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61" r:id="rId5"/>
    <p:sldId id="262" r:id="rId6"/>
    <p:sldId id="263" r:id="rId7"/>
    <p:sldId id="264" r:id="rId8"/>
    <p:sldId id="265" r:id="rId9"/>
    <p:sldId id="266" r:id="rId10"/>
    <p:sldId id="267" r:id="rId11"/>
    <p:sldId id="269" r:id="rId12"/>
    <p:sldId id="268" r:id="rId13"/>
    <p:sldId id="273" r:id="rId14"/>
  </p:sldIdLst>
  <p:sldSz cx="9144000" cy="6858000" type="screen4x3"/>
  <p:notesSz cx="6808788" cy="99425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C288E134-0E40-47D4-AB45-1D69178B346D}" type="datetimeFigureOut">
              <a:rPr lang="cs-CZ" smtClean="0"/>
              <a:t>03.12.2020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E352EEA-92CE-4E03-8666-6889F82658FB}" type="slidenum">
              <a:rPr lang="cs-CZ" smtClean="0"/>
              <a:t>‹#›</a:t>
            </a:fld>
            <a:endParaRPr lang="cs-CZ"/>
          </a:p>
        </p:txBody>
      </p:sp>
    </p:spTree>
    <p:extLst>
      <p:ext uri="{BB962C8B-B14F-4D97-AF65-F5344CB8AC3E}">
        <p14:creationId xmlns:p14="http://schemas.microsoft.com/office/powerpoint/2010/main" val="2949203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288E134-0E40-47D4-AB45-1D69178B346D}" type="datetimeFigureOut">
              <a:rPr lang="cs-CZ" smtClean="0"/>
              <a:t>03.12.2020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E352EEA-92CE-4E03-8666-6889F82658FB}" type="slidenum">
              <a:rPr lang="cs-CZ" smtClean="0"/>
              <a:t>‹#›</a:t>
            </a:fld>
            <a:endParaRPr lang="cs-CZ"/>
          </a:p>
        </p:txBody>
      </p:sp>
    </p:spTree>
    <p:extLst>
      <p:ext uri="{BB962C8B-B14F-4D97-AF65-F5344CB8AC3E}">
        <p14:creationId xmlns:p14="http://schemas.microsoft.com/office/powerpoint/2010/main" val="400995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288E134-0E40-47D4-AB45-1D69178B346D}" type="datetimeFigureOut">
              <a:rPr lang="cs-CZ" smtClean="0"/>
              <a:t>03.12.2020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E352EEA-92CE-4E03-8666-6889F82658FB}" type="slidenum">
              <a:rPr lang="cs-CZ" smtClean="0"/>
              <a:t>‹#›</a:t>
            </a:fld>
            <a:endParaRPr lang="cs-CZ"/>
          </a:p>
        </p:txBody>
      </p:sp>
    </p:spTree>
    <p:extLst>
      <p:ext uri="{BB962C8B-B14F-4D97-AF65-F5344CB8AC3E}">
        <p14:creationId xmlns:p14="http://schemas.microsoft.com/office/powerpoint/2010/main" val="116091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288E134-0E40-47D4-AB45-1D69178B346D}" type="datetimeFigureOut">
              <a:rPr lang="cs-CZ" smtClean="0"/>
              <a:t>03.12.2020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E352EEA-92CE-4E03-8666-6889F82658FB}" type="slidenum">
              <a:rPr lang="cs-CZ" smtClean="0"/>
              <a:t>‹#›</a:t>
            </a:fld>
            <a:endParaRPr lang="cs-CZ"/>
          </a:p>
        </p:txBody>
      </p:sp>
    </p:spTree>
    <p:extLst>
      <p:ext uri="{BB962C8B-B14F-4D97-AF65-F5344CB8AC3E}">
        <p14:creationId xmlns:p14="http://schemas.microsoft.com/office/powerpoint/2010/main" val="418676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288E134-0E40-47D4-AB45-1D69178B346D}" type="datetimeFigureOut">
              <a:rPr lang="cs-CZ" smtClean="0"/>
              <a:t>03.12.2020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E352EEA-92CE-4E03-8666-6889F82658FB}" type="slidenum">
              <a:rPr lang="cs-CZ" smtClean="0"/>
              <a:t>‹#›</a:t>
            </a:fld>
            <a:endParaRPr lang="cs-CZ"/>
          </a:p>
        </p:txBody>
      </p:sp>
    </p:spTree>
    <p:extLst>
      <p:ext uri="{BB962C8B-B14F-4D97-AF65-F5344CB8AC3E}">
        <p14:creationId xmlns:p14="http://schemas.microsoft.com/office/powerpoint/2010/main" val="185664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288E134-0E40-47D4-AB45-1D69178B346D}" type="datetimeFigureOut">
              <a:rPr lang="cs-CZ" smtClean="0"/>
              <a:t>03.12.2020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E352EEA-92CE-4E03-8666-6889F82658FB}" type="slidenum">
              <a:rPr lang="cs-CZ" smtClean="0"/>
              <a:t>‹#›</a:t>
            </a:fld>
            <a:endParaRPr lang="cs-CZ"/>
          </a:p>
        </p:txBody>
      </p:sp>
    </p:spTree>
    <p:extLst>
      <p:ext uri="{BB962C8B-B14F-4D97-AF65-F5344CB8AC3E}">
        <p14:creationId xmlns:p14="http://schemas.microsoft.com/office/powerpoint/2010/main" val="388648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288E134-0E40-47D4-AB45-1D69178B346D}" type="datetimeFigureOut">
              <a:rPr lang="cs-CZ" smtClean="0"/>
              <a:t>03.12.2020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E352EEA-92CE-4E03-8666-6889F82658FB}" type="slidenum">
              <a:rPr lang="cs-CZ" smtClean="0"/>
              <a:t>‹#›</a:t>
            </a:fld>
            <a:endParaRPr lang="cs-CZ"/>
          </a:p>
        </p:txBody>
      </p:sp>
    </p:spTree>
    <p:extLst>
      <p:ext uri="{BB962C8B-B14F-4D97-AF65-F5344CB8AC3E}">
        <p14:creationId xmlns:p14="http://schemas.microsoft.com/office/powerpoint/2010/main" val="68770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288E134-0E40-47D4-AB45-1D69178B346D}" type="datetimeFigureOut">
              <a:rPr lang="cs-CZ" smtClean="0"/>
              <a:t>03.12.2020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E352EEA-92CE-4E03-8666-6889F82658FB}" type="slidenum">
              <a:rPr lang="cs-CZ" smtClean="0"/>
              <a:t>‹#›</a:t>
            </a:fld>
            <a:endParaRPr lang="cs-CZ"/>
          </a:p>
        </p:txBody>
      </p:sp>
    </p:spTree>
    <p:extLst>
      <p:ext uri="{BB962C8B-B14F-4D97-AF65-F5344CB8AC3E}">
        <p14:creationId xmlns:p14="http://schemas.microsoft.com/office/powerpoint/2010/main" val="3563962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288E134-0E40-47D4-AB45-1D69178B346D}" type="datetimeFigureOut">
              <a:rPr lang="cs-CZ" smtClean="0"/>
              <a:t>03.12.2020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E352EEA-92CE-4E03-8666-6889F82658FB}" type="slidenum">
              <a:rPr lang="cs-CZ" smtClean="0"/>
              <a:t>‹#›</a:t>
            </a:fld>
            <a:endParaRPr lang="cs-CZ"/>
          </a:p>
        </p:txBody>
      </p:sp>
    </p:spTree>
    <p:extLst>
      <p:ext uri="{BB962C8B-B14F-4D97-AF65-F5344CB8AC3E}">
        <p14:creationId xmlns:p14="http://schemas.microsoft.com/office/powerpoint/2010/main" val="157185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288E134-0E40-47D4-AB45-1D69178B346D}" type="datetimeFigureOut">
              <a:rPr lang="cs-CZ" smtClean="0"/>
              <a:t>03.12.2020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E352EEA-92CE-4E03-8666-6889F82658FB}" type="slidenum">
              <a:rPr lang="cs-CZ" smtClean="0"/>
              <a:t>‹#›</a:t>
            </a:fld>
            <a:endParaRPr lang="cs-CZ"/>
          </a:p>
        </p:txBody>
      </p:sp>
    </p:spTree>
    <p:extLst>
      <p:ext uri="{BB962C8B-B14F-4D97-AF65-F5344CB8AC3E}">
        <p14:creationId xmlns:p14="http://schemas.microsoft.com/office/powerpoint/2010/main" val="1513657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288E134-0E40-47D4-AB45-1D69178B346D}" type="datetimeFigureOut">
              <a:rPr lang="cs-CZ" smtClean="0"/>
              <a:t>03.12.2020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E352EEA-92CE-4E03-8666-6889F82658FB}" type="slidenum">
              <a:rPr lang="cs-CZ" smtClean="0"/>
              <a:t>‹#›</a:t>
            </a:fld>
            <a:endParaRPr lang="cs-CZ"/>
          </a:p>
        </p:txBody>
      </p:sp>
    </p:spTree>
    <p:extLst>
      <p:ext uri="{BB962C8B-B14F-4D97-AF65-F5344CB8AC3E}">
        <p14:creationId xmlns:p14="http://schemas.microsoft.com/office/powerpoint/2010/main" val="378806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8E134-0E40-47D4-AB45-1D69178B346D}" type="datetimeFigureOut">
              <a:rPr lang="cs-CZ" smtClean="0"/>
              <a:t>03.12.2020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52EEA-92CE-4E03-8666-6889F82658FB}" type="slidenum">
              <a:rPr lang="cs-CZ" smtClean="0"/>
              <a:t>‹#›</a:t>
            </a:fld>
            <a:endParaRPr lang="cs-CZ"/>
          </a:p>
        </p:txBody>
      </p:sp>
    </p:spTree>
    <p:extLst>
      <p:ext uri="{BB962C8B-B14F-4D97-AF65-F5344CB8AC3E}">
        <p14:creationId xmlns:p14="http://schemas.microsoft.com/office/powerpoint/2010/main" val="143276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manta.wz.cz/teorie.php?vyber=dekomprese" TargetMode="External"/><Relationship Id="rId3" Type="http://schemas.openxmlformats.org/officeDocument/2006/relationships/hyperlink" Target="https://de.wikipedia.org/wiki/Drucklufttauchger%C3%A4t" TargetMode="External"/><Relationship Id="rId7" Type="http://schemas.openxmlformats.org/officeDocument/2006/relationships/hyperlink" Target="http://www.manta.wz.cz/teorie.php?vyber=dusik" TargetMode="External"/><Relationship Id="rId2" Type="http://schemas.openxmlformats.org/officeDocument/2006/relationships/hyperlink" Target="https://de.wikipedia.org/wiki/Tauchgang" TargetMode="External"/><Relationship Id="rId1" Type="http://schemas.openxmlformats.org/officeDocument/2006/relationships/slideLayout" Target="../slideLayouts/slideLayout2.xml"/><Relationship Id="rId6" Type="http://schemas.openxmlformats.org/officeDocument/2006/relationships/hyperlink" Target="https://de.wikipedia.org/wiki/Tauchorganisation" TargetMode="External"/><Relationship Id="rId5" Type="http://schemas.openxmlformats.org/officeDocument/2006/relationships/hyperlink" Target="https://de.wikipedia.org/wiki/Dekompressionsstopp" TargetMode="External"/><Relationship Id="rId4" Type="http://schemas.openxmlformats.org/officeDocument/2006/relationships/hyperlink" Target="https://de.wikipedia.org/wiki/Dekompressionstabell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br>
              <a:rPr lang="cs-CZ" sz="2700" b="1" dirty="0">
                <a:solidFill>
                  <a:srgbClr val="FF0000"/>
                </a:solidFill>
              </a:rPr>
            </a:br>
            <a:r>
              <a:rPr lang="de-DE" sz="2700" b="1" dirty="0">
                <a:solidFill>
                  <a:srgbClr val="FF0000"/>
                </a:solidFill>
              </a:rPr>
              <a:t>Kontrastive Stilanalyse literarischer Übersetzungen Deutsch-Tschechisch</a:t>
            </a:r>
            <a:r>
              <a:rPr lang="cs-CZ" sz="2700" b="1" dirty="0">
                <a:solidFill>
                  <a:srgbClr val="FF0000"/>
                </a:solidFill>
              </a:rPr>
              <a:t>.</a:t>
            </a:r>
            <a:br>
              <a:rPr lang="cs-CZ" sz="2000" b="1" dirty="0"/>
            </a:br>
            <a:r>
              <a:rPr lang="cs-CZ" sz="2000" b="1" dirty="0"/>
              <a:t>A</a:t>
            </a:r>
            <a:r>
              <a:rPr lang="de-DE" sz="2000" b="1" dirty="0"/>
              <a:t>m Beispiel der Übersetzung des Romans „</a:t>
            </a:r>
            <a:r>
              <a:rPr lang="de-DE" sz="2000" b="1" dirty="0" err="1"/>
              <a:t>Nullzeit</a:t>
            </a:r>
            <a:r>
              <a:rPr lang="de-DE" sz="2000" b="1" dirty="0"/>
              <a:t>“ von der deutschen Autorin Juli Zeh  ins Tschechische („</a:t>
            </a:r>
            <a:r>
              <a:rPr lang="de-DE" sz="2000" b="1" dirty="0" err="1"/>
              <a:t>Pod</a:t>
            </a:r>
            <a:r>
              <a:rPr lang="de-DE" sz="2000" b="1" dirty="0"/>
              <a:t> </a:t>
            </a:r>
            <a:r>
              <a:rPr lang="de-DE" sz="2000" b="1" dirty="0" err="1"/>
              <a:t>vodou</a:t>
            </a:r>
            <a:r>
              <a:rPr lang="de-DE" sz="2000" b="1" dirty="0"/>
              <a:t>“).</a:t>
            </a:r>
            <a:br>
              <a:rPr lang="cs-CZ" dirty="0"/>
            </a:br>
            <a:endParaRPr lang="cs-CZ" dirty="0"/>
          </a:p>
        </p:txBody>
      </p:sp>
      <p:sp>
        <p:nvSpPr>
          <p:cNvPr id="3" name="Podnadpis 2"/>
          <p:cNvSpPr>
            <a:spLocks noGrp="1"/>
          </p:cNvSpPr>
          <p:nvPr>
            <p:ph type="subTitle" idx="1"/>
          </p:nvPr>
        </p:nvSpPr>
        <p:spPr/>
        <p:txBody>
          <a:bodyPr>
            <a:normAutofit/>
          </a:bodyPr>
          <a:lstStyle/>
          <a:p>
            <a:r>
              <a:rPr lang="cs-CZ" sz="2000" dirty="0"/>
              <a:t>Jiřina Malá</a:t>
            </a:r>
          </a:p>
          <a:p>
            <a:r>
              <a:rPr lang="cs-CZ" sz="2000" dirty="0"/>
              <a:t>Institut f. Germanistik, </a:t>
            </a:r>
            <a:r>
              <a:rPr lang="cs-CZ" sz="2000" dirty="0" err="1"/>
              <a:t>Nordistisk</a:t>
            </a:r>
            <a:r>
              <a:rPr lang="cs-CZ" sz="2000" dirty="0"/>
              <a:t> </a:t>
            </a:r>
            <a:r>
              <a:rPr lang="cs-CZ" sz="2000" dirty="0" err="1"/>
              <a:t>und</a:t>
            </a:r>
            <a:r>
              <a:rPr lang="cs-CZ" sz="2000" dirty="0"/>
              <a:t> </a:t>
            </a:r>
            <a:r>
              <a:rPr lang="cs-CZ" sz="2000" dirty="0" err="1"/>
              <a:t>Nederlandistik</a:t>
            </a:r>
            <a:endParaRPr lang="cs-CZ" sz="2000" dirty="0"/>
          </a:p>
          <a:p>
            <a:r>
              <a:rPr lang="cs-CZ" sz="2000" dirty="0"/>
              <a:t>FF MU Brno</a:t>
            </a:r>
          </a:p>
        </p:txBody>
      </p:sp>
    </p:spTree>
    <p:extLst>
      <p:ext uri="{BB962C8B-B14F-4D97-AF65-F5344CB8AC3E}">
        <p14:creationId xmlns:p14="http://schemas.microsoft.com/office/powerpoint/2010/main" val="97931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solidFill>
                  <a:srgbClr val="FF0000"/>
                </a:solidFill>
              </a:rPr>
              <a:t>4. </a:t>
            </a:r>
            <a:r>
              <a:rPr lang="cs-CZ" b="1" dirty="0" err="1">
                <a:solidFill>
                  <a:srgbClr val="FF0000"/>
                </a:solidFill>
              </a:rPr>
              <a:t>Juli</a:t>
            </a:r>
            <a:r>
              <a:rPr lang="cs-CZ" b="1" dirty="0">
                <a:solidFill>
                  <a:srgbClr val="FF0000"/>
                </a:solidFill>
              </a:rPr>
              <a:t> </a:t>
            </a:r>
            <a:r>
              <a:rPr lang="cs-CZ" b="1" dirty="0" err="1">
                <a:solidFill>
                  <a:srgbClr val="FF0000"/>
                </a:solidFill>
              </a:rPr>
              <a:t>Zeh</a:t>
            </a:r>
            <a:r>
              <a:rPr lang="cs-CZ" b="1" dirty="0">
                <a:solidFill>
                  <a:srgbClr val="FF0000"/>
                </a:solidFill>
              </a:rPr>
              <a:t>: </a:t>
            </a:r>
            <a:r>
              <a:rPr lang="de-DE" b="1" dirty="0">
                <a:solidFill>
                  <a:srgbClr val="FF0000"/>
                </a:solidFill>
              </a:rPr>
              <a:t>„</a:t>
            </a:r>
            <a:r>
              <a:rPr lang="cs-CZ" b="1" dirty="0" err="1">
                <a:solidFill>
                  <a:srgbClr val="FF0000"/>
                </a:solidFill>
              </a:rPr>
              <a:t>Nullzeit</a:t>
            </a:r>
            <a:r>
              <a:rPr lang="de-DE" b="1" dirty="0">
                <a:solidFill>
                  <a:srgbClr val="FF0000"/>
                </a:solidFill>
              </a:rPr>
              <a:t>“</a:t>
            </a:r>
            <a:r>
              <a:rPr lang="cs-CZ" b="1" dirty="0">
                <a:solidFill>
                  <a:srgbClr val="FF0000"/>
                </a:solidFill>
              </a:rPr>
              <a:t> – </a:t>
            </a:r>
            <a:r>
              <a:rPr lang="de-DE" b="1" dirty="0">
                <a:solidFill>
                  <a:srgbClr val="FF0000"/>
                </a:solidFill>
              </a:rPr>
              <a:t>„</a:t>
            </a:r>
            <a:r>
              <a:rPr lang="cs-CZ" b="1" dirty="0">
                <a:solidFill>
                  <a:srgbClr val="FF0000"/>
                </a:solidFill>
              </a:rPr>
              <a:t>Pod vodou</a:t>
            </a:r>
            <a:r>
              <a:rPr lang="de-DE" b="1" dirty="0">
                <a:solidFill>
                  <a:srgbClr val="FF0000"/>
                </a:solidFill>
              </a:rPr>
              <a:t>“: </a:t>
            </a:r>
            <a:r>
              <a:rPr lang="cs-CZ" b="1" dirty="0" err="1">
                <a:solidFill>
                  <a:srgbClr val="FF0000"/>
                </a:solidFill>
              </a:rPr>
              <a:t>Textbeispiele</a:t>
            </a:r>
            <a:endParaRPr lang="cs-CZ" dirty="0"/>
          </a:p>
        </p:txBody>
      </p:sp>
      <p:sp>
        <p:nvSpPr>
          <p:cNvPr id="3" name="Zástupný symbol pro obsah 2"/>
          <p:cNvSpPr>
            <a:spLocks noGrp="1"/>
          </p:cNvSpPr>
          <p:nvPr>
            <p:ph idx="1"/>
          </p:nvPr>
        </p:nvSpPr>
        <p:spPr/>
        <p:txBody>
          <a:bodyPr>
            <a:normAutofit/>
          </a:bodyPr>
          <a:lstStyle/>
          <a:p>
            <a:r>
              <a:rPr lang="cs-CZ" sz="2000" b="1" dirty="0" err="1">
                <a:solidFill>
                  <a:schemeClr val="accent1">
                    <a:lumMod val="75000"/>
                  </a:schemeClr>
                </a:solidFill>
              </a:rPr>
              <a:t>Dt</a:t>
            </a:r>
            <a:r>
              <a:rPr lang="cs-CZ" sz="2000" b="1" dirty="0">
                <a:solidFill>
                  <a:schemeClr val="accent1">
                    <a:lumMod val="75000"/>
                  </a:schemeClr>
                </a:solidFill>
              </a:rPr>
              <a:t>.:                                                            </a:t>
            </a:r>
            <a:r>
              <a:rPr lang="cs-CZ" sz="2000" b="1" dirty="0" err="1">
                <a:solidFill>
                  <a:schemeClr val="accent1">
                    <a:lumMod val="75000"/>
                  </a:schemeClr>
                </a:solidFill>
              </a:rPr>
              <a:t>Tsch</a:t>
            </a:r>
            <a:r>
              <a:rPr lang="cs-CZ" sz="2000" b="1" dirty="0">
                <a:solidFill>
                  <a:schemeClr val="accent1">
                    <a:lumMod val="75000"/>
                  </a:schemeClr>
                </a:solidFill>
              </a:rPr>
              <a:t>.</a:t>
            </a:r>
          </a:p>
          <a:p>
            <a:r>
              <a:rPr lang="cs-CZ" sz="2000" b="1" dirty="0" err="1">
                <a:solidFill>
                  <a:srgbClr val="FF0000"/>
                </a:solidFill>
              </a:rPr>
              <a:t>Nullzeit</a:t>
            </a:r>
            <a:r>
              <a:rPr lang="cs-CZ" sz="2000" b="1" dirty="0">
                <a:solidFill>
                  <a:srgbClr val="FF0000"/>
                </a:solidFill>
              </a:rPr>
              <a:t> </a:t>
            </a:r>
            <a:r>
              <a:rPr lang="cs-CZ" sz="2000" b="1" dirty="0"/>
              <a:t>(</a:t>
            </a:r>
            <a:r>
              <a:rPr lang="cs-CZ" sz="2000" b="1" dirty="0" err="1"/>
              <a:t>Fachwort</a:t>
            </a:r>
            <a:r>
              <a:rPr lang="cs-CZ" sz="2000" b="1" dirty="0"/>
              <a:t>, 5x)               </a:t>
            </a:r>
            <a:r>
              <a:rPr lang="cs-CZ" sz="2000" b="1" dirty="0">
                <a:solidFill>
                  <a:srgbClr val="FF0000"/>
                </a:solidFill>
              </a:rPr>
              <a:t>čas bez dekomprese</a:t>
            </a:r>
          </a:p>
          <a:p>
            <a:r>
              <a:rPr lang="cs-CZ" sz="2000" b="1" dirty="0"/>
              <a:t>                                                         </a:t>
            </a:r>
            <a:r>
              <a:rPr lang="cs-CZ" sz="2000" b="1" dirty="0">
                <a:solidFill>
                  <a:srgbClr val="FF0000"/>
                </a:solidFill>
              </a:rPr>
              <a:t>to </a:t>
            </a:r>
            <a:r>
              <a:rPr lang="cs-CZ" sz="2000" b="1" dirty="0"/>
              <a:t>(</a:t>
            </a:r>
            <a:r>
              <a:rPr lang="cs-CZ" sz="2000" b="1" dirty="0" err="1"/>
              <a:t>Pronominalisierung</a:t>
            </a:r>
            <a:r>
              <a:rPr lang="cs-CZ" sz="2000" b="1" dirty="0"/>
              <a:t>)</a:t>
            </a:r>
          </a:p>
          <a:p>
            <a:r>
              <a:rPr lang="cs-CZ" sz="2000" b="1" dirty="0">
                <a:solidFill>
                  <a:srgbClr val="FF0000"/>
                </a:solidFill>
              </a:rPr>
              <a:t>                                                         časový úsek </a:t>
            </a:r>
            <a:r>
              <a:rPr lang="cs-CZ" sz="2000" b="1" dirty="0"/>
              <a:t>(</a:t>
            </a:r>
            <a:r>
              <a:rPr lang="cs-CZ" sz="2000" b="1" dirty="0" err="1"/>
              <a:t>Umschreibung</a:t>
            </a:r>
            <a:r>
              <a:rPr lang="cs-CZ" sz="2000" b="1" dirty="0"/>
              <a:t>)</a:t>
            </a:r>
            <a:r>
              <a:rPr lang="cs-CZ" sz="2000" b="1" dirty="0">
                <a:solidFill>
                  <a:srgbClr val="FF0000"/>
                </a:solidFill>
              </a:rPr>
              <a:t>     </a:t>
            </a:r>
          </a:p>
          <a:p>
            <a:r>
              <a:rPr lang="cs-CZ" sz="2000" b="1" dirty="0">
                <a:solidFill>
                  <a:srgbClr val="FF0000"/>
                </a:solidFill>
              </a:rPr>
              <a:t>                                                         tohoto časového úseku </a:t>
            </a:r>
            <a:r>
              <a:rPr lang="cs-CZ" sz="2000" b="1" dirty="0"/>
              <a:t>(</a:t>
            </a:r>
            <a:r>
              <a:rPr lang="cs-CZ" sz="2000" b="1" dirty="0" err="1"/>
              <a:t>Wiederholung</a:t>
            </a:r>
            <a:r>
              <a:rPr lang="cs-CZ" sz="2000" b="1" dirty="0"/>
              <a:t>)</a:t>
            </a:r>
          </a:p>
          <a:p>
            <a:r>
              <a:rPr lang="cs-CZ" sz="2000" b="1" dirty="0">
                <a:solidFill>
                  <a:srgbClr val="FF0000"/>
                </a:solidFill>
              </a:rPr>
              <a:t>                                                         časový limit </a:t>
            </a:r>
            <a:r>
              <a:rPr lang="cs-CZ" sz="2000" b="1" dirty="0"/>
              <a:t>(Synonym)</a:t>
            </a:r>
          </a:p>
          <a:p>
            <a:r>
              <a:rPr lang="cs-CZ" sz="2000" b="1" dirty="0"/>
              <a:t>Kompositum                                 </a:t>
            </a:r>
            <a:r>
              <a:rPr lang="cs-CZ" sz="2000" b="1" dirty="0" err="1"/>
              <a:t>Wortgruppe</a:t>
            </a:r>
            <a:r>
              <a:rPr lang="cs-CZ" sz="2000" b="1" dirty="0"/>
              <a:t>  </a:t>
            </a:r>
          </a:p>
          <a:p>
            <a:pPr marL="0" indent="0">
              <a:buNone/>
            </a:pPr>
            <a:r>
              <a:rPr lang="cs-CZ" sz="2000" b="1" dirty="0"/>
              <a:t>   </a:t>
            </a:r>
          </a:p>
          <a:p>
            <a:r>
              <a:rPr lang="cs-CZ" sz="2000" b="1" dirty="0">
                <a:solidFill>
                  <a:srgbClr val="00B050"/>
                </a:solidFill>
              </a:rPr>
              <a:t>+  </a:t>
            </a:r>
            <a:r>
              <a:rPr lang="cs-CZ" sz="2000" b="1" dirty="0" err="1">
                <a:solidFill>
                  <a:srgbClr val="00B050"/>
                </a:solidFill>
              </a:rPr>
              <a:t>Metapher</a:t>
            </a:r>
            <a:r>
              <a:rPr lang="cs-CZ" sz="2000" b="1" dirty="0">
                <a:solidFill>
                  <a:srgbClr val="00B050"/>
                </a:solidFill>
              </a:rPr>
              <a:t>                                  </a:t>
            </a:r>
            <a:r>
              <a:rPr lang="cs-CZ" sz="2000" b="1" dirty="0" err="1">
                <a:solidFill>
                  <a:srgbClr val="00B050"/>
                </a:solidFill>
              </a:rPr>
              <a:t>Metapher</a:t>
            </a:r>
            <a:endParaRPr lang="cs-CZ" sz="2000" b="1" dirty="0">
              <a:solidFill>
                <a:srgbClr val="00B050"/>
              </a:solidFill>
            </a:endParaRPr>
          </a:p>
          <a:p>
            <a:r>
              <a:rPr lang="cs-CZ" sz="2000" b="1" dirty="0"/>
              <a:t>(negative) </a:t>
            </a:r>
            <a:r>
              <a:rPr lang="cs-CZ" sz="2000" b="1" dirty="0" err="1"/>
              <a:t>Assoziationen</a:t>
            </a:r>
            <a:r>
              <a:rPr lang="cs-CZ" sz="2000" b="1" dirty="0"/>
              <a:t>: </a:t>
            </a:r>
            <a:r>
              <a:rPr lang="cs-CZ" sz="2000" b="1" i="1" dirty="0" err="1"/>
              <a:t>Null</a:t>
            </a:r>
            <a:r>
              <a:rPr lang="cs-CZ" sz="2000" b="1" i="1" dirty="0"/>
              <a:t>- </a:t>
            </a:r>
            <a:r>
              <a:rPr lang="cs-CZ" sz="2000" b="1" dirty="0"/>
              <a:t>: </a:t>
            </a:r>
            <a:r>
              <a:rPr lang="cs-CZ" sz="2000" b="1" i="1" dirty="0" err="1"/>
              <a:t>nichts</a:t>
            </a:r>
            <a:r>
              <a:rPr lang="cs-CZ" sz="2000" b="1" i="1" dirty="0"/>
              <a:t> (</a:t>
            </a:r>
            <a:r>
              <a:rPr lang="cs-CZ" sz="2000" b="1" i="1" dirty="0" err="1"/>
              <a:t>null</a:t>
            </a:r>
            <a:r>
              <a:rPr lang="cs-CZ" sz="2000" b="1" i="1" dirty="0"/>
              <a:t> </a:t>
            </a:r>
            <a:r>
              <a:rPr lang="cs-CZ" sz="2000" b="1" i="1" dirty="0" err="1"/>
              <a:t>und</a:t>
            </a:r>
            <a:r>
              <a:rPr lang="cs-CZ" sz="2000" b="1" i="1" dirty="0"/>
              <a:t> </a:t>
            </a:r>
            <a:r>
              <a:rPr lang="cs-CZ" sz="2000" b="1" i="1" dirty="0" err="1"/>
              <a:t>nichtig</a:t>
            </a:r>
            <a:r>
              <a:rPr lang="cs-CZ" sz="2000" b="1" i="1" dirty="0"/>
              <a:t>, </a:t>
            </a:r>
            <a:r>
              <a:rPr lang="cs-CZ" sz="2000" b="1" i="1" dirty="0" err="1"/>
              <a:t>Null</a:t>
            </a:r>
            <a:r>
              <a:rPr lang="de-DE" sz="2000" b="1" i="1" dirty="0" err="1"/>
              <a:t>ösung</a:t>
            </a:r>
            <a:r>
              <a:rPr lang="de-DE" sz="2000" b="1" i="1" dirty="0"/>
              <a:t>)</a:t>
            </a:r>
            <a:endParaRPr lang="cs-CZ" sz="2000" b="1" i="1" dirty="0"/>
          </a:p>
          <a:p>
            <a:r>
              <a:rPr lang="cs-CZ" sz="2000" b="1" i="1" dirty="0"/>
              <a:t>„pod vodou“ – </a:t>
            </a:r>
            <a:r>
              <a:rPr lang="cs-CZ" sz="2000" b="1" dirty="0" err="1"/>
              <a:t>Emotion</a:t>
            </a:r>
            <a:r>
              <a:rPr lang="cs-CZ" sz="2000" b="1" dirty="0"/>
              <a:t> </a:t>
            </a:r>
            <a:r>
              <a:rPr lang="cs-CZ" sz="2000" b="1" dirty="0" err="1"/>
              <a:t>Angst</a:t>
            </a:r>
            <a:r>
              <a:rPr lang="cs-CZ" sz="2000" b="1" dirty="0"/>
              <a:t>: </a:t>
            </a:r>
            <a:r>
              <a:rPr lang="cs-CZ" sz="2000" b="1" dirty="0" err="1"/>
              <a:t>Atemnot</a:t>
            </a:r>
            <a:r>
              <a:rPr lang="cs-CZ" sz="2000" b="1" i="1" dirty="0"/>
              <a:t>, </a:t>
            </a:r>
            <a:r>
              <a:rPr lang="cs-CZ" sz="2000" b="1" dirty="0" err="1"/>
              <a:t>Ertrinken</a:t>
            </a:r>
            <a:r>
              <a:rPr lang="cs-CZ" sz="2000" b="1" dirty="0"/>
              <a:t>… </a:t>
            </a:r>
            <a:endParaRPr lang="cs-CZ" sz="2000" b="1" i="1" dirty="0"/>
          </a:p>
          <a:p>
            <a:pPr marL="0" indent="0">
              <a:buNone/>
            </a:pPr>
            <a:endParaRPr lang="cs-CZ" sz="2000" b="1" dirty="0"/>
          </a:p>
          <a:p>
            <a:endParaRPr lang="cs-CZ" b="1" dirty="0">
              <a:solidFill>
                <a:srgbClr val="FF0000"/>
              </a:solidFill>
            </a:endParaRPr>
          </a:p>
        </p:txBody>
      </p:sp>
    </p:spTree>
    <p:extLst>
      <p:ext uri="{BB962C8B-B14F-4D97-AF65-F5344CB8AC3E}">
        <p14:creationId xmlns:p14="http://schemas.microsoft.com/office/powerpoint/2010/main" val="334156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Nullzeit</a:t>
            </a:r>
            <a:r>
              <a:rPr lang="cs-CZ" dirty="0"/>
              <a:t> – Pod vodou</a:t>
            </a:r>
          </a:p>
        </p:txBody>
      </p:sp>
      <p:sp>
        <p:nvSpPr>
          <p:cNvPr id="3" name="Zástupný symbol pro obsah 2"/>
          <p:cNvSpPr>
            <a:spLocks noGrp="1"/>
          </p:cNvSpPr>
          <p:nvPr>
            <p:ph idx="1"/>
          </p:nvPr>
        </p:nvSpPr>
        <p:spPr/>
        <p:txBody>
          <a:bodyPr>
            <a:normAutofit fontScale="92500" lnSpcReduction="20000"/>
          </a:bodyPr>
          <a:lstStyle/>
          <a:p>
            <a:r>
              <a:rPr lang="cs-CZ" sz="1500" b="1" dirty="0" err="1"/>
              <a:t>Wikipedia</a:t>
            </a:r>
            <a:r>
              <a:rPr lang="cs-CZ" sz="1500" b="1" dirty="0"/>
              <a:t>: </a:t>
            </a:r>
            <a:r>
              <a:rPr lang="de-DE" sz="1500" dirty="0"/>
              <a:t>Die </a:t>
            </a:r>
            <a:r>
              <a:rPr lang="de-DE" sz="1500" b="1" dirty="0" err="1"/>
              <a:t>Nullzeit</a:t>
            </a:r>
            <a:r>
              <a:rPr lang="de-DE" sz="1500" dirty="0"/>
              <a:t> ist bei einem </a:t>
            </a:r>
            <a:r>
              <a:rPr lang="de-DE" sz="1500" dirty="0">
                <a:hlinkClick r:id="rId2" action="ppaction://hlinkfile" tooltip="Tauchgang"/>
              </a:rPr>
              <a:t>Tauchgang</a:t>
            </a:r>
            <a:r>
              <a:rPr lang="de-DE" sz="1500" dirty="0"/>
              <a:t> mit einem </a:t>
            </a:r>
            <a:r>
              <a:rPr lang="de-DE" sz="1500" dirty="0">
                <a:hlinkClick r:id="rId3" action="ppaction://hlinkfile" tooltip="Drucklufttauchgerät"/>
              </a:rPr>
              <a:t>Drucklufttauchgerät</a:t>
            </a:r>
            <a:r>
              <a:rPr lang="de-DE" sz="1500" dirty="0"/>
              <a:t> die durch die </a:t>
            </a:r>
            <a:r>
              <a:rPr lang="de-DE" sz="1500" dirty="0">
                <a:hlinkClick r:id="rId4" action="ppaction://hlinkfile" tooltip="Dekompressionstabelle"/>
              </a:rPr>
              <a:t>Dekompressionstabelle</a:t>
            </a:r>
            <a:r>
              <a:rPr lang="de-DE" sz="1500" dirty="0"/>
              <a:t> vorgegebene Zeitspanne, in der man ohne </a:t>
            </a:r>
            <a:r>
              <a:rPr lang="de-DE" sz="1500" dirty="0">
                <a:hlinkClick r:id="rId5" action="ppaction://hlinkfile" tooltip="Dekompressionsstopp"/>
              </a:rPr>
              <a:t>Dekompressionsstopp</a:t>
            </a:r>
            <a:r>
              <a:rPr lang="de-DE" sz="1500" dirty="0"/>
              <a:t> (Verharren für eine bestimmte Zeit in einer bestimmten Tiefe) an die Wasseroberfläche zurückkehren kann. Alle </a:t>
            </a:r>
            <a:r>
              <a:rPr lang="de-DE" sz="1500" dirty="0">
                <a:hlinkClick r:id="rId6" action="ppaction://hlinkfile" tooltip="Tauchorganisation"/>
              </a:rPr>
              <a:t>Tauchorganisationen</a:t>
            </a:r>
            <a:r>
              <a:rPr lang="de-DE" sz="1500" dirty="0"/>
              <a:t> empfehlen jedoch selbst bei Durchführung eines Nullzeittauchgangs die Einhaltung eines Sicherheitsstopps von drei Minuten in einer Tiefe von fünf Metern.</a:t>
            </a:r>
            <a:endParaRPr lang="cs-CZ" sz="1500" dirty="0"/>
          </a:p>
          <a:p>
            <a:pPr marL="0" indent="0">
              <a:buNone/>
            </a:pPr>
            <a:endParaRPr lang="cs-CZ" sz="1500" dirty="0"/>
          </a:p>
          <a:p>
            <a:r>
              <a:rPr lang="cs-CZ" sz="1500" dirty="0"/>
              <a:t>         </a:t>
            </a:r>
            <a:r>
              <a:rPr lang="de-DE" sz="1600" b="1" dirty="0"/>
              <a:t>Die Zeit, 01.12.1995</a:t>
            </a:r>
          </a:p>
          <a:p>
            <a:pPr marL="0" indent="0">
              <a:buNone/>
            </a:pPr>
            <a:r>
              <a:rPr lang="de-DE" sz="1600" dirty="0"/>
              <a:t>Aber die Idee mit der </a:t>
            </a:r>
            <a:r>
              <a:rPr lang="de-DE" sz="1600" b="1" dirty="0" err="1"/>
              <a:t>Nullösung</a:t>
            </a:r>
            <a:r>
              <a:rPr lang="de-DE" sz="1600" b="1" dirty="0"/>
              <a:t> </a:t>
            </a:r>
            <a:r>
              <a:rPr lang="de-DE" sz="1600" dirty="0"/>
              <a:t>? Werden die Öffentlich-Rechtlichen auch diesmal nachziehen , den Status ihrer Nachrichtensendungen durch weitere </a:t>
            </a:r>
            <a:r>
              <a:rPr lang="de-DE" sz="1600" b="1" dirty="0"/>
              <a:t>Nullzeiten </a:t>
            </a:r>
            <a:r>
              <a:rPr lang="de-DE" sz="1600" dirty="0"/>
              <a:t>untergraben , planieren auf dem Feld der Unterhaltung ? Oder werden sie zum ersten Mal den planmäßigen Rückzug proben aus dem Kampf um die Sehidioten und damit endlich in Gang setzen , was ihr gesetzlicher Auftrag von ihnen verlangt - eine längst fällige Gesundschrumpfung in Sachen Entertainment ?  </a:t>
            </a:r>
            <a:r>
              <a:rPr lang="cs-CZ" sz="1600" dirty="0"/>
              <a:t>(</a:t>
            </a:r>
            <a:r>
              <a:rPr lang="cs-CZ" sz="1600" dirty="0" err="1"/>
              <a:t>dwdsk</a:t>
            </a:r>
            <a:r>
              <a:rPr lang="cs-CZ" sz="1600" dirty="0"/>
              <a:t>)</a:t>
            </a:r>
          </a:p>
          <a:p>
            <a:pPr marL="0" indent="0">
              <a:buNone/>
            </a:pPr>
            <a:endParaRPr lang="cs-CZ" sz="1600" b="1" dirty="0"/>
          </a:p>
          <a:p>
            <a:r>
              <a:rPr lang="cs-CZ" sz="1600" b="1" dirty="0"/>
              <a:t>TEORIE POTÁPĚNÍ</a:t>
            </a:r>
          </a:p>
          <a:p>
            <a:pPr marL="0" indent="0">
              <a:buNone/>
            </a:pPr>
            <a:r>
              <a:rPr lang="cs-CZ" sz="1600" dirty="0"/>
              <a:t> </a:t>
            </a:r>
            <a:br>
              <a:rPr lang="cs-CZ" sz="1600" dirty="0"/>
            </a:br>
            <a:r>
              <a:rPr lang="cs-CZ" sz="1600" dirty="0"/>
              <a:t>DEKOMPRESNÍ TABULKY</a:t>
            </a:r>
            <a:br>
              <a:rPr lang="cs-CZ" sz="1600" dirty="0"/>
            </a:br>
            <a:r>
              <a:rPr lang="cs-CZ" sz="1600" dirty="0"/>
              <a:t>Dekompresní tabulky (dnes již téměř výhradně počítač), používáme k určení dekomprese, tedy k určení správné rychlosti výstupu pro dostatečné </a:t>
            </a:r>
            <a:r>
              <a:rPr lang="cs-CZ" sz="1600" dirty="0" err="1"/>
              <a:t>vysycení</a:t>
            </a:r>
            <a:r>
              <a:rPr lang="cs-CZ" sz="1600" dirty="0"/>
              <a:t> </a:t>
            </a:r>
            <a:r>
              <a:rPr lang="cs-CZ" sz="1600" dirty="0">
                <a:hlinkClick r:id="rId7"/>
              </a:rPr>
              <a:t>dusíku</a:t>
            </a:r>
            <a:r>
              <a:rPr lang="cs-CZ" sz="1600" dirty="0"/>
              <a:t> z těla potápěče. Dekompresí zabraňujeme vzniku </a:t>
            </a:r>
            <a:r>
              <a:rPr lang="cs-CZ" sz="1600" dirty="0">
                <a:hlinkClick r:id="rId8"/>
              </a:rPr>
              <a:t>dekompresní nemoci</a:t>
            </a:r>
            <a:r>
              <a:rPr lang="cs-CZ" sz="1600" dirty="0"/>
              <a:t>. </a:t>
            </a:r>
            <a:br>
              <a:rPr lang="cs-CZ" sz="1600" dirty="0"/>
            </a:br>
            <a:r>
              <a:rPr lang="cs-CZ" sz="1600" dirty="0"/>
              <a:t>I v případě, že používáme k určení dekomprese počítač (například Aladin), musíme správné čtení z tabulek znát.</a:t>
            </a:r>
            <a:endParaRPr lang="de-DE" sz="1600" dirty="0"/>
          </a:p>
          <a:p>
            <a:endParaRPr lang="de-DE" sz="1500" dirty="0"/>
          </a:p>
          <a:p>
            <a:endParaRPr lang="cs-CZ" dirty="0"/>
          </a:p>
        </p:txBody>
      </p:sp>
    </p:spTree>
    <p:extLst>
      <p:ext uri="{BB962C8B-B14F-4D97-AF65-F5344CB8AC3E}">
        <p14:creationId xmlns:p14="http://schemas.microsoft.com/office/powerpoint/2010/main" val="2710032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solidFill>
                  <a:srgbClr val="FF0000"/>
                </a:solidFill>
              </a:rPr>
              <a:t>4. </a:t>
            </a:r>
            <a:r>
              <a:rPr lang="cs-CZ" b="1" dirty="0" err="1">
                <a:solidFill>
                  <a:srgbClr val="FF0000"/>
                </a:solidFill>
              </a:rPr>
              <a:t>Juli</a:t>
            </a:r>
            <a:r>
              <a:rPr lang="cs-CZ" b="1" dirty="0">
                <a:solidFill>
                  <a:srgbClr val="FF0000"/>
                </a:solidFill>
              </a:rPr>
              <a:t> </a:t>
            </a:r>
            <a:r>
              <a:rPr lang="cs-CZ" b="1" dirty="0" err="1">
                <a:solidFill>
                  <a:srgbClr val="FF0000"/>
                </a:solidFill>
              </a:rPr>
              <a:t>Zeh</a:t>
            </a:r>
            <a:r>
              <a:rPr lang="cs-CZ" b="1" dirty="0">
                <a:solidFill>
                  <a:srgbClr val="FF0000"/>
                </a:solidFill>
              </a:rPr>
              <a:t>: </a:t>
            </a:r>
            <a:r>
              <a:rPr lang="de-DE" b="1" dirty="0">
                <a:solidFill>
                  <a:srgbClr val="FF0000"/>
                </a:solidFill>
              </a:rPr>
              <a:t>„</a:t>
            </a:r>
            <a:r>
              <a:rPr lang="cs-CZ" b="1" dirty="0" err="1">
                <a:solidFill>
                  <a:srgbClr val="FF0000"/>
                </a:solidFill>
              </a:rPr>
              <a:t>Nullzeit</a:t>
            </a:r>
            <a:r>
              <a:rPr lang="de-DE" b="1" dirty="0">
                <a:solidFill>
                  <a:srgbClr val="FF0000"/>
                </a:solidFill>
              </a:rPr>
              <a:t>“</a:t>
            </a:r>
            <a:r>
              <a:rPr lang="cs-CZ" b="1" dirty="0">
                <a:solidFill>
                  <a:srgbClr val="FF0000"/>
                </a:solidFill>
              </a:rPr>
              <a:t> – </a:t>
            </a:r>
            <a:r>
              <a:rPr lang="de-DE" b="1" dirty="0">
                <a:solidFill>
                  <a:srgbClr val="FF0000"/>
                </a:solidFill>
              </a:rPr>
              <a:t>„</a:t>
            </a:r>
            <a:r>
              <a:rPr lang="cs-CZ" b="1" dirty="0">
                <a:solidFill>
                  <a:srgbClr val="FF0000"/>
                </a:solidFill>
              </a:rPr>
              <a:t>Pod vodou</a:t>
            </a:r>
            <a:r>
              <a:rPr lang="de-DE" b="1" dirty="0">
                <a:solidFill>
                  <a:srgbClr val="FF0000"/>
                </a:solidFill>
              </a:rPr>
              <a:t>“: </a:t>
            </a:r>
            <a:r>
              <a:rPr lang="cs-CZ" b="1" dirty="0" err="1">
                <a:solidFill>
                  <a:srgbClr val="FF0000"/>
                </a:solidFill>
              </a:rPr>
              <a:t>Textbeispiele</a:t>
            </a:r>
            <a:endParaRPr lang="cs-CZ" dirty="0"/>
          </a:p>
        </p:txBody>
      </p:sp>
      <p:sp>
        <p:nvSpPr>
          <p:cNvPr id="3" name="Zástupný symbol pro obsah 2"/>
          <p:cNvSpPr>
            <a:spLocks noGrp="1"/>
          </p:cNvSpPr>
          <p:nvPr>
            <p:ph idx="1"/>
          </p:nvPr>
        </p:nvSpPr>
        <p:spPr/>
        <p:txBody>
          <a:bodyPr>
            <a:normAutofit/>
          </a:bodyPr>
          <a:lstStyle/>
          <a:p>
            <a:r>
              <a:rPr lang="cs-CZ" sz="2000" b="1" dirty="0" err="1">
                <a:solidFill>
                  <a:srgbClr val="002060"/>
                </a:solidFill>
              </a:rPr>
              <a:t>Szenische</a:t>
            </a:r>
            <a:r>
              <a:rPr lang="cs-CZ" sz="2000" b="1" dirty="0">
                <a:solidFill>
                  <a:srgbClr val="002060"/>
                </a:solidFill>
              </a:rPr>
              <a:t> </a:t>
            </a:r>
            <a:r>
              <a:rPr lang="cs-CZ" sz="2000" b="1" dirty="0" err="1">
                <a:solidFill>
                  <a:srgbClr val="002060"/>
                </a:solidFill>
              </a:rPr>
              <a:t>Darstellung</a:t>
            </a:r>
            <a:r>
              <a:rPr lang="cs-CZ" sz="2000" b="1" dirty="0">
                <a:solidFill>
                  <a:srgbClr val="002060"/>
                </a:solidFill>
              </a:rPr>
              <a:t> </a:t>
            </a:r>
            <a:r>
              <a:rPr lang="cs-CZ" sz="2000" b="1" dirty="0" err="1">
                <a:solidFill>
                  <a:srgbClr val="002060"/>
                </a:solidFill>
              </a:rPr>
              <a:t>mit</a:t>
            </a:r>
            <a:r>
              <a:rPr lang="cs-CZ" sz="2000" b="1" dirty="0">
                <a:solidFill>
                  <a:srgbClr val="002060"/>
                </a:solidFill>
              </a:rPr>
              <a:t> </a:t>
            </a:r>
            <a:r>
              <a:rPr lang="cs-CZ" sz="2000" b="1" dirty="0" err="1">
                <a:solidFill>
                  <a:srgbClr val="002060"/>
                </a:solidFill>
              </a:rPr>
              <a:t>Dialogen</a:t>
            </a:r>
            <a:r>
              <a:rPr lang="cs-CZ" sz="2000" b="1" dirty="0">
                <a:solidFill>
                  <a:srgbClr val="002060"/>
                </a:solidFill>
              </a:rPr>
              <a:t> (</a:t>
            </a:r>
            <a:r>
              <a:rPr lang="cs-CZ" sz="2000" b="1" dirty="0" err="1">
                <a:solidFill>
                  <a:srgbClr val="002060"/>
                </a:solidFill>
              </a:rPr>
              <a:t>Umg</a:t>
            </a:r>
            <a:r>
              <a:rPr lang="cs-CZ" sz="2000" b="1" dirty="0">
                <a:solidFill>
                  <a:srgbClr val="002060"/>
                </a:solidFill>
              </a:rPr>
              <a:t>.) </a:t>
            </a:r>
            <a:r>
              <a:rPr lang="de-DE" sz="2000" b="1" dirty="0">
                <a:solidFill>
                  <a:srgbClr val="002060"/>
                </a:solidFill>
              </a:rPr>
              <a:t>– Abendessen-Szene</a:t>
            </a:r>
            <a:r>
              <a:rPr lang="cs-CZ" sz="2000" b="1" dirty="0">
                <a:solidFill>
                  <a:srgbClr val="002060"/>
                </a:solidFill>
              </a:rPr>
              <a:t> </a:t>
            </a:r>
            <a:r>
              <a:rPr lang="de-DE" sz="2000" b="1" dirty="0">
                <a:solidFill>
                  <a:srgbClr val="002060"/>
                </a:solidFill>
              </a:rPr>
              <a:t>(</a:t>
            </a:r>
            <a:r>
              <a:rPr lang="cs-CZ" sz="2000" b="1" dirty="0">
                <a:solidFill>
                  <a:srgbClr val="002060"/>
                </a:solidFill>
              </a:rPr>
              <a:t>S. 28-29</a:t>
            </a:r>
            <a:r>
              <a:rPr lang="de-DE" sz="2000" b="1" dirty="0">
                <a:solidFill>
                  <a:srgbClr val="002060"/>
                </a:solidFill>
              </a:rPr>
              <a:t>):</a:t>
            </a:r>
          </a:p>
          <a:p>
            <a:r>
              <a:rPr lang="de-DE" sz="1600" b="1" i="1" dirty="0"/>
              <a:t>Ob ich nicht glaubte, dass sie eine Lotte wäre?    </a:t>
            </a:r>
            <a:r>
              <a:rPr lang="cs-CZ" sz="1600" b="1" i="1" dirty="0"/>
              <a:t>Jestli si myslím, že by byla dobrá </a:t>
            </a:r>
            <a:r>
              <a:rPr lang="cs-CZ" sz="1600" b="1" i="1" dirty="0" err="1"/>
              <a:t>Lotte</a:t>
            </a:r>
            <a:r>
              <a:rPr lang="cs-CZ" sz="1600" b="1" i="1" dirty="0"/>
              <a:t>.</a:t>
            </a:r>
            <a:endParaRPr lang="de-DE" sz="1600" b="1" i="1" dirty="0"/>
          </a:p>
          <a:p>
            <a:r>
              <a:rPr lang="de-DE" sz="1600" b="1" i="1" dirty="0"/>
              <a:t>Theo schaute von seinem Teller auf.</a:t>
            </a:r>
            <a:r>
              <a:rPr lang="cs-CZ" sz="1600" b="1" i="1" dirty="0"/>
              <a:t>                        </a:t>
            </a:r>
            <a:r>
              <a:rPr lang="cs-CZ" sz="1600" b="1" i="1" dirty="0" err="1"/>
              <a:t>Theo</a:t>
            </a:r>
            <a:r>
              <a:rPr lang="cs-CZ" sz="1600" b="1" i="1" dirty="0"/>
              <a:t> vzhlédl od talíře.</a:t>
            </a:r>
            <a:endParaRPr lang="de-DE" sz="1600" b="1" i="1" dirty="0"/>
          </a:p>
          <a:p>
            <a:r>
              <a:rPr lang="de-DE" sz="1600" b="1" i="1" dirty="0"/>
              <a:t>„</a:t>
            </a:r>
            <a:r>
              <a:rPr lang="de-DE" sz="1600" b="1" i="1" u="sng" dirty="0"/>
              <a:t>Reiß dich zusammen</a:t>
            </a:r>
            <a:r>
              <a:rPr lang="de-DE" sz="1600" b="1" i="1" dirty="0"/>
              <a:t>“, sagte er.</a:t>
            </a:r>
            <a:r>
              <a:rPr lang="cs-CZ" sz="1600" b="1" i="1" dirty="0"/>
              <a:t>   </a:t>
            </a:r>
          </a:p>
          <a:p>
            <a:r>
              <a:rPr lang="cs-CZ" sz="1600" b="1" i="1" dirty="0"/>
              <a:t> Es </a:t>
            </a:r>
            <a:r>
              <a:rPr lang="cs-CZ" sz="1600" b="1" i="1" dirty="0" err="1"/>
              <a:t>klang</a:t>
            </a:r>
            <a:r>
              <a:rPr lang="cs-CZ" sz="1600" b="1" i="1" dirty="0"/>
              <a:t> </a:t>
            </a:r>
            <a:r>
              <a:rPr lang="cs-CZ" sz="1600" b="1" i="1" dirty="0" err="1"/>
              <a:t>wie</a:t>
            </a:r>
            <a:r>
              <a:rPr lang="cs-CZ" sz="1600" b="1" i="1" dirty="0"/>
              <a:t> </a:t>
            </a:r>
            <a:r>
              <a:rPr lang="cs-CZ" sz="1600" b="1" i="1" dirty="0" err="1"/>
              <a:t>eine</a:t>
            </a:r>
            <a:r>
              <a:rPr lang="cs-CZ" sz="1600" b="1" i="1" dirty="0"/>
              <a:t> </a:t>
            </a:r>
            <a:r>
              <a:rPr lang="cs-CZ" sz="1600" b="1" i="1" dirty="0" err="1"/>
              <a:t>Ohrfeige</a:t>
            </a:r>
            <a:r>
              <a:rPr lang="cs-CZ" sz="1600" b="1" i="1" dirty="0"/>
              <a:t>.                                     „</a:t>
            </a:r>
            <a:r>
              <a:rPr lang="cs-CZ" sz="1600" b="1" i="1" u="sng" dirty="0"/>
              <a:t>Seber se</a:t>
            </a:r>
            <a:r>
              <a:rPr lang="cs-CZ" sz="1600" b="1" i="1" dirty="0"/>
              <a:t>“, řekl. Znělo to jako facka.</a:t>
            </a:r>
            <a:endParaRPr lang="cs-CZ" sz="1800" b="1" dirty="0"/>
          </a:p>
          <a:p>
            <a:endParaRPr lang="cs-CZ" sz="2000" b="1" dirty="0">
              <a:solidFill>
                <a:srgbClr val="002060"/>
              </a:solidFill>
            </a:endParaRPr>
          </a:p>
          <a:p>
            <a:r>
              <a:rPr lang="cs-CZ" sz="2000" b="1" dirty="0" err="1">
                <a:solidFill>
                  <a:srgbClr val="002060"/>
                </a:solidFill>
              </a:rPr>
              <a:t>Jolas</a:t>
            </a:r>
            <a:r>
              <a:rPr lang="cs-CZ" sz="2000" b="1" dirty="0">
                <a:solidFill>
                  <a:srgbClr val="002060"/>
                </a:solidFill>
              </a:rPr>
              <a:t> </a:t>
            </a:r>
            <a:r>
              <a:rPr lang="cs-CZ" sz="2000" b="1" dirty="0" err="1">
                <a:solidFill>
                  <a:srgbClr val="002060"/>
                </a:solidFill>
              </a:rPr>
              <a:t>Tagebuch</a:t>
            </a:r>
            <a:r>
              <a:rPr lang="cs-CZ" sz="2000" b="1" dirty="0">
                <a:solidFill>
                  <a:srgbClr val="002060"/>
                </a:solidFill>
              </a:rPr>
              <a:t> – S.  34 (33)</a:t>
            </a:r>
            <a:r>
              <a:rPr lang="de-DE" sz="2000" b="1" dirty="0">
                <a:solidFill>
                  <a:srgbClr val="002060"/>
                </a:solidFill>
              </a:rPr>
              <a:t>:</a:t>
            </a:r>
            <a:endParaRPr lang="cs-CZ" sz="2000" b="1" dirty="0">
              <a:solidFill>
                <a:srgbClr val="002060"/>
              </a:solidFill>
            </a:endParaRPr>
          </a:p>
          <a:p>
            <a:r>
              <a:rPr lang="cs-CZ" sz="1600" b="1" i="1" u="sng" dirty="0"/>
              <a:t>Der alte Mann </a:t>
            </a:r>
            <a:r>
              <a:rPr lang="cs-CZ" sz="1600" b="1" i="1" dirty="0" err="1"/>
              <a:t>hatte</a:t>
            </a:r>
            <a:r>
              <a:rPr lang="cs-CZ" sz="1600" b="1" i="1" dirty="0"/>
              <a:t> es </a:t>
            </a:r>
            <a:r>
              <a:rPr lang="cs-CZ" sz="1600" b="1" i="1" dirty="0" err="1"/>
              <a:t>pl</a:t>
            </a:r>
            <a:r>
              <a:rPr lang="de-DE" sz="1600" b="1" i="1" dirty="0" err="1"/>
              <a:t>ötzlich</a:t>
            </a:r>
            <a:r>
              <a:rPr lang="de-DE" sz="1600" b="1" i="1" dirty="0"/>
              <a:t> eilig zu gehen, noch vor dem Dessert.</a:t>
            </a:r>
            <a:r>
              <a:rPr lang="de-DE" sz="1600" b="1" i="1" u="sng" dirty="0"/>
              <a:t> Kaktusfeigen-Sorbet</a:t>
            </a:r>
            <a:r>
              <a:rPr lang="de-DE" sz="1600" b="1" i="1" dirty="0"/>
              <a:t>. Schwierigkeitsgrad: kompliziert. Arbeitszeit: zwei Stunden. Sagt das </a:t>
            </a:r>
            <a:r>
              <a:rPr lang="de-DE" sz="1600" b="1" i="1" u="sng" dirty="0"/>
              <a:t>iPhone</a:t>
            </a:r>
            <a:r>
              <a:rPr lang="de-DE" sz="1600" b="1" i="1" dirty="0"/>
              <a:t>.</a:t>
            </a:r>
          </a:p>
          <a:p>
            <a:endParaRPr lang="de-DE" sz="1600" b="1" i="1" dirty="0"/>
          </a:p>
          <a:p>
            <a:r>
              <a:rPr lang="de-DE" sz="1600" b="1" i="1" u="sng" dirty="0" err="1"/>
              <a:t>Starou</a:t>
            </a:r>
            <a:r>
              <a:rPr lang="cs-CZ" sz="1600" b="1" i="1" u="sng" dirty="0"/>
              <a:t>š </a:t>
            </a:r>
            <a:r>
              <a:rPr lang="cs-CZ" sz="1600" b="1" i="1" dirty="0"/>
              <a:t>chtěl najednou rychle </a:t>
            </a:r>
            <a:r>
              <a:rPr lang="cs-CZ" sz="1600" b="1" i="1" u="sng" dirty="0"/>
              <a:t>vypadnout</a:t>
            </a:r>
            <a:r>
              <a:rPr lang="cs-CZ" sz="1600" b="1" i="1" dirty="0"/>
              <a:t>, ještě před dezertem. </a:t>
            </a:r>
            <a:r>
              <a:rPr lang="cs-CZ" sz="1600" b="1" i="1" u="sng" dirty="0"/>
              <a:t>Fíkový sorbet</a:t>
            </a:r>
            <a:r>
              <a:rPr lang="cs-CZ" sz="1600" b="1" i="1" dirty="0"/>
              <a:t>. Stupeň obtížnosti: vysoký. Doba přípravy: dvě hodiny. Říká </a:t>
            </a:r>
            <a:r>
              <a:rPr lang="cs-CZ" sz="1600" b="1" i="1" u="sng" dirty="0"/>
              <a:t>chytrý telefon</a:t>
            </a:r>
            <a:r>
              <a:rPr lang="cs-CZ" sz="1600" b="1" i="1" dirty="0"/>
              <a:t>.</a:t>
            </a:r>
            <a:endParaRPr lang="de-DE" sz="1600" b="1" i="1" dirty="0"/>
          </a:p>
          <a:p>
            <a:endParaRPr lang="de-DE" sz="1600" b="1" i="1" dirty="0"/>
          </a:p>
          <a:p>
            <a:endParaRPr lang="cs-CZ" sz="1600" b="1" i="1" dirty="0"/>
          </a:p>
          <a:p>
            <a:endParaRPr lang="cs-CZ" sz="2000" b="1" dirty="0">
              <a:solidFill>
                <a:srgbClr val="002060"/>
              </a:solidFill>
            </a:endParaRPr>
          </a:p>
          <a:p>
            <a:endParaRPr lang="de-DE" sz="2000" b="1" dirty="0">
              <a:solidFill>
                <a:srgbClr val="002060"/>
              </a:solidFill>
            </a:endParaRPr>
          </a:p>
          <a:p>
            <a:endParaRPr lang="cs-CZ" sz="2000" b="1" dirty="0">
              <a:solidFill>
                <a:srgbClr val="002060"/>
              </a:solidFill>
            </a:endParaRPr>
          </a:p>
        </p:txBody>
      </p:sp>
    </p:spTree>
    <p:extLst>
      <p:ext uri="{BB962C8B-B14F-4D97-AF65-F5344CB8AC3E}">
        <p14:creationId xmlns:p14="http://schemas.microsoft.com/office/powerpoint/2010/main" val="303398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b="1" dirty="0">
                <a:solidFill>
                  <a:srgbClr val="FF0000"/>
                </a:solidFill>
              </a:rPr>
              <a:t>Fazit</a:t>
            </a:r>
            <a:endParaRPr lang="cs-CZ" b="1" dirty="0">
              <a:solidFill>
                <a:srgbClr val="FF0000"/>
              </a:solidFill>
            </a:endParaRPr>
          </a:p>
        </p:txBody>
      </p:sp>
      <p:sp>
        <p:nvSpPr>
          <p:cNvPr id="3" name="Zástupný symbol pro obsah 2"/>
          <p:cNvSpPr>
            <a:spLocks noGrp="1"/>
          </p:cNvSpPr>
          <p:nvPr>
            <p:ph idx="1"/>
          </p:nvPr>
        </p:nvSpPr>
        <p:spPr/>
        <p:txBody>
          <a:bodyPr/>
          <a:lstStyle/>
          <a:p>
            <a:r>
              <a:rPr lang="cs-CZ" b="1" dirty="0"/>
              <a:t>Roman: </a:t>
            </a:r>
            <a:r>
              <a:rPr lang="de-DE" b="1" dirty="0"/>
              <a:t>„</a:t>
            </a:r>
            <a:r>
              <a:rPr lang="cs-CZ" b="1" dirty="0" err="1"/>
              <a:t>Zug</a:t>
            </a:r>
            <a:r>
              <a:rPr lang="de-DE" b="1" dirty="0" err="1"/>
              <a:t>änge</a:t>
            </a:r>
            <a:r>
              <a:rPr lang="de-DE" b="1" dirty="0"/>
              <a:t> zu</a:t>
            </a:r>
            <a:r>
              <a:rPr lang="cs-CZ" b="1" dirty="0"/>
              <a:t> </a:t>
            </a:r>
            <a:r>
              <a:rPr lang="cs-CZ" b="1" dirty="0" err="1"/>
              <a:t>verschiedenen</a:t>
            </a:r>
            <a:r>
              <a:rPr lang="cs-CZ" b="1" dirty="0"/>
              <a:t> </a:t>
            </a:r>
            <a:r>
              <a:rPr lang="cs-CZ" b="1" dirty="0" err="1"/>
              <a:t>Textwelten</a:t>
            </a:r>
            <a:r>
              <a:rPr lang="de-DE" b="1" dirty="0"/>
              <a:t>“ (Fix 2007: 323ff.)</a:t>
            </a:r>
          </a:p>
          <a:p>
            <a:r>
              <a:rPr lang="cs-CZ" b="1" dirty="0" err="1">
                <a:solidFill>
                  <a:srgbClr val="00B0F0"/>
                </a:solidFill>
              </a:rPr>
              <a:t>Sprachwissen</a:t>
            </a:r>
            <a:r>
              <a:rPr lang="cs-CZ" b="1" dirty="0">
                <a:solidFill>
                  <a:srgbClr val="00B0F0"/>
                </a:solidFill>
              </a:rPr>
              <a:t>:</a:t>
            </a:r>
            <a:r>
              <a:rPr lang="cs-CZ" b="1" dirty="0"/>
              <a:t> </a:t>
            </a:r>
            <a:r>
              <a:rPr lang="cs-CZ" b="1" dirty="0" err="1"/>
              <a:t>Stilebene</a:t>
            </a:r>
            <a:r>
              <a:rPr lang="de-DE" b="1" dirty="0"/>
              <a:t>n (Fachsprache, Ugs.)</a:t>
            </a:r>
          </a:p>
          <a:p>
            <a:r>
              <a:rPr lang="cs-CZ" b="1" dirty="0" err="1">
                <a:solidFill>
                  <a:srgbClr val="00B0F0"/>
                </a:solidFill>
              </a:rPr>
              <a:t>Sachwissen</a:t>
            </a:r>
            <a:r>
              <a:rPr lang="cs-CZ" b="1" dirty="0">
                <a:solidFill>
                  <a:srgbClr val="00B0F0"/>
                </a:solidFill>
              </a:rPr>
              <a:t>: </a:t>
            </a:r>
            <a:r>
              <a:rPr lang="cs-CZ" b="1" dirty="0" err="1"/>
              <a:t>Tauchsport</a:t>
            </a:r>
            <a:endParaRPr lang="cs-CZ" b="1" dirty="0"/>
          </a:p>
          <a:p>
            <a:r>
              <a:rPr lang="cs-CZ" b="1" dirty="0" err="1">
                <a:solidFill>
                  <a:srgbClr val="00B0F0"/>
                </a:solidFill>
              </a:rPr>
              <a:t>Weltwissen</a:t>
            </a:r>
            <a:r>
              <a:rPr lang="cs-CZ" b="1" dirty="0">
                <a:solidFill>
                  <a:srgbClr val="00B0F0"/>
                </a:solidFill>
              </a:rPr>
              <a:t>: </a:t>
            </a:r>
            <a:r>
              <a:rPr lang="cs-CZ" b="1" dirty="0" err="1"/>
              <a:t>Realien</a:t>
            </a:r>
            <a:r>
              <a:rPr lang="de-DE" b="1" dirty="0"/>
              <a:t>,</a:t>
            </a:r>
            <a:r>
              <a:rPr lang="cs-CZ" b="1" dirty="0"/>
              <a:t> </a:t>
            </a:r>
            <a:r>
              <a:rPr lang="cs-CZ" b="1" dirty="0" err="1"/>
              <a:t>Englisch</a:t>
            </a:r>
            <a:r>
              <a:rPr lang="cs-CZ" b="1" dirty="0"/>
              <a:t>, </a:t>
            </a:r>
            <a:r>
              <a:rPr lang="cs-CZ" b="1" dirty="0" err="1"/>
              <a:t>Spanisch</a:t>
            </a:r>
            <a:endParaRPr lang="cs-CZ" b="1" dirty="0"/>
          </a:p>
          <a:p>
            <a:endParaRPr lang="cs-CZ" dirty="0"/>
          </a:p>
        </p:txBody>
      </p:sp>
    </p:spTree>
    <p:extLst>
      <p:ext uri="{BB962C8B-B14F-4D97-AF65-F5344CB8AC3E}">
        <p14:creationId xmlns:p14="http://schemas.microsoft.com/office/powerpoint/2010/main" val="395841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1. </a:t>
            </a:r>
            <a:r>
              <a:rPr lang="cs-CZ" b="1" dirty="0" err="1"/>
              <a:t>Einleitung</a:t>
            </a:r>
            <a:endParaRPr lang="cs-CZ" b="1" dirty="0"/>
          </a:p>
        </p:txBody>
      </p:sp>
      <p:sp>
        <p:nvSpPr>
          <p:cNvPr id="3" name="Zástupný symbol pro obsah 2"/>
          <p:cNvSpPr>
            <a:spLocks noGrp="1"/>
          </p:cNvSpPr>
          <p:nvPr>
            <p:ph idx="1"/>
          </p:nvPr>
        </p:nvSpPr>
        <p:spPr/>
        <p:txBody>
          <a:bodyPr>
            <a:normAutofit fontScale="77500" lnSpcReduction="20000"/>
          </a:bodyPr>
          <a:lstStyle/>
          <a:p>
            <a:r>
              <a:rPr lang="de-DE" b="1" dirty="0"/>
              <a:t>Möglichkeiten der kontrastiven Stilanalyse literarischer Übersetzungen </a:t>
            </a:r>
            <a:r>
              <a:rPr lang="de-DE" b="1" dirty="0" err="1"/>
              <a:t>Dt</a:t>
            </a:r>
            <a:r>
              <a:rPr lang="de-DE" b="1" dirty="0"/>
              <a:t> – </a:t>
            </a:r>
            <a:r>
              <a:rPr lang="de-DE" b="1" dirty="0" err="1"/>
              <a:t>Tsch</a:t>
            </a:r>
            <a:endParaRPr lang="de-DE" b="1" dirty="0"/>
          </a:p>
          <a:p>
            <a:r>
              <a:rPr lang="de-DE" b="1" dirty="0"/>
              <a:t>einige </a:t>
            </a:r>
            <a:r>
              <a:rPr lang="de-DE" b="1" dirty="0">
                <a:solidFill>
                  <a:srgbClr val="FF0000"/>
                </a:solidFill>
              </a:rPr>
              <a:t>Stil</a:t>
            </a:r>
            <a:r>
              <a:rPr lang="de-DE" b="1" dirty="0"/>
              <a:t>-Probleme am Beispiel der Übersetzung des Romans „</a:t>
            </a:r>
            <a:r>
              <a:rPr lang="de-DE" b="1" dirty="0" err="1"/>
              <a:t>Nullzeit</a:t>
            </a:r>
            <a:r>
              <a:rPr lang="de-DE" b="1" dirty="0"/>
              <a:t>“ von der deutschen Autorin Juli Zeh  ins Tschechische („</a:t>
            </a:r>
            <a:r>
              <a:rPr lang="de-DE" b="1" dirty="0" err="1"/>
              <a:t>Pod</a:t>
            </a:r>
            <a:r>
              <a:rPr lang="de-DE" b="1" dirty="0"/>
              <a:t> </a:t>
            </a:r>
            <a:r>
              <a:rPr lang="de-DE" b="1" dirty="0" err="1"/>
              <a:t>vodou</a:t>
            </a:r>
            <a:r>
              <a:rPr lang="de-DE" b="1" dirty="0"/>
              <a:t>“</a:t>
            </a:r>
            <a:r>
              <a:rPr lang="cs-CZ" b="1" dirty="0"/>
              <a:t>, </a:t>
            </a:r>
            <a:r>
              <a:rPr lang="de-DE" b="1" dirty="0"/>
              <a:t>übersetzt von Jana </a:t>
            </a:r>
            <a:r>
              <a:rPr lang="de-DE" b="1" dirty="0" err="1"/>
              <a:t>Zoubková</a:t>
            </a:r>
            <a:r>
              <a:rPr lang="de-DE" b="1" dirty="0"/>
              <a:t>)</a:t>
            </a:r>
            <a:endParaRPr lang="cs-CZ" b="1" dirty="0"/>
          </a:p>
          <a:p>
            <a:r>
              <a:rPr lang="de-DE" b="1" dirty="0"/>
              <a:t>Titel</a:t>
            </a:r>
            <a:r>
              <a:rPr lang="cs-CZ" b="1" dirty="0"/>
              <a:t>: </a:t>
            </a:r>
            <a:r>
              <a:rPr lang="cs-CZ" b="1" i="1" dirty="0" err="1">
                <a:solidFill>
                  <a:srgbClr val="00B0F0"/>
                </a:solidFill>
              </a:rPr>
              <a:t>Nullzeit</a:t>
            </a:r>
            <a:r>
              <a:rPr lang="cs-CZ" b="1" dirty="0">
                <a:solidFill>
                  <a:srgbClr val="00B0F0"/>
                </a:solidFill>
              </a:rPr>
              <a:t> </a:t>
            </a:r>
            <a:r>
              <a:rPr lang="cs-CZ" b="1" dirty="0"/>
              <a:t>- </a:t>
            </a:r>
            <a:r>
              <a:rPr lang="cs-CZ" b="1" i="1" dirty="0">
                <a:solidFill>
                  <a:srgbClr val="00B0F0"/>
                </a:solidFill>
              </a:rPr>
              <a:t>Pod vodou</a:t>
            </a:r>
          </a:p>
          <a:p>
            <a:r>
              <a:rPr lang="de-DE" b="1" dirty="0" err="1"/>
              <a:t>Vergl</a:t>
            </a:r>
            <a:r>
              <a:rPr lang="cs-CZ" b="1" dirty="0" err="1"/>
              <a:t>eich</a:t>
            </a:r>
            <a:r>
              <a:rPr lang="de-DE" b="1" dirty="0"/>
              <a:t> </a:t>
            </a:r>
            <a:r>
              <a:rPr lang="cs-CZ" b="1" dirty="0"/>
              <a:t>von</a:t>
            </a:r>
            <a:r>
              <a:rPr lang="de-DE" b="1" dirty="0"/>
              <a:t> d</a:t>
            </a:r>
            <a:r>
              <a:rPr lang="cs-CZ" b="1" dirty="0"/>
              <a:t>en</a:t>
            </a:r>
            <a:r>
              <a:rPr lang="de-DE" b="1" dirty="0" err="1"/>
              <a:t>jenigen</a:t>
            </a:r>
            <a:r>
              <a:rPr lang="de-DE" b="1" dirty="0"/>
              <a:t> </a:t>
            </a:r>
            <a:r>
              <a:rPr lang="cs-CZ" b="1" dirty="0"/>
              <a:t>Text-</a:t>
            </a:r>
            <a:r>
              <a:rPr lang="de-DE" b="1" dirty="0"/>
              <a:t>Passagen, in denen verschiedene „Stile“ vorkommen: </a:t>
            </a:r>
          </a:p>
          <a:p>
            <a:r>
              <a:rPr lang="de-DE" b="1" dirty="0"/>
              <a:t>„</a:t>
            </a:r>
            <a:r>
              <a:rPr lang="de-DE" b="1" dirty="0" err="1"/>
              <a:t>Fachstil</a:t>
            </a:r>
            <a:r>
              <a:rPr lang="de-DE" b="1" dirty="0"/>
              <a:t>“, Tagebuch-Stil, Dialoge der Protagonisten </a:t>
            </a:r>
            <a:endParaRPr lang="cs-CZ" b="1" dirty="0"/>
          </a:p>
          <a:p>
            <a:r>
              <a:rPr lang="cs-CZ" b="1" dirty="0">
                <a:solidFill>
                  <a:srgbClr val="FF0000"/>
                </a:solidFill>
              </a:rPr>
              <a:t>l</a:t>
            </a:r>
            <a:r>
              <a:rPr lang="de-DE" b="1" dirty="0" err="1">
                <a:solidFill>
                  <a:srgbClr val="FF0000"/>
                </a:solidFill>
              </a:rPr>
              <a:t>exikalische</a:t>
            </a:r>
            <a:r>
              <a:rPr lang="cs-CZ" b="1" dirty="0">
                <a:solidFill>
                  <a:srgbClr val="FF0000"/>
                </a:solidFill>
              </a:rPr>
              <a:t> </a:t>
            </a:r>
            <a:r>
              <a:rPr lang="de-DE" b="1" dirty="0">
                <a:solidFill>
                  <a:srgbClr val="FF0000"/>
                </a:solidFill>
              </a:rPr>
              <a:t>Stilelemente </a:t>
            </a:r>
            <a:r>
              <a:rPr lang="de-DE" b="1" dirty="0"/>
              <a:t>zur Realisierung dieser Stile im Deutschen und Tschechischen </a:t>
            </a:r>
            <a:endParaRPr lang="cs-CZ" b="1" dirty="0"/>
          </a:p>
          <a:p>
            <a:r>
              <a:rPr lang="de-DE" b="1" dirty="0"/>
              <a:t>die Probleme bei der Adäquatheit der Übersetzung </a:t>
            </a:r>
            <a:endParaRPr lang="cs-CZ" b="1" dirty="0"/>
          </a:p>
          <a:p>
            <a:endParaRPr lang="cs-CZ" dirty="0"/>
          </a:p>
        </p:txBody>
      </p:sp>
    </p:spTree>
    <p:extLst>
      <p:ext uri="{BB962C8B-B14F-4D97-AF65-F5344CB8AC3E}">
        <p14:creationId xmlns:p14="http://schemas.microsoft.com/office/powerpoint/2010/main" val="212102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56792"/>
            <a:ext cx="320147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573270"/>
            <a:ext cx="320147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92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b="1" dirty="0"/>
              <a:t>2.3.</a:t>
            </a:r>
            <a:r>
              <a:rPr lang="cs-CZ" b="1" dirty="0" err="1"/>
              <a:t>Literarische</a:t>
            </a:r>
            <a:r>
              <a:rPr lang="cs-CZ" b="1" dirty="0"/>
              <a:t> </a:t>
            </a:r>
            <a:r>
              <a:rPr lang="de-DE" b="1" dirty="0"/>
              <a:t>Übersetzung</a:t>
            </a:r>
            <a:endParaRPr lang="cs-CZ" dirty="0"/>
          </a:p>
        </p:txBody>
      </p:sp>
      <p:sp>
        <p:nvSpPr>
          <p:cNvPr id="3" name="Zástupný symbol pro obsah 2"/>
          <p:cNvSpPr>
            <a:spLocks noGrp="1"/>
          </p:cNvSpPr>
          <p:nvPr>
            <p:ph idx="1"/>
          </p:nvPr>
        </p:nvSpPr>
        <p:spPr/>
        <p:txBody>
          <a:bodyPr>
            <a:normAutofit/>
          </a:bodyPr>
          <a:lstStyle/>
          <a:p>
            <a:r>
              <a:rPr lang="de-DE" sz="2800" b="1" dirty="0"/>
              <a:t>Literarische Texte – funktionelle </a:t>
            </a:r>
            <a:r>
              <a:rPr lang="de-DE" sz="2800" b="1" dirty="0">
                <a:solidFill>
                  <a:srgbClr val="FF0000"/>
                </a:solidFill>
              </a:rPr>
              <a:t>Adäquatheit </a:t>
            </a:r>
            <a:r>
              <a:rPr lang="de-DE" sz="2800" b="1" dirty="0"/>
              <a:t>des literarischen Zieltextes (vgl. </a:t>
            </a:r>
            <a:r>
              <a:rPr lang="cs-CZ" sz="2800" b="1" dirty="0"/>
              <a:t>Fišer 2009: 85)</a:t>
            </a:r>
          </a:p>
          <a:p>
            <a:r>
              <a:rPr lang="cs-CZ" sz="2800" b="1" dirty="0" err="1"/>
              <a:t>Kompetenzen</a:t>
            </a:r>
            <a:r>
              <a:rPr lang="cs-CZ" sz="2800" b="1" dirty="0"/>
              <a:t> der </a:t>
            </a:r>
            <a:r>
              <a:rPr lang="de-DE" sz="2800" b="1" dirty="0"/>
              <a:t>Übersetzer literarischer Texte: </a:t>
            </a:r>
            <a:endParaRPr lang="cs-CZ" sz="2800" b="1" dirty="0"/>
          </a:p>
          <a:p>
            <a:r>
              <a:rPr lang="de-DE" sz="2800" b="1" dirty="0">
                <a:solidFill>
                  <a:srgbClr val="FF0000"/>
                </a:solidFill>
              </a:rPr>
              <a:t>Sprachwissen </a:t>
            </a:r>
            <a:r>
              <a:rPr lang="de-DE" sz="2800" b="1" dirty="0"/>
              <a:t>(beide Sprachen</a:t>
            </a:r>
            <a:r>
              <a:rPr lang="cs-CZ" sz="2800" b="1" dirty="0"/>
              <a:t>: AS – ZS</a:t>
            </a:r>
            <a:r>
              <a:rPr lang="de-DE" sz="2800" b="1" dirty="0"/>
              <a:t>, Textkompetenz: Genre, </a:t>
            </a:r>
            <a:r>
              <a:rPr lang="de-DE" sz="2800" b="1" dirty="0" err="1"/>
              <a:t>Kompositio</a:t>
            </a:r>
            <a:r>
              <a:rPr lang="cs-CZ" sz="2800" b="1" dirty="0"/>
              <a:t>n, Text</a:t>
            </a:r>
            <a:r>
              <a:rPr lang="de-DE" sz="2800" b="1" dirty="0" err="1"/>
              <a:t>kohärenz</a:t>
            </a:r>
            <a:r>
              <a:rPr lang="de-DE" sz="2800" b="1" dirty="0"/>
              <a:t>, Stilverfahren: Erzählen, Beschreiben, Schildern, Erklären…)</a:t>
            </a:r>
            <a:endParaRPr lang="cs-CZ" sz="2800" b="1" dirty="0"/>
          </a:p>
          <a:p>
            <a:r>
              <a:rPr lang="de-DE" sz="2800" b="1" dirty="0">
                <a:solidFill>
                  <a:srgbClr val="FF0000"/>
                </a:solidFill>
              </a:rPr>
              <a:t>Weltwissen/Kulturwissen</a:t>
            </a:r>
            <a:endParaRPr lang="cs-CZ" sz="2800" b="1" dirty="0">
              <a:solidFill>
                <a:srgbClr val="FF0000"/>
              </a:solidFill>
            </a:endParaRPr>
          </a:p>
          <a:p>
            <a:r>
              <a:rPr lang="de-DE" sz="2800" b="1" dirty="0">
                <a:solidFill>
                  <a:srgbClr val="FF0000"/>
                </a:solidFill>
              </a:rPr>
              <a:t>Sachwissen …  </a:t>
            </a:r>
            <a:r>
              <a:rPr lang="de-DE" sz="2800" b="1" dirty="0"/>
              <a:t>(vgl. </a:t>
            </a:r>
            <a:r>
              <a:rPr lang="de-DE" sz="2800" b="1" dirty="0" err="1"/>
              <a:t>Kußmaul</a:t>
            </a:r>
            <a:r>
              <a:rPr lang="de-DE" sz="2800" b="1" dirty="0"/>
              <a:t> 2010: 114)</a:t>
            </a:r>
          </a:p>
          <a:p>
            <a:pPr marL="0" indent="0">
              <a:buNone/>
            </a:pPr>
            <a:endParaRPr lang="de-DE" b="1" dirty="0"/>
          </a:p>
          <a:p>
            <a:endParaRPr lang="de-DE" b="1" dirty="0"/>
          </a:p>
          <a:p>
            <a:endParaRPr lang="cs-CZ" b="1" dirty="0"/>
          </a:p>
        </p:txBody>
      </p:sp>
    </p:spTree>
    <p:extLst>
      <p:ext uri="{BB962C8B-B14F-4D97-AF65-F5344CB8AC3E}">
        <p14:creationId xmlns:p14="http://schemas.microsoft.com/office/powerpoint/2010/main" val="144756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de-DE" b="1" dirty="0"/>
              <a:t>3. Literarischer Stil (Stil der Belletristik)</a:t>
            </a:r>
            <a:endParaRPr lang="cs-CZ" b="1" dirty="0"/>
          </a:p>
        </p:txBody>
      </p:sp>
      <p:sp>
        <p:nvSpPr>
          <p:cNvPr id="3" name="Zástupný symbol pro obsah 2"/>
          <p:cNvSpPr>
            <a:spLocks noGrp="1"/>
          </p:cNvSpPr>
          <p:nvPr>
            <p:ph idx="1"/>
          </p:nvPr>
        </p:nvSpPr>
        <p:spPr/>
        <p:txBody>
          <a:bodyPr>
            <a:normAutofit fontScale="92500" lnSpcReduction="20000"/>
          </a:bodyPr>
          <a:lstStyle/>
          <a:p>
            <a:r>
              <a:rPr lang="de-DE" sz="2400" b="1" dirty="0"/>
              <a:t>Stil</a:t>
            </a:r>
            <a:r>
              <a:rPr lang="cs-CZ" sz="2400" b="1" dirty="0"/>
              <a:t>: </a:t>
            </a:r>
            <a:r>
              <a:rPr lang="de-DE" sz="2400" b="1" dirty="0"/>
              <a:t>Art und Weise der Gestaltung</a:t>
            </a:r>
          </a:p>
          <a:p>
            <a:r>
              <a:rPr lang="de-DE" sz="2400" b="1" dirty="0"/>
              <a:t>Ganzheitliche (holistische) Stilauffassung: </a:t>
            </a:r>
            <a:endParaRPr lang="cs-CZ" sz="2400" b="1" dirty="0"/>
          </a:p>
          <a:p>
            <a:r>
              <a:rPr lang="de-DE" sz="2400" b="1" dirty="0"/>
              <a:t>Stil als „die im Prozess der Wahrnehmung eigener oder fremder, mündlicher oder schriftlicher Texte sich bildende </a:t>
            </a:r>
            <a:r>
              <a:rPr lang="de-DE" sz="2400" b="1" dirty="0">
                <a:solidFill>
                  <a:srgbClr val="C00000"/>
                </a:solidFill>
              </a:rPr>
              <a:t>Konstruktion einer Gestaltqualität </a:t>
            </a:r>
            <a:r>
              <a:rPr lang="de-DE" sz="2400" b="1" dirty="0"/>
              <a:t>im Bewusstsein des Rezipienten.“ (Abraham 2009, 1348)</a:t>
            </a:r>
          </a:p>
          <a:p>
            <a:r>
              <a:rPr lang="de-DE" sz="2400" b="1" dirty="0"/>
              <a:t>Sprachstil – ein wichtiges Konstitutionselement literarisch-künstlerischer Texte, bestimmt als „Qualitätszeichen“ ihren literarischen Wert</a:t>
            </a:r>
          </a:p>
          <a:p>
            <a:r>
              <a:rPr lang="de-DE" sz="2400" b="1" dirty="0"/>
              <a:t>Stil manifestiert sich im Textganzen: KB</a:t>
            </a:r>
            <a:r>
              <a:rPr lang="cs-CZ" sz="2400" b="1" dirty="0"/>
              <a:t> (</a:t>
            </a:r>
            <a:r>
              <a:rPr lang="cs-CZ" sz="2400" b="1" dirty="0" err="1"/>
              <a:t>Gattung</a:t>
            </a:r>
            <a:r>
              <a:rPr lang="cs-CZ" sz="2400" b="1" dirty="0"/>
              <a:t>)</a:t>
            </a:r>
            <a:r>
              <a:rPr lang="de-DE" sz="2400" b="1" dirty="0"/>
              <a:t>, TS</a:t>
            </a:r>
            <a:r>
              <a:rPr lang="cs-CZ" sz="2400" b="1" dirty="0"/>
              <a:t> (</a:t>
            </a:r>
            <a:r>
              <a:rPr lang="cs-CZ" sz="2400" b="1" dirty="0" err="1"/>
              <a:t>Genre</a:t>
            </a:r>
            <a:r>
              <a:rPr lang="cs-CZ" sz="2400" b="1" dirty="0"/>
              <a:t>)</a:t>
            </a:r>
            <a:r>
              <a:rPr lang="de-DE" sz="2400" b="1" dirty="0"/>
              <a:t>, Thema, Komposition</a:t>
            </a:r>
            <a:r>
              <a:rPr lang="cs-CZ" sz="2400" b="1" dirty="0"/>
              <a:t>, </a:t>
            </a:r>
            <a:r>
              <a:rPr lang="de-DE" sz="2400" b="1" dirty="0"/>
              <a:t>Textkohärenz</a:t>
            </a:r>
          </a:p>
          <a:p>
            <a:r>
              <a:rPr lang="cs-CZ" sz="2400" b="1" dirty="0" err="1"/>
              <a:t>sowie</a:t>
            </a:r>
            <a:r>
              <a:rPr lang="de-DE" sz="2400" b="1" dirty="0"/>
              <a:t> im Textdetail: Stilelemente auf der lexikalischen, grammatischen und phonetischen Ebene, stilistisch-rhetorische Figuren</a:t>
            </a:r>
          </a:p>
          <a:p>
            <a:r>
              <a:rPr lang="de-DE" sz="2400" b="1" dirty="0"/>
              <a:t>Literarische Kommunikation – alle Sprachstile (vgl. </a:t>
            </a:r>
            <a:r>
              <a:rPr lang="de-DE" sz="2400" b="1" dirty="0" err="1"/>
              <a:t>Fi</a:t>
            </a:r>
            <a:r>
              <a:rPr lang="cs-CZ" sz="2400" b="1" dirty="0"/>
              <a:t>šer 2008: 59)</a:t>
            </a:r>
            <a:endParaRPr lang="de-DE" sz="2400" b="1" dirty="0"/>
          </a:p>
          <a:p>
            <a:endParaRPr lang="de-DE" sz="2400" b="1" dirty="0"/>
          </a:p>
          <a:p>
            <a:pPr marL="0" indent="0">
              <a:buNone/>
            </a:pPr>
            <a:endParaRPr lang="de-DE" altLang="cs-CZ" sz="2000" b="1" dirty="0">
              <a:solidFill>
                <a:srgbClr val="C00000"/>
              </a:solidFill>
            </a:endParaRPr>
          </a:p>
          <a:p>
            <a:endParaRPr lang="cs-CZ" altLang="cs-CZ" sz="2400" b="1" dirty="0">
              <a:solidFill>
                <a:srgbClr val="C00000"/>
              </a:solidFill>
            </a:endParaRPr>
          </a:p>
          <a:p>
            <a:endParaRPr lang="de-DE" sz="2400" b="1" dirty="0"/>
          </a:p>
          <a:p>
            <a:pPr marL="0" indent="0">
              <a:buNone/>
            </a:pPr>
            <a:endParaRPr lang="de-DE" sz="2400" b="1" dirty="0"/>
          </a:p>
          <a:p>
            <a:endParaRPr lang="de-DE" sz="2400" b="1" dirty="0"/>
          </a:p>
          <a:p>
            <a:endParaRPr lang="cs-CZ" sz="2400" b="1" dirty="0"/>
          </a:p>
        </p:txBody>
      </p:sp>
    </p:spTree>
    <p:extLst>
      <p:ext uri="{BB962C8B-B14F-4D97-AF65-F5344CB8AC3E}">
        <p14:creationId xmlns:p14="http://schemas.microsoft.com/office/powerpoint/2010/main" val="2046947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solidFill>
                  <a:srgbClr val="FF0000"/>
                </a:solidFill>
              </a:rPr>
              <a:t>4. </a:t>
            </a:r>
            <a:r>
              <a:rPr lang="cs-CZ" b="1" dirty="0" err="1">
                <a:solidFill>
                  <a:srgbClr val="FF0000"/>
                </a:solidFill>
              </a:rPr>
              <a:t>Juli</a:t>
            </a:r>
            <a:r>
              <a:rPr lang="cs-CZ" b="1" dirty="0">
                <a:solidFill>
                  <a:srgbClr val="FF0000"/>
                </a:solidFill>
              </a:rPr>
              <a:t> </a:t>
            </a:r>
            <a:r>
              <a:rPr lang="cs-CZ" b="1" dirty="0" err="1">
                <a:solidFill>
                  <a:srgbClr val="FF0000"/>
                </a:solidFill>
              </a:rPr>
              <a:t>Zeh</a:t>
            </a:r>
            <a:r>
              <a:rPr lang="cs-CZ" b="1" dirty="0">
                <a:solidFill>
                  <a:srgbClr val="FF0000"/>
                </a:solidFill>
              </a:rPr>
              <a:t>: </a:t>
            </a:r>
            <a:r>
              <a:rPr lang="de-DE" b="1" dirty="0">
                <a:solidFill>
                  <a:srgbClr val="FF0000"/>
                </a:solidFill>
              </a:rPr>
              <a:t>„</a:t>
            </a:r>
            <a:r>
              <a:rPr lang="cs-CZ" b="1" dirty="0" err="1">
                <a:solidFill>
                  <a:srgbClr val="FF0000"/>
                </a:solidFill>
              </a:rPr>
              <a:t>Nullzeit</a:t>
            </a:r>
            <a:r>
              <a:rPr lang="de-DE" b="1" dirty="0">
                <a:solidFill>
                  <a:srgbClr val="FF0000"/>
                </a:solidFill>
              </a:rPr>
              <a:t>“</a:t>
            </a:r>
            <a:r>
              <a:rPr lang="cs-CZ" b="1" dirty="0">
                <a:solidFill>
                  <a:srgbClr val="FF0000"/>
                </a:solidFill>
              </a:rPr>
              <a:t> – </a:t>
            </a:r>
            <a:r>
              <a:rPr lang="de-DE" b="1" dirty="0">
                <a:solidFill>
                  <a:srgbClr val="FF0000"/>
                </a:solidFill>
              </a:rPr>
              <a:t>„</a:t>
            </a:r>
            <a:r>
              <a:rPr lang="cs-CZ" b="1" dirty="0">
                <a:solidFill>
                  <a:srgbClr val="FF0000"/>
                </a:solidFill>
              </a:rPr>
              <a:t>Pod vodou</a:t>
            </a:r>
            <a:r>
              <a:rPr lang="de-DE" b="1" dirty="0">
                <a:solidFill>
                  <a:srgbClr val="FF0000"/>
                </a:solidFill>
              </a:rPr>
              <a:t>“:</a:t>
            </a:r>
            <a:br>
              <a:rPr lang="de-DE" b="1" dirty="0">
                <a:solidFill>
                  <a:srgbClr val="FF0000"/>
                </a:solidFill>
              </a:rPr>
            </a:br>
            <a:r>
              <a:rPr lang="de-DE" b="1" dirty="0">
                <a:solidFill>
                  <a:srgbClr val="FF0000"/>
                </a:solidFill>
              </a:rPr>
              <a:t>Stilkategorien</a:t>
            </a:r>
            <a:endParaRPr lang="cs-CZ" b="1" dirty="0">
              <a:solidFill>
                <a:srgbClr val="FF0000"/>
              </a:solidFill>
            </a:endParaRPr>
          </a:p>
        </p:txBody>
      </p:sp>
      <p:sp>
        <p:nvSpPr>
          <p:cNvPr id="3" name="Zástupný symbol pro obsah 2"/>
          <p:cNvSpPr>
            <a:spLocks noGrp="1"/>
          </p:cNvSpPr>
          <p:nvPr>
            <p:ph idx="1"/>
          </p:nvPr>
        </p:nvSpPr>
        <p:spPr/>
        <p:txBody>
          <a:bodyPr>
            <a:normAutofit fontScale="92500" lnSpcReduction="20000"/>
          </a:bodyPr>
          <a:lstStyle/>
          <a:p>
            <a:r>
              <a:rPr lang="de-DE" sz="2000" b="1" dirty="0"/>
              <a:t>Epik, Roman aus der Gegenwart</a:t>
            </a:r>
            <a:r>
              <a:rPr lang="cs-CZ" sz="2000" b="1" dirty="0"/>
              <a:t> (Thriller)</a:t>
            </a:r>
            <a:r>
              <a:rPr lang="de-DE" sz="2000" b="1" dirty="0"/>
              <a:t>, 2012 </a:t>
            </a:r>
            <a:endParaRPr lang="cs-CZ" sz="2000" b="1" dirty="0"/>
          </a:p>
          <a:p>
            <a:r>
              <a:rPr lang="cs-CZ" sz="2000" b="1" dirty="0"/>
              <a:t>„</a:t>
            </a:r>
            <a:r>
              <a:rPr lang="cs-CZ" sz="2000" b="1" i="1" dirty="0" err="1"/>
              <a:t>Juli</a:t>
            </a:r>
            <a:r>
              <a:rPr lang="cs-CZ" sz="2000" b="1" i="1" dirty="0"/>
              <a:t> </a:t>
            </a:r>
            <a:r>
              <a:rPr lang="cs-CZ" sz="2000" b="1" i="1" dirty="0" err="1"/>
              <a:t>Zeh</a:t>
            </a:r>
            <a:r>
              <a:rPr lang="cs-CZ" sz="2000" b="1" i="1" dirty="0"/>
              <a:t> </a:t>
            </a:r>
            <a:r>
              <a:rPr lang="cs-CZ" sz="2000" b="1" i="1" dirty="0" err="1"/>
              <a:t>gelingt</a:t>
            </a:r>
            <a:r>
              <a:rPr lang="cs-CZ" sz="2000" b="1" i="1" dirty="0"/>
              <a:t> </a:t>
            </a:r>
            <a:r>
              <a:rPr lang="cs-CZ" sz="2000" b="1" i="1" dirty="0" err="1"/>
              <a:t>ein</a:t>
            </a:r>
            <a:r>
              <a:rPr lang="cs-CZ" sz="2000" b="1" i="1" dirty="0"/>
              <a:t> </a:t>
            </a:r>
            <a:r>
              <a:rPr lang="cs-CZ" sz="2000" b="1" i="1" dirty="0" err="1"/>
              <a:t>brillantes</a:t>
            </a:r>
            <a:r>
              <a:rPr lang="cs-CZ" sz="2000" b="1" i="1" dirty="0"/>
              <a:t> </a:t>
            </a:r>
            <a:r>
              <a:rPr lang="cs-CZ" sz="2000" b="1" i="1" dirty="0" err="1"/>
              <a:t>und</a:t>
            </a:r>
            <a:r>
              <a:rPr lang="cs-CZ" sz="2000" b="1" i="1" dirty="0"/>
              <a:t> </a:t>
            </a:r>
            <a:r>
              <a:rPr lang="cs-CZ" sz="2000" b="1" i="1" dirty="0" err="1"/>
              <a:t>hellsichtiges</a:t>
            </a:r>
            <a:r>
              <a:rPr lang="cs-CZ" sz="2000" b="1" i="1" dirty="0"/>
              <a:t> </a:t>
            </a:r>
            <a:r>
              <a:rPr lang="cs-CZ" sz="2000" b="1" i="1" dirty="0" err="1"/>
              <a:t>Kammerspiel</a:t>
            </a:r>
            <a:r>
              <a:rPr lang="cs-CZ" sz="2000" b="1" i="1" dirty="0"/>
              <a:t> </a:t>
            </a:r>
            <a:r>
              <a:rPr lang="de-DE" sz="2000" b="1" i="1" dirty="0"/>
              <a:t>über Schuld und Macht, Lüge und Wahrheit, bei dem ihre Leser alle Gewissheiten verlieren.“ </a:t>
            </a:r>
            <a:r>
              <a:rPr lang="de-DE" sz="2000" b="1" dirty="0"/>
              <a:t>(Verlag </a:t>
            </a:r>
            <a:r>
              <a:rPr lang="de-DE" sz="2000" b="1" dirty="0" err="1"/>
              <a:t>btb</a:t>
            </a:r>
            <a:r>
              <a:rPr lang="de-DE" sz="2000" b="1" dirty="0"/>
              <a:t> – Random House)</a:t>
            </a:r>
          </a:p>
          <a:p>
            <a:r>
              <a:rPr lang="de-DE" sz="2000" b="1" i="1" dirty="0"/>
              <a:t>„Raffiniert spinnt Juli Zeh die Fäden ihrer Geschichte über Lüge und Wahrheit, in der wir uns verfangen wie in einem Netz. Brillant!“ </a:t>
            </a:r>
            <a:r>
              <a:rPr lang="de-DE" sz="2000" b="1" dirty="0"/>
              <a:t>(Cosmopolitan)</a:t>
            </a:r>
          </a:p>
          <a:p>
            <a:r>
              <a:rPr lang="de-DE" sz="2000" b="1" i="1" dirty="0"/>
              <a:t>„Juli Zeh </a:t>
            </a:r>
            <a:r>
              <a:rPr lang="cs-CZ" sz="2000" b="1" i="1" dirty="0"/>
              <a:t>geniálně proplétá pravdu a lži v příběhu, který nás lapí jako pavučina.“ </a:t>
            </a:r>
            <a:r>
              <a:rPr lang="cs-CZ" sz="2000" dirty="0"/>
              <a:t> </a:t>
            </a:r>
            <a:r>
              <a:rPr lang="cs-CZ" sz="2000" b="1" dirty="0"/>
              <a:t>(</a:t>
            </a:r>
            <a:r>
              <a:rPr lang="cs-CZ" sz="2000" b="1" dirty="0" err="1"/>
              <a:t>tsch</a:t>
            </a:r>
            <a:r>
              <a:rPr lang="cs-CZ" sz="2000" b="1" dirty="0"/>
              <a:t>. </a:t>
            </a:r>
            <a:r>
              <a:rPr lang="cs-CZ" sz="2000" b="1" dirty="0" err="1"/>
              <a:t>Verlag</a:t>
            </a:r>
            <a:r>
              <a:rPr lang="cs-CZ" sz="2000" b="1" dirty="0"/>
              <a:t> Host)</a:t>
            </a:r>
          </a:p>
          <a:p>
            <a:r>
              <a:rPr lang="cs-CZ" altLang="cs-CZ" sz="2000" b="1" dirty="0" err="1">
                <a:solidFill>
                  <a:schemeClr val="accent6">
                    <a:lumMod val="50000"/>
                  </a:schemeClr>
                </a:solidFill>
              </a:rPr>
              <a:t>kommunikativ-pragmatische</a:t>
            </a:r>
            <a:r>
              <a:rPr lang="cs-CZ" altLang="cs-CZ" sz="2000" b="1" dirty="0">
                <a:solidFill>
                  <a:schemeClr val="accent6">
                    <a:lumMod val="50000"/>
                  </a:schemeClr>
                </a:solidFill>
              </a:rPr>
              <a:t> </a:t>
            </a:r>
            <a:r>
              <a:rPr lang="cs-CZ" altLang="cs-CZ" sz="2000" b="1" dirty="0" err="1">
                <a:solidFill>
                  <a:schemeClr val="accent6">
                    <a:lumMod val="50000"/>
                  </a:schemeClr>
                </a:solidFill>
              </a:rPr>
              <a:t>Kategorien</a:t>
            </a:r>
            <a:r>
              <a:rPr lang="cs-CZ" altLang="cs-CZ" sz="2000" b="1" dirty="0">
                <a:solidFill>
                  <a:schemeClr val="accent6">
                    <a:lumMod val="50000"/>
                  </a:schemeClr>
                </a:solidFill>
              </a:rPr>
              <a:t>: </a:t>
            </a:r>
            <a:r>
              <a:rPr lang="cs-CZ" altLang="cs-CZ" sz="2000" b="1" dirty="0"/>
              <a:t>Autor - </a:t>
            </a:r>
            <a:r>
              <a:rPr lang="cs-CZ" altLang="cs-CZ" sz="2000" b="1" dirty="0" err="1"/>
              <a:t>historisch-gesellschaftliche</a:t>
            </a:r>
            <a:r>
              <a:rPr lang="cs-CZ" altLang="cs-CZ" sz="2000" b="1" dirty="0"/>
              <a:t> </a:t>
            </a:r>
            <a:r>
              <a:rPr lang="cs-CZ" altLang="cs-CZ" sz="2000" b="1" dirty="0" err="1"/>
              <a:t>Situation</a:t>
            </a:r>
            <a:r>
              <a:rPr lang="cs-CZ" altLang="cs-CZ" sz="2000" b="1" dirty="0"/>
              <a:t>:</a:t>
            </a:r>
          </a:p>
          <a:p>
            <a:r>
              <a:rPr lang="cs-CZ" altLang="cs-CZ" sz="2000" b="1" dirty="0"/>
              <a:t>„</a:t>
            </a:r>
            <a:r>
              <a:rPr lang="cs-CZ" altLang="cs-CZ" sz="2000" b="1" dirty="0" err="1">
                <a:solidFill>
                  <a:srgbClr val="00B050"/>
                </a:solidFill>
              </a:rPr>
              <a:t>Juli</a:t>
            </a:r>
            <a:r>
              <a:rPr lang="cs-CZ" altLang="cs-CZ" sz="2000" b="1" dirty="0">
                <a:solidFill>
                  <a:srgbClr val="00B050"/>
                </a:solidFill>
              </a:rPr>
              <a:t> </a:t>
            </a:r>
            <a:r>
              <a:rPr lang="cs-CZ" altLang="cs-CZ" sz="2000" b="1" dirty="0" err="1">
                <a:solidFill>
                  <a:srgbClr val="00B050"/>
                </a:solidFill>
              </a:rPr>
              <a:t>Zeh</a:t>
            </a:r>
            <a:r>
              <a:rPr lang="cs-CZ" altLang="cs-CZ" sz="2000" b="1" dirty="0"/>
              <a:t>, 1</a:t>
            </a:r>
            <a:r>
              <a:rPr lang="de-DE" altLang="cs-CZ" sz="2000" b="1" dirty="0"/>
              <a:t>974 in Bonn geboren, Jurastudium in Passau und Leipzig, Studium des Europa- und Völkerrechts. Längere Aufenthalte in New York und Krakau. Roman „Adler und Engel“ zum Welterfolg, in 24 Sprachen übersetzt, auch andere Romane erfolgreich („Spieltrieb“, „Corpus </a:t>
            </a:r>
            <a:r>
              <a:rPr lang="de-DE" altLang="cs-CZ" sz="2000" b="1" dirty="0" err="1"/>
              <a:t>delicti</a:t>
            </a:r>
            <a:r>
              <a:rPr lang="de-DE" altLang="cs-CZ" sz="2000" b="1" dirty="0"/>
              <a:t>“, „Schilf“, „Unterleuten“), viele literarische Auszeichnungen </a:t>
            </a:r>
            <a:endParaRPr lang="cs-CZ" sz="2000" b="1" i="1" dirty="0"/>
          </a:p>
          <a:p>
            <a:pPr marL="0" indent="0">
              <a:buNone/>
            </a:pPr>
            <a:endParaRPr lang="cs-CZ" altLang="cs-CZ" b="1" dirty="0"/>
          </a:p>
          <a:p>
            <a:endParaRPr lang="cs-CZ" altLang="cs-CZ" b="1" dirty="0"/>
          </a:p>
          <a:p>
            <a:endParaRPr lang="cs-CZ" dirty="0"/>
          </a:p>
        </p:txBody>
      </p:sp>
    </p:spTree>
    <p:extLst>
      <p:ext uri="{BB962C8B-B14F-4D97-AF65-F5344CB8AC3E}">
        <p14:creationId xmlns:p14="http://schemas.microsoft.com/office/powerpoint/2010/main" val="3392756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solidFill>
                  <a:srgbClr val="FF0000"/>
                </a:solidFill>
              </a:rPr>
              <a:t>4. </a:t>
            </a:r>
            <a:r>
              <a:rPr lang="cs-CZ" b="1" dirty="0" err="1">
                <a:solidFill>
                  <a:srgbClr val="FF0000"/>
                </a:solidFill>
              </a:rPr>
              <a:t>Juli</a:t>
            </a:r>
            <a:r>
              <a:rPr lang="cs-CZ" b="1" dirty="0">
                <a:solidFill>
                  <a:srgbClr val="FF0000"/>
                </a:solidFill>
              </a:rPr>
              <a:t> </a:t>
            </a:r>
            <a:r>
              <a:rPr lang="cs-CZ" b="1" dirty="0" err="1">
                <a:solidFill>
                  <a:srgbClr val="FF0000"/>
                </a:solidFill>
              </a:rPr>
              <a:t>Zeh</a:t>
            </a:r>
            <a:r>
              <a:rPr lang="cs-CZ" b="1" dirty="0">
                <a:solidFill>
                  <a:srgbClr val="FF0000"/>
                </a:solidFill>
              </a:rPr>
              <a:t>: </a:t>
            </a:r>
            <a:r>
              <a:rPr lang="de-DE" b="1" dirty="0">
                <a:solidFill>
                  <a:srgbClr val="FF0000"/>
                </a:solidFill>
              </a:rPr>
              <a:t>„</a:t>
            </a:r>
            <a:r>
              <a:rPr lang="cs-CZ" b="1" dirty="0" err="1">
                <a:solidFill>
                  <a:srgbClr val="FF0000"/>
                </a:solidFill>
              </a:rPr>
              <a:t>Nullzeit</a:t>
            </a:r>
            <a:r>
              <a:rPr lang="de-DE" b="1" dirty="0">
                <a:solidFill>
                  <a:srgbClr val="FF0000"/>
                </a:solidFill>
              </a:rPr>
              <a:t>“</a:t>
            </a:r>
            <a:r>
              <a:rPr lang="cs-CZ" b="1" dirty="0">
                <a:solidFill>
                  <a:srgbClr val="FF0000"/>
                </a:solidFill>
              </a:rPr>
              <a:t> – </a:t>
            </a:r>
            <a:r>
              <a:rPr lang="de-DE" b="1" dirty="0">
                <a:solidFill>
                  <a:srgbClr val="FF0000"/>
                </a:solidFill>
              </a:rPr>
              <a:t>„</a:t>
            </a:r>
            <a:r>
              <a:rPr lang="cs-CZ" b="1" dirty="0">
                <a:solidFill>
                  <a:srgbClr val="FF0000"/>
                </a:solidFill>
              </a:rPr>
              <a:t>Pod vodou</a:t>
            </a:r>
            <a:r>
              <a:rPr lang="de-DE" b="1" dirty="0">
                <a:solidFill>
                  <a:srgbClr val="FF0000"/>
                </a:solidFill>
              </a:rPr>
              <a:t>“</a:t>
            </a:r>
            <a:endParaRPr lang="cs-CZ" dirty="0"/>
          </a:p>
        </p:txBody>
      </p:sp>
      <p:sp>
        <p:nvSpPr>
          <p:cNvPr id="3" name="Zástupný symbol pro obsah 2"/>
          <p:cNvSpPr>
            <a:spLocks noGrp="1"/>
          </p:cNvSpPr>
          <p:nvPr>
            <p:ph idx="1"/>
          </p:nvPr>
        </p:nvSpPr>
        <p:spPr/>
        <p:txBody>
          <a:bodyPr>
            <a:normAutofit fontScale="92500" lnSpcReduction="10000"/>
          </a:bodyPr>
          <a:lstStyle/>
          <a:p>
            <a:r>
              <a:rPr lang="cs-CZ" sz="2000" b="1" dirty="0" err="1">
                <a:solidFill>
                  <a:schemeClr val="accent6">
                    <a:lumMod val="50000"/>
                  </a:schemeClr>
                </a:solidFill>
              </a:rPr>
              <a:t>literarisch-ästhetische</a:t>
            </a:r>
            <a:r>
              <a:rPr lang="cs-CZ" sz="2000" b="1" dirty="0">
                <a:solidFill>
                  <a:schemeClr val="accent6">
                    <a:lumMod val="50000"/>
                  </a:schemeClr>
                </a:solidFill>
              </a:rPr>
              <a:t> </a:t>
            </a:r>
            <a:r>
              <a:rPr lang="cs-CZ" sz="2000" b="1" dirty="0" err="1">
                <a:solidFill>
                  <a:schemeClr val="accent6">
                    <a:lumMod val="50000"/>
                  </a:schemeClr>
                </a:solidFill>
              </a:rPr>
              <a:t>Kategorien</a:t>
            </a:r>
            <a:r>
              <a:rPr lang="cs-CZ" sz="2000" b="1" dirty="0"/>
              <a:t>: </a:t>
            </a:r>
            <a:r>
              <a:rPr lang="cs-CZ" sz="2000" b="1" dirty="0" err="1"/>
              <a:t>Fabel</a:t>
            </a:r>
            <a:r>
              <a:rPr lang="cs-CZ" sz="2000" b="1" dirty="0"/>
              <a:t>, Sujet, Plot (</a:t>
            </a:r>
            <a:r>
              <a:rPr lang="cs-CZ" sz="2000" b="1" dirty="0" err="1"/>
              <a:t>Handlungsablauf</a:t>
            </a:r>
            <a:r>
              <a:rPr lang="cs-CZ" sz="2000" b="1" dirty="0"/>
              <a:t>), </a:t>
            </a:r>
            <a:r>
              <a:rPr lang="cs-CZ" sz="2000" b="1" dirty="0" err="1"/>
              <a:t>Figurenkonstellation</a:t>
            </a:r>
            <a:r>
              <a:rPr lang="de-DE" sz="2000" b="1" dirty="0"/>
              <a:t>:</a:t>
            </a:r>
          </a:p>
          <a:p>
            <a:r>
              <a:rPr lang="de-DE" sz="2000" b="1" dirty="0"/>
              <a:t>Hauptfigur (und Ich-Erzähler):</a:t>
            </a:r>
            <a:r>
              <a:rPr lang="de-DE" sz="2000" b="1" dirty="0">
                <a:solidFill>
                  <a:srgbClr val="00B0F0"/>
                </a:solidFill>
              </a:rPr>
              <a:t> Sven </a:t>
            </a:r>
            <a:r>
              <a:rPr lang="de-DE" sz="2000" b="1" dirty="0"/>
              <a:t>(40) – hat nach seinem Jurastudium Deutschland verlassen und auf einer </a:t>
            </a:r>
            <a:r>
              <a:rPr lang="de-DE" sz="2000" b="1" dirty="0">
                <a:solidFill>
                  <a:srgbClr val="00B050"/>
                </a:solidFill>
              </a:rPr>
              <a:t>kanarischen </a:t>
            </a:r>
            <a:r>
              <a:rPr lang="de-DE" sz="2000" b="1" dirty="0"/>
              <a:t>Insel (Lanzarote) eine Existenz als </a:t>
            </a:r>
            <a:r>
              <a:rPr lang="de-DE" sz="2000" b="1" dirty="0">
                <a:solidFill>
                  <a:srgbClr val="92D050"/>
                </a:solidFill>
              </a:rPr>
              <a:t>Tauchlehrer </a:t>
            </a:r>
            <a:r>
              <a:rPr lang="de-DE" sz="2000" b="1" dirty="0"/>
              <a:t>aufgebaut, sein Lebensmotto: „keine Einmischung in fremde Probleme“</a:t>
            </a:r>
            <a:r>
              <a:rPr lang="cs-CZ" sz="2000" b="1" dirty="0"/>
              <a:t>, </a:t>
            </a:r>
            <a:r>
              <a:rPr lang="cs-CZ" sz="2000" b="1" dirty="0" err="1"/>
              <a:t>Partnerin</a:t>
            </a:r>
            <a:r>
              <a:rPr lang="cs-CZ" sz="2000" b="1" dirty="0"/>
              <a:t> </a:t>
            </a:r>
            <a:r>
              <a:rPr lang="cs-CZ" sz="2000" b="1" dirty="0" err="1">
                <a:solidFill>
                  <a:srgbClr val="C00000"/>
                </a:solidFill>
              </a:rPr>
              <a:t>Antje</a:t>
            </a:r>
            <a:endParaRPr lang="de-DE" sz="2000" b="1" dirty="0">
              <a:solidFill>
                <a:srgbClr val="C00000"/>
              </a:solidFill>
            </a:endParaRPr>
          </a:p>
          <a:p>
            <a:r>
              <a:rPr lang="de-DE" sz="2000" b="1" dirty="0"/>
              <a:t>Schauspielerin</a:t>
            </a:r>
            <a:r>
              <a:rPr lang="de-DE" sz="2000" b="1" dirty="0">
                <a:solidFill>
                  <a:srgbClr val="002060"/>
                </a:solidFill>
              </a:rPr>
              <a:t> </a:t>
            </a:r>
            <a:r>
              <a:rPr lang="de-DE" sz="2000" b="1" dirty="0" err="1">
                <a:solidFill>
                  <a:srgbClr val="FFC000"/>
                </a:solidFill>
              </a:rPr>
              <a:t>Jola</a:t>
            </a:r>
            <a:r>
              <a:rPr lang="de-DE" sz="2000" b="1" dirty="0">
                <a:solidFill>
                  <a:srgbClr val="002060"/>
                </a:solidFill>
              </a:rPr>
              <a:t> </a:t>
            </a:r>
            <a:r>
              <a:rPr lang="de-DE" sz="2000" b="1" dirty="0"/>
              <a:t>kommt mit ihrem Lebensgefährten </a:t>
            </a:r>
            <a:r>
              <a:rPr lang="de-DE" sz="2000" b="1" dirty="0">
                <a:solidFill>
                  <a:srgbClr val="7030A0"/>
                </a:solidFill>
              </a:rPr>
              <a:t>Theo</a:t>
            </a:r>
            <a:r>
              <a:rPr lang="de-DE" sz="2000" b="1" dirty="0"/>
              <a:t> (</a:t>
            </a:r>
            <a:r>
              <a:rPr lang="cs-CZ" sz="2000" b="1" dirty="0" err="1"/>
              <a:t>nicht</a:t>
            </a:r>
            <a:r>
              <a:rPr lang="cs-CZ" sz="2000" b="1" dirty="0"/>
              <a:t> </a:t>
            </a:r>
            <a:r>
              <a:rPr lang="cs-CZ" sz="2000" b="1" dirty="0" err="1"/>
              <a:t>besonders</a:t>
            </a:r>
            <a:r>
              <a:rPr lang="cs-CZ" sz="2000" b="1" dirty="0"/>
              <a:t> </a:t>
            </a:r>
            <a:r>
              <a:rPr lang="cs-CZ" sz="2000" b="1" dirty="0" err="1"/>
              <a:t>erfolgreicher</a:t>
            </a:r>
            <a:r>
              <a:rPr lang="de-DE" sz="2000" b="1" dirty="0"/>
              <a:t> Schriftsteller), um sich auf ihre nächste Rolle </a:t>
            </a:r>
            <a:r>
              <a:rPr lang="cs-CZ" sz="2000" b="1" dirty="0"/>
              <a:t>(</a:t>
            </a:r>
            <a:r>
              <a:rPr lang="cs-CZ" sz="2000" b="1" dirty="0" err="1"/>
              <a:t>eine</a:t>
            </a:r>
            <a:r>
              <a:rPr lang="cs-CZ" sz="2000" b="1" dirty="0"/>
              <a:t> </a:t>
            </a:r>
            <a:r>
              <a:rPr lang="cs-CZ" sz="2000" b="1" dirty="0" err="1"/>
              <a:t>Taucherin</a:t>
            </a:r>
            <a:r>
              <a:rPr lang="cs-CZ" sz="2000" b="1" dirty="0"/>
              <a:t>) </a:t>
            </a:r>
            <a:r>
              <a:rPr lang="de-DE" sz="2000" b="1" dirty="0"/>
              <a:t>vorzubereiten (Tauchkurs)</a:t>
            </a:r>
          </a:p>
          <a:p>
            <a:r>
              <a:rPr lang="de-DE" sz="2000" b="1" dirty="0"/>
              <a:t>aus einem harmlosen Flirt entwickelt sich </a:t>
            </a:r>
            <a:r>
              <a:rPr lang="de-DE" sz="2000" b="1" dirty="0">
                <a:solidFill>
                  <a:srgbClr val="FF0000"/>
                </a:solidFill>
              </a:rPr>
              <a:t>eine fatale Dreiecksbeziehung,</a:t>
            </a:r>
          </a:p>
          <a:p>
            <a:pPr marL="0" indent="0">
              <a:buNone/>
            </a:pPr>
            <a:r>
              <a:rPr lang="de-DE" sz="2000" b="1" dirty="0"/>
              <a:t>      in der es ums Leben geht und die alle bisherigen Regeln außer Kraft setzt</a:t>
            </a:r>
          </a:p>
          <a:p>
            <a:r>
              <a:rPr lang="de-DE" sz="2000" b="1" dirty="0"/>
              <a:t>„ein mörderisches Spiel“ (</a:t>
            </a:r>
            <a:r>
              <a:rPr lang="de-DE" sz="2000" b="1" dirty="0" err="1"/>
              <a:t>Jola</a:t>
            </a:r>
            <a:r>
              <a:rPr lang="de-DE" sz="2000" b="1" dirty="0"/>
              <a:t> und Theo als Psychopathen)</a:t>
            </a:r>
          </a:p>
          <a:p>
            <a:r>
              <a:rPr lang="cs-CZ" altLang="cs-CZ" sz="2000" b="1" dirty="0" err="1">
                <a:solidFill>
                  <a:schemeClr val="accent6">
                    <a:lumMod val="50000"/>
                  </a:schemeClr>
                </a:solidFill>
              </a:rPr>
              <a:t>narrative</a:t>
            </a:r>
            <a:r>
              <a:rPr lang="cs-CZ" altLang="cs-CZ" sz="2000" b="1" dirty="0">
                <a:solidFill>
                  <a:schemeClr val="accent6">
                    <a:lumMod val="50000"/>
                  </a:schemeClr>
                </a:solidFill>
              </a:rPr>
              <a:t> </a:t>
            </a:r>
            <a:r>
              <a:rPr lang="cs-CZ" altLang="cs-CZ" sz="2000" b="1" dirty="0" err="1">
                <a:solidFill>
                  <a:schemeClr val="accent6">
                    <a:lumMod val="50000"/>
                  </a:schemeClr>
                </a:solidFill>
              </a:rPr>
              <a:t>Techniken</a:t>
            </a:r>
            <a:r>
              <a:rPr lang="cs-CZ" altLang="cs-CZ" sz="2000" b="1" dirty="0">
                <a:solidFill>
                  <a:schemeClr val="accent6">
                    <a:lumMod val="50000"/>
                  </a:schemeClr>
                </a:solidFill>
              </a:rPr>
              <a:t> (</a:t>
            </a:r>
            <a:r>
              <a:rPr lang="cs-CZ" altLang="cs-CZ" sz="2000" b="1" dirty="0" err="1">
                <a:solidFill>
                  <a:schemeClr val="accent6">
                    <a:lumMod val="50000"/>
                  </a:schemeClr>
                </a:solidFill>
              </a:rPr>
              <a:t>Bauelemente</a:t>
            </a:r>
            <a:r>
              <a:rPr lang="cs-CZ" altLang="cs-CZ" sz="2000" b="1" dirty="0">
                <a:solidFill>
                  <a:schemeClr val="accent6">
                    <a:lumMod val="50000"/>
                  </a:schemeClr>
                </a:solidFill>
              </a:rPr>
              <a:t> des </a:t>
            </a:r>
            <a:r>
              <a:rPr lang="cs-CZ" altLang="cs-CZ" sz="2000" b="1" dirty="0" err="1">
                <a:solidFill>
                  <a:schemeClr val="accent6">
                    <a:lumMod val="50000"/>
                  </a:schemeClr>
                </a:solidFill>
              </a:rPr>
              <a:t>Erzählens</a:t>
            </a:r>
            <a:r>
              <a:rPr lang="cs-CZ" altLang="cs-CZ" sz="2000" b="1" dirty="0">
                <a:solidFill>
                  <a:schemeClr val="accent6">
                    <a:lumMod val="50000"/>
                  </a:schemeClr>
                </a:solidFill>
              </a:rPr>
              <a:t>): </a:t>
            </a:r>
            <a:r>
              <a:rPr lang="cs-CZ" altLang="cs-CZ" sz="2000" b="1" dirty="0"/>
              <a:t>der </a:t>
            </a:r>
            <a:r>
              <a:rPr lang="cs-CZ" altLang="cs-CZ" sz="2000" b="1" dirty="0" err="1"/>
              <a:t>Erzähler</a:t>
            </a:r>
            <a:r>
              <a:rPr lang="cs-CZ" altLang="cs-CZ" sz="2000" b="1" dirty="0"/>
              <a:t>, der </a:t>
            </a:r>
            <a:r>
              <a:rPr lang="cs-CZ" altLang="cs-CZ" sz="2000" b="1" dirty="0" err="1"/>
              <a:t>zeitliche</a:t>
            </a:r>
            <a:r>
              <a:rPr lang="cs-CZ" altLang="cs-CZ" sz="2000" b="1" dirty="0"/>
              <a:t> </a:t>
            </a:r>
            <a:r>
              <a:rPr lang="cs-CZ" altLang="cs-CZ" sz="2000" b="1" dirty="0" err="1"/>
              <a:t>Aufbau</a:t>
            </a:r>
            <a:r>
              <a:rPr lang="cs-CZ" altLang="cs-CZ" sz="2000" b="1" dirty="0"/>
              <a:t>, </a:t>
            </a:r>
            <a:r>
              <a:rPr lang="cs-CZ" altLang="cs-CZ" sz="2000" b="1" dirty="0" err="1"/>
              <a:t>die</a:t>
            </a:r>
            <a:r>
              <a:rPr lang="cs-CZ" altLang="cs-CZ" sz="2000" b="1" dirty="0"/>
              <a:t> </a:t>
            </a:r>
            <a:r>
              <a:rPr lang="cs-CZ" altLang="cs-CZ" sz="2000" b="1" dirty="0" err="1"/>
              <a:t>Erzählweisen</a:t>
            </a:r>
            <a:r>
              <a:rPr lang="de-DE" altLang="cs-CZ" sz="2000" b="1" dirty="0"/>
              <a:t>: Sven als Ich-Erzähler + </a:t>
            </a:r>
            <a:r>
              <a:rPr lang="de-DE" altLang="cs-CZ" sz="2000" b="1" dirty="0" err="1"/>
              <a:t>Jolas</a:t>
            </a:r>
            <a:r>
              <a:rPr lang="de-DE" altLang="cs-CZ" sz="2000" b="1" dirty="0"/>
              <a:t> Tagebucheintragungen </a:t>
            </a:r>
            <a:r>
              <a:rPr lang="cs-CZ" altLang="cs-CZ" sz="2000" b="1" dirty="0"/>
              <a:t>(</a:t>
            </a:r>
            <a:r>
              <a:rPr lang="de-DE" altLang="cs-CZ" sz="2000" b="1" dirty="0"/>
              <a:t>im krassen Widerspruch</a:t>
            </a:r>
            <a:r>
              <a:rPr lang="cs-CZ" altLang="cs-CZ" sz="2000" b="1" dirty="0"/>
              <a:t>)</a:t>
            </a:r>
          </a:p>
          <a:p>
            <a:pPr marL="0" indent="0">
              <a:buNone/>
            </a:pPr>
            <a:endParaRPr lang="de-DE" sz="2000" b="1" dirty="0"/>
          </a:p>
          <a:p>
            <a:endParaRPr lang="de-DE" sz="2000" b="1" dirty="0"/>
          </a:p>
          <a:p>
            <a:pPr marL="0" indent="0">
              <a:buNone/>
            </a:pPr>
            <a:endParaRPr lang="cs-CZ" sz="2000" b="1" dirty="0"/>
          </a:p>
        </p:txBody>
      </p:sp>
    </p:spTree>
    <p:extLst>
      <p:ext uri="{BB962C8B-B14F-4D97-AF65-F5344CB8AC3E}">
        <p14:creationId xmlns:p14="http://schemas.microsoft.com/office/powerpoint/2010/main" val="275715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solidFill>
                  <a:srgbClr val="FF0000"/>
                </a:solidFill>
              </a:rPr>
              <a:t>4. </a:t>
            </a:r>
            <a:r>
              <a:rPr lang="cs-CZ" b="1" dirty="0" err="1">
                <a:solidFill>
                  <a:srgbClr val="FF0000"/>
                </a:solidFill>
              </a:rPr>
              <a:t>Juli</a:t>
            </a:r>
            <a:r>
              <a:rPr lang="cs-CZ" b="1" dirty="0">
                <a:solidFill>
                  <a:srgbClr val="FF0000"/>
                </a:solidFill>
              </a:rPr>
              <a:t> </a:t>
            </a:r>
            <a:r>
              <a:rPr lang="cs-CZ" b="1" dirty="0" err="1">
                <a:solidFill>
                  <a:srgbClr val="FF0000"/>
                </a:solidFill>
              </a:rPr>
              <a:t>Zeh</a:t>
            </a:r>
            <a:r>
              <a:rPr lang="cs-CZ" b="1" dirty="0">
                <a:solidFill>
                  <a:srgbClr val="FF0000"/>
                </a:solidFill>
              </a:rPr>
              <a:t>: </a:t>
            </a:r>
            <a:r>
              <a:rPr lang="de-DE" b="1" dirty="0">
                <a:solidFill>
                  <a:srgbClr val="FF0000"/>
                </a:solidFill>
              </a:rPr>
              <a:t>„</a:t>
            </a:r>
            <a:r>
              <a:rPr lang="cs-CZ" b="1" dirty="0" err="1">
                <a:solidFill>
                  <a:srgbClr val="FF0000"/>
                </a:solidFill>
              </a:rPr>
              <a:t>Nullzeit</a:t>
            </a:r>
            <a:r>
              <a:rPr lang="de-DE" b="1" dirty="0">
                <a:solidFill>
                  <a:srgbClr val="FF0000"/>
                </a:solidFill>
              </a:rPr>
              <a:t>“</a:t>
            </a:r>
            <a:r>
              <a:rPr lang="cs-CZ" b="1" dirty="0">
                <a:solidFill>
                  <a:srgbClr val="FF0000"/>
                </a:solidFill>
              </a:rPr>
              <a:t> – </a:t>
            </a:r>
            <a:r>
              <a:rPr lang="de-DE" b="1" dirty="0">
                <a:solidFill>
                  <a:srgbClr val="FF0000"/>
                </a:solidFill>
              </a:rPr>
              <a:t>„</a:t>
            </a:r>
            <a:r>
              <a:rPr lang="cs-CZ" b="1" dirty="0">
                <a:solidFill>
                  <a:srgbClr val="FF0000"/>
                </a:solidFill>
              </a:rPr>
              <a:t>Pod vodou</a:t>
            </a:r>
            <a:r>
              <a:rPr lang="de-DE" b="1" dirty="0">
                <a:solidFill>
                  <a:srgbClr val="FF0000"/>
                </a:solidFill>
              </a:rPr>
              <a:t>“: </a:t>
            </a:r>
            <a:r>
              <a:rPr lang="cs-CZ" b="1" dirty="0" err="1">
                <a:solidFill>
                  <a:srgbClr val="FF0000"/>
                </a:solidFill>
              </a:rPr>
              <a:t>Textbeispiele</a:t>
            </a:r>
            <a:endParaRPr lang="cs-CZ" dirty="0"/>
          </a:p>
        </p:txBody>
      </p:sp>
      <p:sp>
        <p:nvSpPr>
          <p:cNvPr id="3" name="Zástupný symbol pro obsah 2"/>
          <p:cNvSpPr>
            <a:spLocks noGrp="1"/>
          </p:cNvSpPr>
          <p:nvPr>
            <p:ph idx="1"/>
          </p:nvPr>
        </p:nvSpPr>
        <p:spPr/>
        <p:txBody>
          <a:bodyPr>
            <a:normAutofit lnSpcReduction="10000"/>
          </a:bodyPr>
          <a:lstStyle/>
          <a:p>
            <a:r>
              <a:rPr lang="de-DE" altLang="cs-CZ" sz="2000" b="1" dirty="0"/>
              <a:t>Wechsel</a:t>
            </a:r>
            <a:r>
              <a:rPr lang="cs-CZ" altLang="cs-CZ" sz="2000" b="1" dirty="0"/>
              <a:t> </a:t>
            </a:r>
            <a:r>
              <a:rPr lang="de-DE" altLang="cs-CZ" sz="2000" b="1" dirty="0"/>
              <a:t>von</a:t>
            </a:r>
            <a:r>
              <a:rPr lang="de-DE" altLang="cs-CZ" sz="2000" b="1" dirty="0">
                <a:solidFill>
                  <a:srgbClr val="00B050"/>
                </a:solidFill>
              </a:rPr>
              <a:t> Erzählbericht </a:t>
            </a:r>
            <a:r>
              <a:rPr lang="cs-CZ" altLang="cs-CZ" sz="2000" b="1" dirty="0">
                <a:solidFill>
                  <a:srgbClr val="00B050"/>
                </a:solidFill>
              </a:rPr>
              <a:t>(Sven) </a:t>
            </a:r>
            <a:r>
              <a:rPr lang="de-DE" altLang="cs-CZ" sz="2000" b="1" dirty="0"/>
              <a:t>und </a:t>
            </a:r>
            <a:r>
              <a:rPr lang="de-DE" altLang="cs-CZ" sz="2000" b="1" dirty="0">
                <a:solidFill>
                  <a:srgbClr val="00B050"/>
                </a:solidFill>
              </a:rPr>
              <a:t>Personenrede (szenische Darstellung, Dialoge</a:t>
            </a:r>
            <a:r>
              <a:rPr lang="cs-CZ" altLang="cs-CZ" sz="2000" b="1" dirty="0">
                <a:solidFill>
                  <a:srgbClr val="00B050"/>
                </a:solidFill>
              </a:rPr>
              <a:t> der </a:t>
            </a:r>
            <a:r>
              <a:rPr lang="cs-CZ" altLang="cs-CZ" sz="2000" b="1" dirty="0" err="1">
                <a:solidFill>
                  <a:srgbClr val="00B050"/>
                </a:solidFill>
              </a:rPr>
              <a:t>Figuren</a:t>
            </a:r>
            <a:r>
              <a:rPr lang="de-DE" altLang="cs-CZ" sz="2000" b="1" dirty="0">
                <a:solidFill>
                  <a:srgbClr val="00B050"/>
                </a:solidFill>
              </a:rPr>
              <a:t>)</a:t>
            </a:r>
            <a:endParaRPr lang="de-DE" altLang="cs-CZ" sz="2000" b="1" dirty="0"/>
          </a:p>
          <a:p>
            <a:r>
              <a:rPr lang="de-DE" altLang="cs-CZ" sz="2000" b="1" dirty="0">
                <a:solidFill>
                  <a:srgbClr val="00B050"/>
                </a:solidFill>
              </a:rPr>
              <a:t>Beschreibungen und Schilderungen</a:t>
            </a:r>
            <a:r>
              <a:rPr lang="cs-CZ" altLang="cs-CZ" sz="2000" b="1" dirty="0">
                <a:solidFill>
                  <a:srgbClr val="00B050"/>
                </a:solidFill>
              </a:rPr>
              <a:t> </a:t>
            </a:r>
            <a:r>
              <a:rPr lang="cs-CZ" altLang="cs-CZ" sz="2000" b="1" dirty="0"/>
              <a:t>(</a:t>
            </a:r>
            <a:r>
              <a:rPr lang="cs-CZ" altLang="cs-CZ" sz="2000" b="1" dirty="0" err="1"/>
              <a:t>Natur</a:t>
            </a:r>
            <a:r>
              <a:rPr lang="cs-CZ" altLang="cs-CZ" sz="2000" b="1" dirty="0"/>
              <a:t> </a:t>
            </a:r>
            <a:r>
              <a:rPr lang="cs-CZ" altLang="cs-CZ" sz="2000" b="1" dirty="0" err="1"/>
              <a:t>auf</a:t>
            </a:r>
            <a:r>
              <a:rPr lang="cs-CZ" altLang="cs-CZ" sz="2000" b="1" dirty="0"/>
              <a:t> der </a:t>
            </a:r>
            <a:r>
              <a:rPr lang="cs-CZ" altLang="cs-CZ" sz="2000" b="1" dirty="0" err="1"/>
              <a:t>kanarischen</a:t>
            </a:r>
            <a:r>
              <a:rPr lang="cs-CZ" altLang="cs-CZ" sz="2000" b="1" dirty="0"/>
              <a:t> </a:t>
            </a:r>
            <a:r>
              <a:rPr lang="cs-CZ" altLang="cs-CZ" sz="2000" b="1" dirty="0" err="1"/>
              <a:t>Insel</a:t>
            </a:r>
            <a:r>
              <a:rPr lang="cs-CZ" altLang="cs-CZ" sz="2000" b="1" dirty="0"/>
              <a:t>)</a:t>
            </a:r>
          </a:p>
          <a:p>
            <a:r>
              <a:rPr lang="cs-CZ" altLang="cs-CZ" sz="2000" b="1" dirty="0" err="1">
                <a:solidFill>
                  <a:srgbClr val="00B050"/>
                </a:solidFill>
              </a:rPr>
              <a:t>Jolas</a:t>
            </a:r>
            <a:r>
              <a:rPr lang="cs-CZ" altLang="cs-CZ" sz="2000" b="1" dirty="0">
                <a:solidFill>
                  <a:srgbClr val="00B050"/>
                </a:solidFill>
              </a:rPr>
              <a:t> </a:t>
            </a:r>
            <a:r>
              <a:rPr lang="cs-CZ" altLang="cs-CZ" sz="2000" b="1" dirty="0" err="1">
                <a:solidFill>
                  <a:srgbClr val="00B050"/>
                </a:solidFill>
              </a:rPr>
              <a:t>Tagebuch</a:t>
            </a:r>
            <a:r>
              <a:rPr lang="cs-CZ" altLang="cs-CZ" sz="2000" b="1" dirty="0">
                <a:solidFill>
                  <a:srgbClr val="00B050"/>
                </a:solidFill>
              </a:rPr>
              <a:t> </a:t>
            </a:r>
          </a:p>
          <a:p>
            <a:r>
              <a:rPr lang="cs-CZ" altLang="cs-CZ" sz="2000" b="1" dirty="0">
                <a:solidFill>
                  <a:srgbClr val="0070C0"/>
                </a:solidFill>
              </a:rPr>
              <a:t>1. </a:t>
            </a:r>
            <a:r>
              <a:rPr lang="cs-CZ" altLang="cs-CZ" sz="2000" b="1" dirty="0" err="1">
                <a:solidFill>
                  <a:srgbClr val="0070C0"/>
                </a:solidFill>
              </a:rPr>
              <a:t>Kapitel</a:t>
            </a:r>
            <a:r>
              <a:rPr lang="cs-CZ" altLang="cs-CZ" sz="2000" b="1" dirty="0"/>
              <a:t>: </a:t>
            </a:r>
            <a:r>
              <a:rPr lang="de-DE" altLang="cs-CZ" sz="2000" b="1" dirty="0"/>
              <a:t>Szene auf dem </a:t>
            </a:r>
            <a:r>
              <a:rPr lang="cs-CZ" altLang="cs-CZ" sz="2000" b="1" dirty="0" err="1"/>
              <a:t>Flughafen</a:t>
            </a:r>
            <a:r>
              <a:rPr lang="cs-CZ" altLang="cs-CZ" sz="2000" b="1" dirty="0"/>
              <a:t>: Sven </a:t>
            </a:r>
            <a:r>
              <a:rPr lang="cs-CZ" altLang="cs-CZ" sz="2000" b="1" dirty="0" err="1"/>
              <a:t>wartet</a:t>
            </a:r>
            <a:r>
              <a:rPr lang="cs-CZ" altLang="cs-CZ" sz="2000" b="1" dirty="0"/>
              <a:t> </a:t>
            </a:r>
            <a:r>
              <a:rPr lang="cs-CZ" altLang="cs-CZ" sz="2000" b="1" dirty="0" err="1"/>
              <a:t>auf</a:t>
            </a:r>
            <a:r>
              <a:rPr lang="cs-CZ" altLang="cs-CZ" sz="2000" b="1" dirty="0"/>
              <a:t> </a:t>
            </a:r>
            <a:r>
              <a:rPr lang="cs-CZ" altLang="cs-CZ" sz="2000" b="1" dirty="0" err="1"/>
              <a:t>seine</a:t>
            </a:r>
            <a:r>
              <a:rPr lang="cs-CZ" altLang="cs-CZ" sz="2000" b="1" dirty="0"/>
              <a:t> </a:t>
            </a:r>
            <a:r>
              <a:rPr lang="cs-CZ" altLang="cs-CZ" sz="2000" b="1" dirty="0" err="1"/>
              <a:t>Kunden</a:t>
            </a:r>
            <a:r>
              <a:rPr lang="cs-CZ" altLang="cs-CZ" sz="2000" b="1" dirty="0"/>
              <a:t> Jola </a:t>
            </a:r>
            <a:r>
              <a:rPr lang="cs-CZ" altLang="cs-CZ" sz="2000" b="1" dirty="0" err="1"/>
              <a:t>und</a:t>
            </a:r>
            <a:r>
              <a:rPr lang="cs-CZ" altLang="cs-CZ" sz="2000" b="1" dirty="0"/>
              <a:t> </a:t>
            </a:r>
            <a:r>
              <a:rPr lang="cs-CZ" altLang="cs-CZ" sz="2000" b="1" dirty="0" err="1"/>
              <a:t>Theo</a:t>
            </a:r>
            <a:r>
              <a:rPr lang="cs-CZ" altLang="cs-CZ" sz="2000" b="1" dirty="0"/>
              <a:t> </a:t>
            </a:r>
            <a:r>
              <a:rPr lang="cs-CZ" altLang="cs-CZ" sz="2000" b="1" dirty="0" err="1"/>
              <a:t>aus</a:t>
            </a:r>
            <a:r>
              <a:rPr lang="cs-CZ" altLang="cs-CZ" sz="2000" b="1" dirty="0"/>
              <a:t> </a:t>
            </a:r>
            <a:r>
              <a:rPr lang="cs-CZ" altLang="cs-CZ" sz="2000" b="1" dirty="0" err="1"/>
              <a:t>Berlin</a:t>
            </a:r>
            <a:r>
              <a:rPr lang="cs-CZ" altLang="cs-CZ" sz="2000" b="1" dirty="0"/>
              <a:t>, f</a:t>
            </a:r>
            <a:r>
              <a:rPr lang="de-DE" altLang="cs-CZ" sz="2000" b="1" dirty="0" err="1"/>
              <a:t>ährt</a:t>
            </a:r>
            <a:r>
              <a:rPr lang="de-DE" altLang="cs-CZ" sz="2000" b="1" dirty="0"/>
              <a:t> sie mit dem Auto durch die Insel zur Unterkunft: Dialoge, Naturschilderungen, Beobachtungen von Sven</a:t>
            </a:r>
          </a:p>
          <a:p>
            <a:r>
              <a:rPr lang="de-DE" altLang="cs-CZ" sz="2000" b="1" dirty="0" err="1"/>
              <a:t>Jolas</a:t>
            </a:r>
            <a:r>
              <a:rPr lang="de-DE" altLang="cs-CZ" sz="2000" b="1" dirty="0"/>
              <a:t> Tagebuch: Eindrücke vom ersten Tag</a:t>
            </a:r>
          </a:p>
          <a:p>
            <a:r>
              <a:rPr lang="de-DE" altLang="cs-CZ" sz="2000" b="1" dirty="0">
                <a:solidFill>
                  <a:srgbClr val="0070C0"/>
                </a:solidFill>
              </a:rPr>
              <a:t>2. Kapitel</a:t>
            </a:r>
            <a:r>
              <a:rPr lang="de-DE" altLang="cs-CZ" sz="2000" b="1" dirty="0"/>
              <a:t>: Abend: Sven am Computer sucht im Internet Informationen über </a:t>
            </a:r>
            <a:r>
              <a:rPr lang="de-DE" altLang="cs-CZ" sz="2000" b="1" dirty="0" err="1"/>
              <a:t>Jola</a:t>
            </a:r>
            <a:r>
              <a:rPr lang="de-DE" altLang="cs-CZ" sz="2000" b="1" dirty="0"/>
              <a:t> und Theo,  Abendessen: szenische Darstellung, Dialoge</a:t>
            </a:r>
          </a:p>
          <a:p>
            <a:r>
              <a:rPr lang="de-DE" altLang="cs-CZ" sz="2000" b="1" dirty="0" err="1"/>
              <a:t>Jolas</a:t>
            </a:r>
            <a:r>
              <a:rPr lang="de-DE" altLang="cs-CZ" sz="2000" b="1" dirty="0"/>
              <a:t> Tagebuch. Nachts</a:t>
            </a:r>
            <a:endParaRPr lang="cs-CZ" altLang="cs-CZ" sz="2000" b="1" dirty="0"/>
          </a:p>
          <a:p>
            <a:r>
              <a:rPr lang="cs-CZ" altLang="cs-CZ" sz="2000" b="1" dirty="0"/>
              <a:t>…</a:t>
            </a:r>
            <a:endParaRPr lang="de-DE" altLang="cs-CZ" sz="2000" b="1" dirty="0"/>
          </a:p>
          <a:p>
            <a:r>
              <a:rPr lang="de-DE" altLang="cs-CZ" sz="2000" b="1" dirty="0">
                <a:solidFill>
                  <a:srgbClr val="0070C0"/>
                </a:solidFill>
              </a:rPr>
              <a:t>4. Kapitel</a:t>
            </a:r>
            <a:r>
              <a:rPr lang="de-DE" altLang="cs-CZ" sz="2000" b="1" dirty="0"/>
              <a:t>: erster Tauchgang: </a:t>
            </a:r>
            <a:r>
              <a:rPr lang="de-DE" altLang="cs-CZ" sz="2000" b="1" dirty="0">
                <a:solidFill>
                  <a:srgbClr val="C00000"/>
                </a:solidFill>
              </a:rPr>
              <a:t>Fachsprache/-jargon der Taucher, Erklär</a:t>
            </a:r>
            <a:r>
              <a:rPr lang="cs-CZ" altLang="cs-CZ" sz="2000" b="1" dirty="0">
                <a:solidFill>
                  <a:srgbClr val="C00000"/>
                </a:solidFill>
              </a:rPr>
              <a:t>en, </a:t>
            </a:r>
            <a:r>
              <a:rPr lang="cs-CZ" altLang="cs-CZ" sz="2000" b="1" dirty="0" err="1">
                <a:solidFill>
                  <a:srgbClr val="C00000"/>
                </a:solidFill>
              </a:rPr>
              <a:t>Vortrag</a:t>
            </a:r>
            <a:r>
              <a:rPr lang="cs-CZ" altLang="cs-CZ" sz="2000" b="1" dirty="0">
                <a:solidFill>
                  <a:srgbClr val="C00000"/>
                </a:solidFill>
              </a:rPr>
              <a:t>: </a:t>
            </a:r>
            <a:r>
              <a:rPr lang="de-DE" altLang="cs-CZ" sz="2000" b="1" dirty="0">
                <a:solidFill>
                  <a:srgbClr val="C00000"/>
                </a:solidFill>
              </a:rPr>
              <a:t> Fachwörter</a:t>
            </a:r>
          </a:p>
          <a:p>
            <a:endParaRPr lang="cs-CZ" altLang="cs-CZ" sz="2000" b="1" dirty="0"/>
          </a:p>
          <a:p>
            <a:endParaRPr lang="cs-CZ" altLang="cs-CZ" sz="2400" b="1" dirty="0"/>
          </a:p>
          <a:p>
            <a:pPr marL="0" indent="0">
              <a:buNone/>
            </a:pPr>
            <a:endParaRPr lang="cs-CZ" altLang="cs-CZ" b="1" dirty="0"/>
          </a:p>
          <a:p>
            <a:pPr marL="0" indent="0">
              <a:buNone/>
            </a:pPr>
            <a:endParaRPr lang="de-DE" altLang="cs-CZ" b="1" dirty="0"/>
          </a:p>
          <a:p>
            <a:endParaRPr lang="cs-CZ" dirty="0"/>
          </a:p>
        </p:txBody>
      </p:sp>
    </p:spTree>
    <p:extLst>
      <p:ext uri="{BB962C8B-B14F-4D97-AF65-F5344CB8AC3E}">
        <p14:creationId xmlns:p14="http://schemas.microsoft.com/office/powerpoint/2010/main" val="1340541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solidFill>
                  <a:srgbClr val="FF0000"/>
                </a:solidFill>
              </a:rPr>
              <a:t>4. </a:t>
            </a:r>
            <a:r>
              <a:rPr lang="cs-CZ" b="1" dirty="0" err="1">
                <a:solidFill>
                  <a:srgbClr val="FF0000"/>
                </a:solidFill>
              </a:rPr>
              <a:t>Juli</a:t>
            </a:r>
            <a:r>
              <a:rPr lang="cs-CZ" b="1" dirty="0">
                <a:solidFill>
                  <a:srgbClr val="FF0000"/>
                </a:solidFill>
              </a:rPr>
              <a:t> </a:t>
            </a:r>
            <a:r>
              <a:rPr lang="cs-CZ" b="1" dirty="0" err="1">
                <a:solidFill>
                  <a:srgbClr val="FF0000"/>
                </a:solidFill>
              </a:rPr>
              <a:t>Zeh</a:t>
            </a:r>
            <a:r>
              <a:rPr lang="cs-CZ" b="1" dirty="0">
                <a:solidFill>
                  <a:srgbClr val="FF0000"/>
                </a:solidFill>
              </a:rPr>
              <a:t>: </a:t>
            </a:r>
            <a:r>
              <a:rPr lang="de-DE" b="1" dirty="0">
                <a:solidFill>
                  <a:srgbClr val="FF0000"/>
                </a:solidFill>
              </a:rPr>
              <a:t>„</a:t>
            </a:r>
            <a:r>
              <a:rPr lang="cs-CZ" b="1" dirty="0" err="1">
                <a:solidFill>
                  <a:srgbClr val="FF0000"/>
                </a:solidFill>
              </a:rPr>
              <a:t>Nullzeit</a:t>
            </a:r>
            <a:r>
              <a:rPr lang="de-DE" b="1" dirty="0">
                <a:solidFill>
                  <a:srgbClr val="FF0000"/>
                </a:solidFill>
              </a:rPr>
              <a:t>“</a:t>
            </a:r>
            <a:r>
              <a:rPr lang="cs-CZ" b="1" dirty="0">
                <a:solidFill>
                  <a:srgbClr val="FF0000"/>
                </a:solidFill>
              </a:rPr>
              <a:t> – </a:t>
            </a:r>
            <a:r>
              <a:rPr lang="de-DE" b="1" dirty="0">
                <a:solidFill>
                  <a:srgbClr val="FF0000"/>
                </a:solidFill>
              </a:rPr>
              <a:t>„</a:t>
            </a:r>
            <a:r>
              <a:rPr lang="cs-CZ" b="1" dirty="0">
                <a:solidFill>
                  <a:srgbClr val="FF0000"/>
                </a:solidFill>
              </a:rPr>
              <a:t>Pod vodou</a:t>
            </a:r>
            <a:r>
              <a:rPr lang="de-DE" b="1" dirty="0">
                <a:solidFill>
                  <a:srgbClr val="FF0000"/>
                </a:solidFill>
              </a:rPr>
              <a:t>“: </a:t>
            </a:r>
            <a:r>
              <a:rPr lang="cs-CZ" b="1" dirty="0" err="1">
                <a:solidFill>
                  <a:srgbClr val="FF0000"/>
                </a:solidFill>
              </a:rPr>
              <a:t>Textbeispiele</a:t>
            </a:r>
            <a:endParaRPr lang="cs-CZ" dirty="0"/>
          </a:p>
        </p:txBody>
      </p:sp>
      <p:sp>
        <p:nvSpPr>
          <p:cNvPr id="3" name="Zástupný symbol pro obsah 2"/>
          <p:cNvSpPr>
            <a:spLocks noGrp="1"/>
          </p:cNvSpPr>
          <p:nvPr>
            <p:ph idx="1"/>
          </p:nvPr>
        </p:nvSpPr>
        <p:spPr/>
        <p:txBody>
          <a:bodyPr/>
          <a:lstStyle/>
          <a:p>
            <a:r>
              <a:rPr lang="cs-CZ" altLang="cs-CZ" sz="1600" b="1" dirty="0">
                <a:solidFill>
                  <a:srgbClr val="FF0000"/>
                </a:solidFill>
              </a:rPr>
              <a:t>1. </a:t>
            </a:r>
            <a:r>
              <a:rPr lang="cs-CZ" altLang="cs-CZ" sz="1600" b="1" dirty="0" err="1">
                <a:solidFill>
                  <a:srgbClr val="FF0000"/>
                </a:solidFill>
              </a:rPr>
              <a:t>Titel</a:t>
            </a:r>
            <a:r>
              <a:rPr lang="cs-CZ" altLang="cs-CZ" sz="1600" b="1" dirty="0">
                <a:solidFill>
                  <a:srgbClr val="FF0000"/>
                </a:solidFill>
              </a:rPr>
              <a:t>: </a:t>
            </a:r>
            <a:r>
              <a:rPr lang="cs-CZ" altLang="cs-CZ" sz="1600" b="1" i="1" dirty="0" err="1">
                <a:solidFill>
                  <a:srgbClr val="FF0000"/>
                </a:solidFill>
              </a:rPr>
              <a:t>Nullzeit</a:t>
            </a:r>
            <a:r>
              <a:rPr lang="cs-CZ" altLang="cs-CZ" sz="1600" b="1" dirty="0">
                <a:solidFill>
                  <a:srgbClr val="FF0000"/>
                </a:solidFill>
              </a:rPr>
              <a:t> – </a:t>
            </a:r>
            <a:r>
              <a:rPr lang="cs-CZ" altLang="cs-CZ" sz="1600" b="1" i="1" dirty="0">
                <a:solidFill>
                  <a:srgbClr val="FF0000"/>
                </a:solidFill>
              </a:rPr>
              <a:t>Pod vodou</a:t>
            </a:r>
            <a:r>
              <a:rPr lang="de-DE" altLang="cs-CZ" sz="1600" b="1" i="1" dirty="0">
                <a:solidFill>
                  <a:srgbClr val="FF0000"/>
                </a:solidFill>
              </a:rPr>
              <a:t>:</a:t>
            </a:r>
          </a:p>
          <a:p>
            <a:pPr marL="0" indent="0">
              <a:buNone/>
            </a:pPr>
            <a:r>
              <a:rPr lang="de-DE" altLang="cs-CZ" sz="1200" b="1" i="1" dirty="0"/>
              <a:t>„Im Auto fragte ich, was</a:t>
            </a:r>
            <a:r>
              <a:rPr lang="de-DE" altLang="cs-CZ" sz="1200" b="1" i="1" dirty="0">
                <a:solidFill>
                  <a:srgbClr val="FF0000"/>
                </a:solidFill>
              </a:rPr>
              <a:t> </a:t>
            </a:r>
            <a:r>
              <a:rPr lang="de-DE" altLang="cs-CZ" sz="1200" b="1" i="1" u="sng" dirty="0" err="1">
                <a:solidFill>
                  <a:srgbClr val="FF0000"/>
                </a:solidFill>
              </a:rPr>
              <a:t>Nullzeit</a:t>
            </a:r>
            <a:r>
              <a:rPr lang="de-DE" altLang="cs-CZ" sz="1200" b="1" i="1" u="sng" dirty="0">
                <a:solidFill>
                  <a:srgbClr val="FF0000"/>
                </a:solidFill>
              </a:rPr>
              <a:t> </a:t>
            </a:r>
            <a:r>
              <a:rPr lang="de-DE" altLang="cs-CZ" sz="1200" b="1" i="1" dirty="0"/>
              <a:t>sei. </a:t>
            </a:r>
            <a:r>
              <a:rPr lang="de-DE" altLang="cs-CZ" sz="1200" b="1" i="1" dirty="0" err="1"/>
              <a:t>Jola</a:t>
            </a:r>
            <a:r>
              <a:rPr lang="de-DE" altLang="cs-CZ" sz="1200" b="1" i="1" dirty="0"/>
              <a:t> antwortete,</a:t>
            </a:r>
            <a:r>
              <a:rPr lang="de-DE" altLang="cs-CZ" sz="1200" b="1" i="1" dirty="0">
                <a:solidFill>
                  <a:schemeClr val="accent4">
                    <a:lumMod val="50000"/>
                  </a:schemeClr>
                </a:solidFill>
              </a:rPr>
              <a:t> </a:t>
            </a:r>
            <a:r>
              <a:rPr lang="de-DE" altLang="cs-CZ" sz="1200" b="1" i="1" u="sng" dirty="0" err="1">
                <a:solidFill>
                  <a:srgbClr val="FF0000"/>
                </a:solidFill>
              </a:rPr>
              <a:t>Nullzeit</a:t>
            </a:r>
            <a:r>
              <a:rPr lang="de-DE" altLang="cs-CZ" sz="1200" b="1" i="1" dirty="0">
                <a:solidFill>
                  <a:srgbClr val="FF0000"/>
                </a:solidFill>
              </a:rPr>
              <a:t> </a:t>
            </a:r>
            <a:r>
              <a:rPr lang="de-DE" altLang="cs-CZ" sz="1200" b="1" i="1" dirty="0"/>
              <a:t>sei die Anzahl von Minuten, die man unter Wasser verbringen dürfte. Theo ergänzte, es habe etwas mit</a:t>
            </a:r>
            <a:r>
              <a:rPr lang="de-DE" altLang="cs-CZ" sz="1200" b="1" i="1" dirty="0">
                <a:solidFill>
                  <a:srgbClr val="00B0F0"/>
                </a:solidFill>
              </a:rPr>
              <a:t> </a:t>
            </a:r>
            <a:r>
              <a:rPr lang="de-DE" altLang="cs-CZ" sz="1200" b="1" i="1" dirty="0">
                <a:solidFill>
                  <a:srgbClr val="92D050"/>
                </a:solidFill>
              </a:rPr>
              <a:t>Stickstoff </a:t>
            </a:r>
            <a:r>
              <a:rPr lang="de-DE" altLang="cs-CZ" sz="1200" b="1" i="1" dirty="0"/>
              <a:t>zu tun. …</a:t>
            </a:r>
          </a:p>
          <a:p>
            <a:pPr marL="0" indent="0">
              <a:buNone/>
            </a:pPr>
            <a:r>
              <a:rPr lang="de-DE" altLang="cs-CZ" sz="1200" b="1" i="1" dirty="0"/>
              <a:t>Die meisten Anfänger  lernten für die Prüfung zum Tauchschein ein paar Sätze und Formeln auswendig und vergaßen sie gleich wieder. Vielleicht konnten sie zitieren, dass </a:t>
            </a:r>
            <a:r>
              <a:rPr lang="de-DE" altLang="cs-CZ" sz="1200" b="1" i="1" u="sng" dirty="0" err="1">
                <a:solidFill>
                  <a:srgbClr val="FF0000"/>
                </a:solidFill>
              </a:rPr>
              <a:t>Nullzeit</a:t>
            </a:r>
            <a:r>
              <a:rPr lang="de-DE" altLang="cs-CZ" sz="1200" b="1" i="1" dirty="0">
                <a:solidFill>
                  <a:srgbClr val="FF0000"/>
                </a:solidFill>
              </a:rPr>
              <a:t> </a:t>
            </a:r>
            <a:r>
              <a:rPr lang="de-DE" altLang="cs-CZ" sz="1200" b="1" i="1" dirty="0"/>
              <a:t>die Zeitspanne war, die ein Mensch in einer bestimmten Tiefe tauchen konnte, ohne sich bei der sofortigen Rückkehr an die Oberfläche einem Gesundheitsrisiko auszusetzen. Aber nur wenige waren in der Lage, sich darunter etwas vorzustellen. Vor allem wollten die meisten nicht wahrhaben, dass von der Berechnung der</a:t>
            </a:r>
            <a:r>
              <a:rPr lang="de-DE" altLang="cs-CZ" sz="1200" b="1" i="1" dirty="0">
                <a:solidFill>
                  <a:schemeClr val="accent4">
                    <a:lumMod val="50000"/>
                  </a:schemeClr>
                </a:solidFill>
              </a:rPr>
              <a:t> </a:t>
            </a:r>
            <a:r>
              <a:rPr lang="de-DE" altLang="cs-CZ" sz="1200" b="1" i="1" u="sng" dirty="0" err="1">
                <a:solidFill>
                  <a:srgbClr val="FF0000"/>
                </a:solidFill>
              </a:rPr>
              <a:t>Nullzeit</a:t>
            </a:r>
            <a:r>
              <a:rPr lang="de-DE" altLang="cs-CZ" sz="1200" b="1" i="1" dirty="0">
                <a:solidFill>
                  <a:srgbClr val="FF0000"/>
                </a:solidFill>
              </a:rPr>
              <a:t> </a:t>
            </a:r>
            <a:r>
              <a:rPr lang="de-DE" altLang="cs-CZ" sz="1200" b="1" i="1" dirty="0"/>
              <a:t>tatsächlich ihr Leben abhängen konnte. …</a:t>
            </a:r>
          </a:p>
          <a:p>
            <a:pPr marL="0" indent="0">
              <a:buNone/>
            </a:pPr>
            <a:r>
              <a:rPr lang="de-DE" altLang="cs-CZ" sz="1200" b="1" i="1" dirty="0"/>
              <a:t>Während wir in Richtung Puerto del Carmen fuhren, begann ich mit meiner Standarderklärung. Der hohe Druck unter Wasser führte dazu, dass sich Stickstoff im Körper einlagere, im Blut, im Gewebe und in den Knochen. Man könnte sich es ähnlich vorstellen wie bei der Kohlensäure in einer Sprudelflasche: Solange die Flasche geschlossen bleibe und unter Druck stehe – kein Problem.  Was aber passiert, wenn man die Flasche zu schnell öffnet? Ähnliches geschehe im Körper, wenn man die</a:t>
            </a:r>
            <a:r>
              <a:rPr lang="de-DE" altLang="cs-CZ" sz="1200" b="1" i="1" u="sng" dirty="0"/>
              <a:t> </a:t>
            </a:r>
            <a:r>
              <a:rPr lang="de-DE" altLang="cs-CZ" sz="1200" b="1" i="1" u="sng" dirty="0" err="1">
                <a:solidFill>
                  <a:srgbClr val="FF0000"/>
                </a:solidFill>
              </a:rPr>
              <a:t>Nullzeit</a:t>
            </a:r>
            <a:r>
              <a:rPr lang="de-DE" altLang="cs-CZ" sz="1200" b="1" i="1" u="sng" dirty="0">
                <a:solidFill>
                  <a:srgbClr val="FF0000"/>
                </a:solidFill>
              </a:rPr>
              <a:t> </a:t>
            </a:r>
            <a:r>
              <a:rPr lang="de-DE" altLang="cs-CZ" sz="1200" b="1" i="1" dirty="0"/>
              <a:t>überschreite und zu schnell an die Oberfläche zurückkehre. </a:t>
            </a:r>
            <a:r>
              <a:rPr lang="cs-CZ" altLang="cs-CZ" sz="1200" b="1" i="1" dirty="0" err="1"/>
              <a:t>Nicht</a:t>
            </a:r>
            <a:r>
              <a:rPr lang="de-DE" altLang="cs-CZ" sz="1200" b="1" i="1" dirty="0"/>
              <a:t> schön. </a:t>
            </a:r>
            <a:r>
              <a:rPr lang="de-DE" altLang="cs-CZ" sz="1200" b="1" dirty="0"/>
              <a:t>(S. 42-43)</a:t>
            </a:r>
          </a:p>
          <a:p>
            <a:pPr marL="0" indent="0">
              <a:buNone/>
            </a:pPr>
            <a:r>
              <a:rPr lang="cs-CZ" altLang="cs-CZ" sz="1200" b="1" i="1" dirty="0"/>
              <a:t>„V autě jsem se jich zeptal, co to je </a:t>
            </a:r>
            <a:r>
              <a:rPr lang="cs-CZ" altLang="cs-CZ" sz="1200" b="1" i="1" u="sng" dirty="0">
                <a:solidFill>
                  <a:srgbClr val="00B0F0"/>
                </a:solidFill>
              </a:rPr>
              <a:t>čas bez dekomprese. </a:t>
            </a:r>
            <a:r>
              <a:rPr lang="cs-CZ" altLang="cs-CZ" sz="1200" b="1" i="1" dirty="0"/>
              <a:t>Jola odpověděla, že je </a:t>
            </a:r>
            <a:r>
              <a:rPr lang="cs-CZ" altLang="cs-CZ" sz="1200" b="1" i="1" u="sng" dirty="0">
                <a:solidFill>
                  <a:srgbClr val="FF0000"/>
                </a:solidFill>
              </a:rPr>
              <a:t>to</a:t>
            </a:r>
            <a:r>
              <a:rPr lang="cs-CZ" altLang="cs-CZ" sz="1200" b="1" i="1" dirty="0"/>
              <a:t> počet minut, které se můžou strávit pod vodou. </a:t>
            </a:r>
            <a:r>
              <a:rPr lang="cs-CZ" altLang="cs-CZ" sz="1200" b="1" i="1" dirty="0" err="1"/>
              <a:t>Theo</a:t>
            </a:r>
            <a:r>
              <a:rPr lang="cs-CZ" altLang="cs-CZ" sz="1200" b="1" i="1" dirty="0"/>
              <a:t> doplnil, že to nějak souvisí s </a:t>
            </a:r>
            <a:r>
              <a:rPr lang="cs-CZ" altLang="cs-CZ" sz="1200" b="1" i="1" dirty="0">
                <a:solidFill>
                  <a:srgbClr val="92D050"/>
                </a:solidFill>
              </a:rPr>
              <a:t>dusíkem</a:t>
            </a:r>
            <a:r>
              <a:rPr lang="cs-CZ" altLang="cs-CZ" sz="1200" b="1" i="1" dirty="0"/>
              <a:t>…  Začátečníci se většinou před zkouškou naučí zpaměti pár vět a pravidel a hned je zase zapomenou. Možná dokážou ocitovat, že důležitý je </a:t>
            </a:r>
            <a:r>
              <a:rPr lang="cs-CZ" altLang="cs-CZ" sz="1200" b="1" i="1" u="sng" dirty="0">
                <a:solidFill>
                  <a:srgbClr val="FF0000"/>
                </a:solidFill>
              </a:rPr>
              <a:t>časový úsek</a:t>
            </a:r>
            <a:r>
              <a:rPr lang="cs-CZ" altLang="cs-CZ" sz="1200" b="1" i="1" dirty="0">
                <a:solidFill>
                  <a:srgbClr val="FF0000"/>
                </a:solidFill>
              </a:rPr>
              <a:t>, </a:t>
            </a:r>
            <a:r>
              <a:rPr lang="cs-CZ" altLang="cs-CZ" sz="1200" b="1" i="1" dirty="0"/>
              <a:t>kdy se člověk může při potopení do určité hloubky okamžitě vynořit na hladinu, aniž by se vystavil zdravotnímu riziku. Ale jen málokteří si pod tím dokážou něco představit. Hlavně většinou nechtějí vzít na vědomí, že na výpočtu tohoto </a:t>
            </a:r>
            <a:r>
              <a:rPr lang="cs-CZ" altLang="cs-CZ" sz="1200" b="1" i="1" u="sng" dirty="0">
                <a:solidFill>
                  <a:srgbClr val="FF0000"/>
                </a:solidFill>
              </a:rPr>
              <a:t>časového úseku </a:t>
            </a:r>
            <a:r>
              <a:rPr lang="cs-CZ" altLang="cs-CZ" sz="1200" b="1" i="1" dirty="0"/>
              <a:t>skutečně závisí jejich život….</a:t>
            </a:r>
          </a:p>
          <a:p>
            <a:pPr marL="0" indent="0">
              <a:buNone/>
            </a:pPr>
            <a:r>
              <a:rPr lang="cs-CZ" altLang="cs-CZ" sz="1200" b="1" i="1" dirty="0"/>
              <a:t>Zatímco jsme jeli směrem k </a:t>
            </a:r>
            <a:r>
              <a:rPr lang="cs-CZ" altLang="cs-CZ" sz="1200" b="1" i="1" dirty="0" err="1"/>
              <a:t>Puerto</a:t>
            </a:r>
            <a:r>
              <a:rPr lang="cs-CZ" altLang="cs-CZ" sz="1200" b="1" i="1" dirty="0"/>
              <a:t> </a:t>
            </a:r>
            <a:r>
              <a:rPr lang="cs-CZ" altLang="cs-CZ" sz="1200" b="1" i="1" dirty="0" err="1"/>
              <a:t>del</a:t>
            </a:r>
            <a:r>
              <a:rPr lang="cs-CZ" altLang="cs-CZ" sz="1200" b="1" i="1" dirty="0"/>
              <a:t> Carmen, pustil jsem se do standardního výkladu. Vysoký tlak pod vodou způsobuje, že dusík se ukládá v těle, v krvi, ve tkáních a v kostech. Pro názornost si lze představit láhev sodovky. Dokud je láhev zavřená pod tlakem, nic se neděje. Ale co nastane, když láhev příliš rychle otevřeme? A něco podobného se odehraje v těle, pokud potápěč nedodrží </a:t>
            </a:r>
            <a:r>
              <a:rPr lang="cs-CZ" altLang="cs-CZ" sz="1200" b="1" i="1" u="sng" dirty="0">
                <a:solidFill>
                  <a:srgbClr val="FF0000"/>
                </a:solidFill>
              </a:rPr>
              <a:t>časový limit </a:t>
            </a:r>
            <a:r>
              <a:rPr lang="cs-CZ" altLang="cs-CZ" sz="1200" b="1" i="1" dirty="0"/>
              <a:t>a příliš rychle stoupá na hladinu. Není to vůbec pěkné</a:t>
            </a:r>
            <a:r>
              <a:rPr lang="cs-CZ" altLang="cs-CZ" sz="1200" b="1" dirty="0"/>
              <a:t>. (str. 41-42)</a:t>
            </a:r>
            <a:endParaRPr lang="de-DE" altLang="cs-CZ" sz="1200" b="1" dirty="0"/>
          </a:p>
          <a:p>
            <a:pPr marL="0" indent="0">
              <a:buNone/>
            </a:pPr>
            <a:endParaRPr lang="de-DE" altLang="cs-CZ" sz="2400" b="1" i="1" dirty="0"/>
          </a:p>
          <a:p>
            <a:pPr marL="0" indent="0">
              <a:buNone/>
            </a:pPr>
            <a:endParaRPr lang="cs-CZ" altLang="cs-CZ" b="1" i="1" dirty="0">
              <a:solidFill>
                <a:srgbClr val="FF0000"/>
              </a:solidFill>
            </a:endParaRPr>
          </a:p>
          <a:p>
            <a:endParaRPr lang="cs-CZ" dirty="0"/>
          </a:p>
        </p:txBody>
      </p:sp>
    </p:spTree>
    <p:extLst>
      <p:ext uri="{BB962C8B-B14F-4D97-AF65-F5344CB8AC3E}">
        <p14:creationId xmlns:p14="http://schemas.microsoft.com/office/powerpoint/2010/main" val="126854834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1757</Words>
  <Application>Microsoft Office PowerPoint</Application>
  <PresentationFormat>Předvádění na obrazovce (4:3)</PresentationFormat>
  <Paragraphs>109</Paragraphs>
  <Slides>13</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13</vt:i4>
      </vt:variant>
    </vt:vector>
  </HeadingPairs>
  <TitlesOfParts>
    <vt:vector size="16" baseType="lpstr">
      <vt:lpstr>Arial</vt:lpstr>
      <vt:lpstr>Calibri</vt:lpstr>
      <vt:lpstr>Motiv systému Office</vt:lpstr>
      <vt:lpstr> Kontrastive Stilanalyse literarischer Übersetzungen Deutsch-Tschechisch. Am Beispiel der Übersetzung des Romans „Nullzeit“ von der deutschen Autorin Juli Zeh  ins Tschechische („Pod vodou“). </vt:lpstr>
      <vt:lpstr>1. Einleitung</vt:lpstr>
      <vt:lpstr>Prezentace aplikace PowerPoint</vt:lpstr>
      <vt:lpstr>2.3.Literarische Übersetzung</vt:lpstr>
      <vt:lpstr>3. Literarischer Stil (Stil der Belletristik)</vt:lpstr>
      <vt:lpstr>4. Juli Zeh: „Nullzeit“ – „Pod vodou“: Stilkategorien</vt:lpstr>
      <vt:lpstr>4. Juli Zeh: „Nullzeit“ – „Pod vodou“</vt:lpstr>
      <vt:lpstr>4. Juli Zeh: „Nullzeit“ – „Pod vodou“: Textbeispiele</vt:lpstr>
      <vt:lpstr>4. Juli Zeh: „Nullzeit“ – „Pod vodou“: Textbeispiele</vt:lpstr>
      <vt:lpstr>4. Juli Zeh: „Nullzeit“ – „Pod vodou“: Textbeispiele</vt:lpstr>
      <vt:lpstr>Nullzeit – Pod vodou</vt:lpstr>
      <vt:lpstr>4. Juli Zeh: „Nullzeit“ – „Pod vodou“: Textbeispiele</vt:lpstr>
      <vt:lpstr>Fazit</vt:lpstr>
    </vt:vector>
  </TitlesOfParts>
  <Company>UVT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Kontrastive Stilanalyse literarischer Übersetzungen Deutsch-Tschechisch. Am Beispiel der Übersetzung des Romans „Nullzeit“ von der deutschen Autorin Juli Zeh  ins Tschechische („Pod vodou“).</dc:title>
  <dc:creator>Jiřina Malá</dc:creator>
  <cp:lastModifiedBy>Jiřina Malá</cp:lastModifiedBy>
  <cp:revision>66</cp:revision>
  <cp:lastPrinted>2017-10-20T11:09:00Z</cp:lastPrinted>
  <dcterms:created xsi:type="dcterms:W3CDTF">2017-10-05T08:16:04Z</dcterms:created>
  <dcterms:modified xsi:type="dcterms:W3CDTF">2020-12-03T11:58:19Z</dcterms:modified>
</cp:coreProperties>
</file>