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1" r:id="rId4"/>
    <p:sldId id="258" r:id="rId5"/>
    <p:sldId id="259" r:id="rId6"/>
    <p:sldId id="261" r:id="rId7"/>
    <p:sldId id="260" r:id="rId8"/>
    <p:sldId id="262" r:id="rId9"/>
    <p:sldId id="263" r:id="rId10"/>
    <p:sldId id="354" r:id="rId11"/>
    <p:sldId id="273" r:id="rId12"/>
    <p:sldId id="302" r:id="rId13"/>
    <p:sldId id="303" r:id="rId14"/>
    <p:sldId id="304" r:id="rId15"/>
    <p:sldId id="274" r:id="rId16"/>
    <p:sldId id="275" r:id="rId17"/>
    <p:sldId id="276" r:id="rId18"/>
    <p:sldId id="277"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4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54887185-CAFF-4842-B00D-980BEE1D4CCC}" type="datetimeFigureOut">
              <a:rPr lang="cs-CZ" smtClean="0"/>
              <a:t>14.10.2020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491898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14.10.2020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428790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14.10.2020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578006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4887185-CAFF-4842-B00D-980BEE1D4CCC}" type="datetimeFigureOut">
              <a:rPr lang="cs-CZ" smtClean="0"/>
              <a:t>14.10.2020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909722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54887185-CAFF-4842-B00D-980BEE1D4CCC}" type="datetimeFigureOut">
              <a:rPr lang="cs-CZ" smtClean="0"/>
              <a:t>14.10.2020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59921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4887185-CAFF-4842-B00D-980BEE1D4CCC}" type="datetimeFigureOut">
              <a:rPr lang="cs-CZ" smtClean="0"/>
              <a:t>14.10.2020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9613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4887185-CAFF-4842-B00D-980BEE1D4CCC}" type="datetimeFigureOut">
              <a:rPr lang="cs-CZ" smtClean="0"/>
              <a:t>14.10.2020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399706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54887185-CAFF-4842-B00D-980BEE1D4CCC}" type="datetimeFigureOut">
              <a:rPr lang="cs-CZ" smtClean="0"/>
              <a:t>14.10.2020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28689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4887185-CAFF-4842-B00D-980BEE1D4CCC}" type="datetimeFigureOut">
              <a:rPr lang="cs-CZ" smtClean="0"/>
              <a:t>14.10.2020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373146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14.10.2020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25670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14.10.2020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966991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87185-CAFF-4842-B00D-980BEE1D4CCC}" type="datetimeFigureOut">
              <a:rPr lang="cs-CZ" smtClean="0"/>
              <a:t>14.10.2020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8FCB04-6D69-4732-8A5F-04506D6B56B1}" type="slidenum">
              <a:rPr lang="cs-CZ" smtClean="0"/>
              <a:t>‹#›</a:t>
            </a:fld>
            <a:endParaRPr lang="cs-CZ"/>
          </a:p>
        </p:txBody>
      </p:sp>
    </p:spTree>
    <p:extLst>
      <p:ext uri="{BB962C8B-B14F-4D97-AF65-F5344CB8AC3E}">
        <p14:creationId xmlns:p14="http://schemas.microsoft.com/office/powerpoint/2010/main" val="3423267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err="1"/>
              <a:t>Kontrastive</a:t>
            </a:r>
            <a:r>
              <a:rPr lang="cs-CZ" b="1" dirty="0"/>
              <a:t> </a:t>
            </a:r>
            <a:r>
              <a:rPr lang="cs-CZ" b="1" dirty="0" err="1"/>
              <a:t>Stilanalyse</a:t>
            </a:r>
            <a:r>
              <a:rPr lang="cs-CZ" b="1" dirty="0"/>
              <a:t> </a:t>
            </a:r>
            <a:r>
              <a:rPr lang="cs-CZ" b="1" dirty="0" err="1"/>
              <a:t>literarischer</a:t>
            </a:r>
            <a:r>
              <a:rPr lang="cs-CZ" b="1" dirty="0"/>
              <a:t> </a:t>
            </a:r>
            <a:r>
              <a:rPr lang="de-DE" b="1" dirty="0"/>
              <a:t>Übersetzungen (</a:t>
            </a:r>
            <a:r>
              <a:rPr lang="de-DE" b="1" dirty="0" err="1"/>
              <a:t>Dt-Tsch</a:t>
            </a:r>
            <a:r>
              <a:rPr lang="de-DE" b="1" dirty="0"/>
              <a:t>)</a:t>
            </a:r>
            <a:endParaRPr lang="cs-CZ" b="1" dirty="0"/>
          </a:p>
        </p:txBody>
      </p:sp>
      <p:sp>
        <p:nvSpPr>
          <p:cNvPr id="3" name="Podnadpis 2"/>
          <p:cNvSpPr>
            <a:spLocks noGrp="1"/>
          </p:cNvSpPr>
          <p:nvPr>
            <p:ph type="subTitle" idx="1"/>
          </p:nvPr>
        </p:nvSpPr>
        <p:spPr/>
        <p:txBody>
          <a:bodyPr/>
          <a:lstStyle/>
          <a:p>
            <a:r>
              <a:rPr lang="de-DE" dirty="0"/>
              <a:t>Schwerpunkte:</a:t>
            </a:r>
            <a:endParaRPr lang="cs-CZ" dirty="0"/>
          </a:p>
        </p:txBody>
      </p:sp>
    </p:spTree>
    <p:extLst>
      <p:ext uri="{BB962C8B-B14F-4D97-AF65-F5344CB8AC3E}">
        <p14:creationId xmlns:p14="http://schemas.microsoft.com/office/powerpoint/2010/main" val="3971188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Beispiel 1:</a:t>
            </a:r>
            <a:r>
              <a:rPr lang="cs-CZ" b="1" dirty="0">
                <a:solidFill>
                  <a:srgbClr val="FF0000"/>
                </a:solidFill>
              </a:rPr>
              <a:t> Herta </a:t>
            </a:r>
            <a:r>
              <a:rPr lang="de-DE" b="1" dirty="0">
                <a:solidFill>
                  <a:srgbClr val="FF0000"/>
                </a:solidFill>
              </a:rPr>
              <a:t>Müller</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r>
              <a:rPr lang="de-DE" b="1" dirty="0">
                <a:solidFill>
                  <a:srgbClr val="FF0000"/>
                </a:solidFill>
              </a:rPr>
              <a:t>Herta Müller: </a:t>
            </a:r>
            <a:r>
              <a:rPr lang="de-DE" b="1" dirty="0" err="1">
                <a:solidFill>
                  <a:srgbClr val="FF0000"/>
                </a:solidFill>
              </a:rPr>
              <a:t>Herztier</a:t>
            </a:r>
            <a:r>
              <a:rPr lang="de-DE" b="1" dirty="0">
                <a:solidFill>
                  <a:srgbClr val="FF0000"/>
                </a:solidFill>
              </a:rPr>
              <a:t> </a:t>
            </a:r>
            <a:r>
              <a:rPr lang="de-DE" dirty="0"/>
              <a:t>(Roman), 5. Auflage 2009</a:t>
            </a:r>
          </a:p>
          <a:p>
            <a:r>
              <a:rPr lang="de-DE" b="1" dirty="0">
                <a:solidFill>
                  <a:srgbClr val="FF0000"/>
                </a:solidFill>
              </a:rPr>
              <a:t>Herta Müller: </a:t>
            </a:r>
            <a:r>
              <a:rPr lang="cs-CZ" b="1" dirty="0">
                <a:solidFill>
                  <a:srgbClr val="FF0000"/>
                </a:solidFill>
              </a:rPr>
              <a:t>Srdce bestie</a:t>
            </a:r>
            <a:r>
              <a:rPr lang="cs-CZ" dirty="0"/>
              <a:t>, přeložila Radka </a:t>
            </a:r>
            <a:r>
              <a:rPr lang="cs-CZ" dirty="0" err="1"/>
              <a:t>Denemarková</a:t>
            </a:r>
            <a:r>
              <a:rPr lang="cs-CZ" dirty="0"/>
              <a:t>, Praha 2011</a:t>
            </a:r>
          </a:p>
          <a:p>
            <a:r>
              <a:rPr lang="cs-CZ" b="1" dirty="0" err="1">
                <a:solidFill>
                  <a:srgbClr val="0070C0"/>
                </a:solidFill>
              </a:rPr>
              <a:t>Individualstil</a:t>
            </a:r>
            <a:r>
              <a:rPr lang="cs-CZ" b="1" dirty="0">
                <a:solidFill>
                  <a:srgbClr val="0070C0"/>
                </a:solidFill>
              </a:rPr>
              <a:t> von Herta M</a:t>
            </a:r>
            <a:r>
              <a:rPr lang="de-DE" b="1" dirty="0" err="1">
                <a:solidFill>
                  <a:srgbClr val="0070C0"/>
                </a:solidFill>
              </a:rPr>
              <a:t>üller</a:t>
            </a:r>
            <a:r>
              <a:rPr lang="de-DE" b="1" dirty="0">
                <a:solidFill>
                  <a:srgbClr val="0070C0"/>
                </a:solidFill>
              </a:rPr>
              <a:t>:</a:t>
            </a:r>
          </a:p>
          <a:p>
            <a:r>
              <a:rPr lang="de-DE" b="1" dirty="0"/>
              <a:t>originell, kreativ</a:t>
            </a:r>
          </a:p>
          <a:p>
            <a:r>
              <a:rPr lang="de-DE" b="1" dirty="0"/>
              <a:t>metaphorisch, „magisch“</a:t>
            </a:r>
          </a:p>
          <a:p>
            <a:r>
              <a:rPr lang="de-DE" b="1" dirty="0"/>
              <a:t>originelle </a:t>
            </a:r>
            <a:r>
              <a:rPr lang="cs-CZ" b="1" dirty="0" err="1"/>
              <a:t>komplizierte</a:t>
            </a:r>
            <a:r>
              <a:rPr lang="cs-CZ" b="1" dirty="0"/>
              <a:t> </a:t>
            </a:r>
            <a:r>
              <a:rPr lang="de-DE" b="1" dirty="0"/>
              <a:t>Metaphern</a:t>
            </a:r>
            <a:r>
              <a:rPr lang="cs-CZ" b="1" dirty="0"/>
              <a:t> </a:t>
            </a:r>
            <a:r>
              <a:rPr lang="cs-CZ" b="1" dirty="0" err="1"/>
              <a:t>und</a:t>
            </a:r>
            <a:r>
              <a:rPr lang="cs-CZ" b="1" dirty="0"/>
              <a:t> Symbole</a:t>
            </a:r>
          </a:p>
          <a:p>
            <a:r>
              <a:rPr lang="de-DE" b="1" dirty="0"/>
              <a:t>Wortverbindungen und Wortbildungskonstruktionen</a:t>
            </a:r>
          </a:p>
          <a:p>
            <a:endParaRPr lang="de-DE" b="1" dirty="0"/>
          </a:p>
          <a:p>
            <a:pPr marL="0" indent="0">
              <a:buNone/>
            </a:pPr>
            <a:endParaRPr lang="de-DE" b="1" dirty="0"/>
          </a:p>
          <a:p>
            <a:pPr marL="0" indent="0">
              <a:buNone/>
            </a:pPr>
            <a:endParaRPr lang="cs-CZ" b="1" dirty="0"/>
          </a:p>
        </p:txBody>
      </p:sp>
    </p:spTree>
    <p:extLst>
      <p:ext uri="{BB962C8B-B14F-4D97-AF65-F5344CB8AC3E}">
        <p14:creationId xmlns:p14="http://schemas.microsoft.com/office/powerpoint/2010/main" val="1383182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err="1">
                <a:solidFill>
                  <a:srgbClr val="FF0000"/>
                </a:solidFill>
              </a:rPr>
              <a:t>Herztier</a:t>
            </a:r>
            <a:endParaRPr lang="cs-CZ" b="1" dirty="0">
              <a:solidFill>
                <a:srgbClr val="FF0000"/>
              </a:solidFill>
            </a:endParaRPr>
          </a:p>
        </p:txBody>
      </p:sp>
      <p:sp>
        <p:nvSpPr>
          <p:cNvPr id="3" name="Zástupný symbol pro obsah 2"/>
          <p:cNvSpPr>
            <a:spLocks noGrp="1"/>
          </p:cNvSpPr>
          <p:nvPr>
            <p:ph idx="1"/>
          </p:nvPr>
        </p:nvSpPr>
        <p:spPr/>
        <p:txBody>
          <a:bodyPr/>
          <a:lstStyle/>
          <a:p>
            <a:r>
              <a:rPr lang="de-DE" b="1" dirty="0"/>
              <a:t>Kompositum</a:t>
            </a:r>
          </a:p>
          <a:p>
            <a:r>
              <a:rPr lang="de-DE" b="1" dirty="0"/>
              <a:t>Determinativ- oder Kopulativkompositum?</a:t>
            </a:r>
          </a:p>
          <a:p>
            <a:r>
              <a:rPr lang="de-DE" b="1" dirty="0"/>
              <a:t>Kopulativ: Herz-Tier (Hemdbluse, schwarz-weiß…)</a:t>
            </a:r>
          </a:p>
          <a:p>
            <a:r>
              <a:rPr lang="de-DE" b="1" dirty="0"/>
              <a:t>Übersetzung: </a:t>
            </a:r>
            <a:r>
              <a:rPr lang="de-DE" b="1" dirty="0" err="1"/>
              <a:t>Srdce</a:t>
            </a:r>
            <a:r>
              <a:rPr lang="de-DE" b="1" dirty="0"/>
              <a:t> – </a:t>
            </a:r>
            <a:r>
              <a:rPr lang="de-DE" b="1" dirty="0" err="1"/>
              <a:t>bestie</a:t>
            </a:r>
            <a:r>
              <a:rPr lang="de-DE" b="1" dirty="0"/>
              <a:t> (Bestie </a:t>
            </a:r>
            <a:r>
              <a:rPr lang="de-DE" b="1" dirty="0" err="1"/>
              <a:t>srdce</a:t>
            </a:r>
            <a:r>
              <a:rPr lang="de-DE" b="1" dirty="0"/>
              <a:t>)</a:t>
            </a:r>
          </a:p>
          <a:p>
            <a:r>
              <a:rPr lang="de-DE" b="1" dirty="0"/>
              <a:t>„Herta Müller </a:t>
            </a:r>
            <a:r>
              <a:rPr lang="de-DE" b="1" dirty="0" err="1"/>
              <a:t>ve</a:t>
            </a:r>
            <a:r>
              <a:rPr lang="de-DE" b="1" dirty="0"/>
              <a:t> </a:t>
            </a:r>
            <a:r>
              <a:rPr lang="de-DE" b="1" dirty="0" err="1"/>
              <a:t>sv</a:t>
            </a:r>
            <a:r>
              <a:rPr lang="cs-CZ" b="1" dirty="0" err="1"/>
              <a:t>ém</a:t>
            </a:r>
            <a:r>
              <a:rPr lang="cs-CZ" b="1" dirty="0"/>
              <a:t> Srdci bestii…“</a:t>
            </a:r>
            <a:endParaRPr lang="de-DE" b="1" dirty="0"/>
          </a:p>
          <a:p>
            <a:endParaRPr lang="cs-CZ" b="1" dirty="0"/>
          </a:p>
        </p:txBody>
      </p:sp>
    </p:spTree>
    <p:extLst>
      <p:ext uri="{BB962C8B-B14F-4D97-AF65-F5344CB8AC3E}">
        <p14:creationId xmlns:p14="http://schemas.microsoft.com/office/powerpoint/2010/main" val="101522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a:bodyPr>
          <a:lstStyle/>
          <a:p>
            <a:r>
              <a:rPr lang="de-DE" sz="2000" b="1" dirty="0"/>
              <a:t>„Es gibt Wörter, die machen mit mir, was sie wollen.“ Die Schriftstellerin Herta Müller.</a:t>
            </a:r>
            <a:endParaRPr lang="cs-CZ" sz="2000" b="1" dirty="0"/>
          </a:p>
          <a:p>
            <a:r>
              <a:rPr lang="de-DE" sz="2000" b="1" dirty="0"/>
              <a:t>Tief atmet man durch, wenn man dieses Buch ausgelesen hat, und man hat schon zuvor etliche Male tief Luft holen müssen. "Atemschaukel" ist Herta Müllers großer, berührender Roman über ein sowjetisches Arbeitslager. </a:t>
            </a:r>
            <a:endParaRPr lang="cs-CZ" sz="2000" b="1" dirty="0"/>
          </a:p>
          <a:p>
            <a:r>
              <a:rPr lang="de-DE" sz="2000" b="1" dirty="0"/>
              <a:t>„Atemschaukel“ ist ein Lager-Buch. Rumänien, dessen König unter dem Druck der Sowjets im August 1944 den faschistischen Diktator Jon </a:t>
            </a:r>
            <a:r>
              <a:rPr lang="de-DE" sz="2000" b="1" dirty="0" err="1"/>
              <a:t>Antonescu</a:t>
            </a:r>
            <a:r>
              <a:rPr lang="de-DE" sz="2000" b="1" dirty="0"/>
              <a:t> abgesetzt und dem bis dahin mit Rumänien verbündeten Deutschland den Krieg erklärt hatte, wurde Anfang 1945 von den Russen gezwungen, sämtliche rumänischen Deutschen zwischen 17 und 45 Jahren, Männer wie Frauen, zur Zwangsarbeit in ukrainischen Lagern auszuliefern.</a:t>
            </a:r>
            <a:endParaRPr lang="cs-CZ" sz="2000" b="1" dirty="0"/>
          </a:p>
        </p:txBody>
      </p:sp>
    </p:spTree>
    <p:extLst>
      <p:ext uri="{BB962C8B-B14F-4D97-AF65-F5344CB8AC3E}">
        <p14:creationId xmlns:p14="http://schemas.microsoft.com/office/powerpoint/2010/main" val="248908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a:bodyPr>
          <a:lstStyle/>
          <a:p>
            <a:r>
              <a:rPr lang="de-DE" sz="2400" b="1" dirty="0"/>
              <a:t>Es waren brutale Reparationsleistungen in Menschenform zum Wiederaufbau in der kriegszerstörten Ukraine. Diese politischen Hintergründe spielen in diesem Buch jedoch kaum eine Rolle, es gibt die Herren des Lagers, die Russen, und es gibt die Arbeitssklaven, zu denen der Erzähler dieses Buches gehört. Leo </a:t>
            </a:r>
            <a:r>
              <a:rPr lang="de-DE" sz="2400" b="1" dirty="0" err="1"/>
              <a:t>Auberg</a:t>
            </a:r>
            <a:r>
              <a:rPr lang="de-DE" sz="2400" b="1" dirty="0"/>
              <a:t> wird er genannt, ein Siebzehnjähriger, der schon seit einer Weile davon träumt, seiner Lebensenge zu entkommen und Neues, Fremdes, Anderes zu erfahren, was ihm dann ja auch auf grässliche Weise ermöglicht wird.</a:t>
            </a:r>
          </a:p>
          <a:p>
            <a:endParaRPr lang="cs-CZ" sz="2400" dirty="0"/>
          </a:p>
        </p:txBody>
      </p:sp>
    </p:spTree>
    <p:extLst>
      <p:ext uri="{BB962C8B-B14F-4D97-AF65-F5344CB8AC3E}">
        <p14:creationId xmlns:p14="http://schemas.microsoft.com/office/powerpoint/2010/main" val="1319800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92500" lnSpcReduction="10000"/>
          </a:bodyPr>
          <a:lstStyle/>
          <a:p>
            <a:r>
              <a:rPr lang="de-DE" sz="1800" b="1" dirty="0"/>
              <a:t>Freundlicherweise wissen auch wir das von Anfang an, denn es ist</a:t>
            </a:r>
            <a:r>
              <a:rPr lang="de-DE" sz="1800" b="1" dirty="0">
                <a:solidFill>
                  <a:srgbClr val="0070C0"/>
                </a:solidFill>
              </a:rPr>
              <a:t> Leo selbst, der die Geschichte erzählt. </a:t>
            </a:r>
            <a:r>
              <a:rPr lang="de-DE" sz="1800" b="1" dirty="0"/>
              <a:t>Es ist seine Geschichte, aber es ist auch die Geschichte all derer, die mit ihm dort waren und die nicht alle zurückkehren, ja es ist auch die Geschichte aller, die in vergleichbaren Höllen waren. Dort wird gegen jedes Individuelle das immer gleiche Schicksal verhängt, und das macht fast vergessen, dass das Elend, das Leiden selbst immer den Einzelnen trifft, diese Gewissheit bleibt. (Es gibt in diesem Buch keine Fragezeichen.) Und so hat Herta Müller dieses Buch auch geschrieben: als die Geschichte eines Einzelnen und die aller Geschundenen zugleich. </a:t>
            </a:r>
            <a:r>
              <a:rPr lang="de-DE" sz="1800" b="1" dirty="0">
                <a:solidFill>
                  <a:srgbClr val="0070C0"/>
                </a:solidFill>
              </a:rPr>
              <a:t>Dafür steht ihr eine Sprache zur Verfügung, die außerordentlich ist, ein Ton von großer erzwungener Nüchternheit, als müsse immer wieder zwischen zwei Sätzen ein Schreien unterdrückt werden. Zugleich verfügt sie über eine poetische Erfindungskraft, die den Schrecken und das Schreckliche in Bilder fassen kann, die selbst dem Elend seine Würde lassen.</a:t>
            </a:r>
          </a:p>
          <a:p>
            <a:r>
              <a:rPr lang="de-DE" sz="1800" b="1" dirty="0"/>
              <a:t>Denn furchtbarerweise ist es ja auch banal, wenn einer Hunger hat. Oder Angst. Oder friert. Oder sich anscheißt. Von der „</a:t>
            </a:r>
            <a:r>
              <a:rPr lang="de-DE" sz="1800" b="1" dirty="0" err="1">
                <a:solidFill>
                  <a:srgbClr val="0070C0"/>
                </a:solidFill>
              </a:rPr>
              <a:t>Hautundknochenzeit</a:t>
            </a:r>
            <a:r>
              <a:rPr lang="de-DE" sz="1800" b="1" dirty="0"/>
              <a:t>“ ist da die Rede, vom „</a:t>
            </a:r>
            <a:r>
              <a:rPr lang="de-DE" sz="1800" b="1" dirty="0">
                <a:solidFill>
                  <a:srgbClr val="0070C0"/>
                </a:solidFill>
              </a:rPr>
              <a:t>Hungerengel“, </a:t>
            </a:r>
            <a:r>
              <a:rPr lang="de-DE" sz="1800" b="1" dirty="0"/>
              <a:t>von der „</a:t>
            </a:r>
            <a:r>
              <a:rPr lang="de-DE" sz="1800" b="1" dirty="0">
                <a:solidFill>
                  <a:srgbClr val="0070C0"/>
                </a:solidFill>
              </a:rPr>
              <a:t>Atemschaukel</a:t>
            </a:r>
            <a:r>
              <a:rPr lang="de-DE" sz="1800" b="1" dirty="0"/>
              <a:t>“, das sagt alles. „</a:t>
            </a:r>
            <a:r>
              <a:rPr lang="de-DE" sz="1800" b="1" dirty="0">
                <a:solidFill>
                  <a:srgbClr val="0070C0"/>
                </a:solidFill>
              </a:rPr>
              <a:t>Der Unterleib war ausgefroren, die Beine schoben sich </a:t>
            </a:r>
            <a:r>
              <a:rPr lang="de-DE" sz="1800" b="1" dirty="0" err="1">
                <a:solidFill>
                  <a:srgbClr val="0070C0"/>
                </a:solidFill>
              </a:rPr>
              <a:t>totkalt</a:t>
            </a:r>
            <a:r>
              <a:rPr lang="de-DE" sz="1800" b="1" dirty="0">
                <a:solidFill>
                  <a:srgbClr val="0070C0"/>
                </a:solidFill>
              </a:rPr>
              <a:t> in die Därme.“ </a:t>
            </a:r>
            <a:r>
              <a:rPr lang="de-DE" sz="1800" b="1" dirty="0"/>
              <a:t>Oder: </a:t>
            </a:r>
            <a:r>
              <a:rPr lang="de-DE" sz="1800" b="1" dirty="0">
                <a:solidFill>
                  <a:srgbClr val="0070C0"/>
                </a:solidFill>
              </a:rPr>
              <a:t>„Ich wollte langsam essen, weil ich länger was von der Suppe haben wollte. Aber mein Hunger saß wie ein Hund vor dem Teller und fraß.“</a:t>
            </a:r>
          </a:p>
          <a:p>
            <a:endParaRPr lang="cs-CZ" sz="1800" dirty="0"/>
          </a:p>
        </p:txBody>
      </p:sp>
    </p:spTree>
    <p:extLst>
      <p:ext uri="{BB962C8B-B14F-4D97-AF65-F5344CB8AC3E}">
        <p14:creationId xmlns:p14="http://schemas.microsoft.com/office/powerpoint/2010/main" val="1340388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1143000"/>
          </a:xfrm>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p>
        </p:txBody>
      </p:sp>
      <p:sp>
        <p:nvSpPr>
          <p:cNvPr id="3" name="Zástupný symbol pro obsah 2"/>
          <p:cNvSpPr>
            <a:spLocks noGrp="1"/>
          </p:cNvSpPr>
          <p:nvPr>
            <p:ph idx="1"/>
          </p:nvPr>
        </p:nvSpPr>
        <p:spPr/>
        <p:txBody>
          <a:bodyPr>
            <a:normAutofit fontScale="92500" lnSpcReduction="20000"/>
          </a:bodyPr>
          <a:lstStyle/>
          <a:p>
            <a:r>
              <a:rPr lang="cs-CZ" b="1" dirty="0" err="1"/>
              <a:t>Komposition</a:t>
            </a:r>
            <a:r>
              <a:rPr lang="cs-CZ" b="1" dirty="0"/>
              <a:t> </a:t>
            </a:r>
            <a:r>
              <a:rPr lang="cs-CZ" b="1" dirty="0" err="1"/>
              <a:t>im</a:t>
            </a:r>
            <a:r>
              <a:rPr lang="cs-CZ" b="1" dirty="0"/>
              <a:t> </a:t>
            </a:r>
            <a:r>
              <a:rPr lang="cs-CZ" b="1" dirty="0" err="1"/>
              <a:t>Dt</a:t>
            </a:r>
            <a:r>
              <a:rPr lang="cs-CZ" b="1" dirty="0"/>
              <a:t>. – </a:t>
            </a:r>
            <a:r>
              <a:rPr lang="cs-CZ" b="1" dirty="0" err="1"/>
              <a:t>Wortgruppe</a:t>
            </a:r>
            <a:r>
              <a:rPr lang="cs-CZ" b="1" dirty="0"/>
              <a:t> </a:t>
            </a:r>
            <a:r>
              <a:rPr lang="cs-CZ" b="1" dirty="0" err="1"/>
              <a:t>im</a:t>
            </a:r>
            <a:r>
              <a:rPr lang="cs-CZ" b="1" dirty="0"/>
              <a:t> </a:t>
            </a:r>
            <a:r>
              <a:rPr lang="cs-CZ" b="1" dirty="0" err="1"/>
              <a:t>Tsch</a:t>
            </a:r>
            <a:r>
              <a:rPr lang="cs-CZ" b="1" dirty="0"/>
              <a:t>. (</a:t>
            </a:r>
            <a:r>
              <a:rPr lang="cs-CZ" b="1" dirty="0" err="1"/>
              <a:t>Adj</a:t>
            </a:r>
            <a:r>
              <a:rPr lang="cs-CZ" b="1" dirty="0"/>
              <a:t>.+</a:t>
            </a:r>
            <a:r>
              <a:rPr lang="cs-CZ" b="1" dirty="0" err="1"/>
              <a:t>Subst</a:t>
            </a:r>
            <a:r>
              <a:rPr lang="cs-CZ" b="1" dirty="0"/>
              <a:t>., </a:t>
            </a:r>
            <a:r>
              <a:rPr lang="cs-CZ" b="1" dirty="0" err="1"/>
              <a:t>nachgestelltes</a:t>
            </a:r>
            <a:r>
              <a:rPr lang="cs-CZ" b="1" dirty="0"/>
              <a:t> </a:t>
            </a:r>
            <a:r>
              <a:rPr lang="cs-CZ" b="1" dirty="0" err="1"/>
              <a:t>subst</a:t>
            </a:r>
            <a:r>
              <a:rPr lang="cs-CZ" b="1" dirty="0"/>
              <a:t>. </a:t>
            </a:r>
            <a:r>
              <a:rPr lang="cs-CZ" b="1" dirty="0" err="1"/>
              <a:t>Atributt</a:t>
            </a:r>
            <a:r>
              <a:rPr lang="cs-CZ" b="1" dirty="0"/>
              <a:t>):</a:t>
            </a:r>
          </a:p>
          <a:p>
            <a:r>
              <a:rPr lang="cs-CZ" i="1" dirty="0" err="1"/>
              <a:t>Kapitel</a:t>
            </a:r>
            <a:r>
              <a:rPr lang="cs-CZ" i="1" dirty="0"/>
              <a:t> 1: </a:t>
            </a:r>
            <a:r>
              <a:rPr lang="cs-CZ" i="1" dirty="0" err="1"/>
              <a:t>Vom</a:t>
            </a:r>
            <a:r>
              <a:rPr lang="cs-CZ" i="1" dirty="0"/>
              <a:t> </a:t>
            </a:r>
            <a:r>
              <a:rPr lang="cs-CZ" i="1" dirty="0" err="1"/>
              <a:t>Kofferpacken</a:t>
            </a:r>
            <a:endParaRPr lang="cs-CZ" i="1" dirty="0"/>
          </a:p>
          <a:p>
            <a:r>
              <a:rPr lang="cs-CZ" i="1" dirty="0"/>
              <a:t>Kapitola 1: O balení kufru</a:t>
            </a:r>
          </a:p>
          <a:p>
            <a:r>
              <a:rPr lang="cs-CZ" b="1" dirty="0" err="1"/>
              <a:t>Metaphorik</a:t>
            </a:r>
            <a:r>
              <a:rPr lang="cs-CZ" b="1" dirty="0"/>
              <a:t>:</a:t>
            </a:r>
          </a:p>
          <a:p>
            <a:r>
              <a:rPr lang="de-DE" dirty="0"/>
              <a:t>„</a:t>
            </a:r>
            <a:r>
              <a:rPr lang="de-DE" b="1" i="1" dirty="0"/>
              <a:t>Ich habe mich so tief und so lang ins Schweigen gepackt, ich kann</a:t>
            </a:r>
            <a:r>
              <a:rPr lang="cs-CZ" b="1" i="1" dirty="0"/>
              <a:t> </a:t>
            </a:r>
            <a:r>
              <a:rPr lang="de-DE" b="1" i="1" dirty="0"/>
              <a:t>mich in Worten nie auspacken</a:t>
            </a:r>
            <a:r>
              <a:rPr lang="de-DE" i="1" dirty="0"/>
              <a:t>.“ </a:t>
            </a:r>
            <a:r>
              <a:rPr lang="de-DE" dirty="0"/>
              <a:t>(S. 9)</a:t>
            </a:r>
          </a:p>
          <a:p>
            <a:r>
              <a:rPr lang="cs-CZ" dirty="0"/>
              <a:t>„</a:t>
            </a:r>
            <a:r>
              <a:rPr lang="cs-CZ" b="1" i="1" dirty="0"/>
              <a:t>Zabalil jsem sám sebe do hlubokého, táhlého ml</a:t>
            </a:r>
            <a:r>
              <a:rPr lang="cs-CZ" i="1" dirty="0"/>
              <a:t>č</a:t>
            </a:r>
            <a:r>
              <a:rPr lang="cs-CZ" b="1" i="1" dirty="0"/>
              <a:t>ení, slovy se nikdy nevybalím</a:t>
            </a:r>
            <a:r>
              <a:rPr lang="cs-CZ" i="1" dirty="0"/>
              <a:t>.“ </a:t>
            </a:r>
            <a:r>
              <a:rPr lang="cs-CZ" dirty="0"/>
              <a:t>(S. 9)</a:t>
            </a:r>
            <a:endParaRPr lang="cs-CZ" b="1" dirty="0"/>
          </a:p>
        </p:txBody>
      </p:sp>
    </p:spTree>
    <p:extLst>
      <p:ext uri="{BB962C8B-B14F-4D97-AF65-F5344CB8AC3E}">
        <p14:creationId xmlns:p14="http://schemas.microsoft.com/office/powerpoint/2010/main" val="49957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92500" lnSpcReduction="10000"/>
          </a:bodyPr>
          <a:lstStyle/>
          <a:p>
            <a:r>
              <a:rPr lang="de-DE" i="1" dirty="0"/>
              <a:t>„</a:t>
            </a:r>
            <a:r>
              <a:rPr lang="de-DE" b="1" i="1" dirty="0"/>
              <a:t>Dieser Schrecken, der Himmel fiel ins Gras</a:t>
            </a:r>
            <a:r>
              <a:rPr lang="de-DE" i="1" dirty="0"/>
              <a:t>.“ </a:t>
            </a:r>
            <a:r>
              <a:rPr lang="de-DE" dirty="0"/>
              <a:t>(S. 14)</a:t>
            </a:r>
          </a:p>
          <a:p>
            <a:r>
              <a:rPr lang="cs-CZ" i="1" dirty="0"/>
              <a:t>„</a:t>
            </a:r>
            <a:r>
              <a:rPr lang="cs-CZ" b="1" i="1" dirty="0"/>
              <a:t>To </a:t>
            </a:r>
            <a:r>
              <a:rPr lang="cs-CZ" b="1" i="1" u="sng" dirty="0"/>
              <a:t>strašlivé </a:t>
            </a:r>
            <a:r>
              <a:rPr lang="cs-CZ" b="1" i="1" dirty="0"/>
              <a:t>zd</a:t>
            </a:r>
            <a:r>
              <a:rPr lang="cs-CZ" i="1" dirty="0"/>
              <a:t>ě</a:t>
            </a:r>
            <a:r>
              <a:rPr lang="cs-CZ" b="1" i="1" dirty="0"/>
              <a:t>šení, nebe padlo do trávy</a:t>
            </a:r>
            <a:r>
              <a:rPr lang="cs-CZ" i="1" dirty="0"/>
              <a:t>.“ </a:t>
            </a:r>
            <a:r>
              <a:rPr lang="cs-CZ" dirty="0"/>
              <a:t>(S. 13) – </a:t>
            </a:r>
            <a:r>
              <a:rPr lang="cs-CZ" dirty="0" err="1"/>
              <a:t>expressiv</a:t>
            </a:r>
            <a:r>
              <a:rPr lang="cs-CZ" dirty="0"/>
              <a:t>, </a:t>
            </a:r>
            <a:r>
              <a:rPr lang="cs-CZ" dirty="0" err="1"/>
              <a:t>Metaphorik</a:t>
            </a:r>
            <a:r>
              <a:rPr lang="cs-CZ" dirty="0"/>
              <a:t>: „</a:t>
            </a:r>
            <a:r>
              <a:rPr lang="cs-CZ" dirty="0" err="1"/>
              <a:t>unten</a:t>
            </a:r>
            <a:r>
              <a:rPr lang="cs-CZ" dirty="0"/>
              <a:t>“</a:t>
            </a:r>
          </a:p>
          <a:p>
            <a:r>
              <a:rPr lang="de-DE" b="1" i="1" dirty="0"/>
              <a:t>ICH WEISS DU KOMMST WIEDER wurde zum Komplizen der</a:t>
            </a:r>
            <a:r>
              <a:rPr lang="cs-CZ" b="1" i="1" dirty="0"/>
              <a:t> </a:t>
            </a:r>
            <a:r>
              <a:rPr lang="de-DE" b="1" i="1" dirty="0"/>
              <a:t>Herzschaufel und zum Kontrahenten des Hungerengels</a:t>
            </a:r>
            <a:r>
              <a:rPr lang="de-DE" i="1" dirty="0"/>
              <a:t>.“ </a:t>
            </a:r>
            <a:r>
              <a:rPr lang="de-DE" dirty="0"/>
              <a:t>(S. 14)</a:t>
            </a:r>
            <a:endParaRPr lang="cs-CZ" dirty="0"/>
          </a:p>
          <a:p>
            <a:r>
              <a:rPr lang="cs-CZ" i="1" dirty="0"/>
              <a:t>„</a:t>
            </a:r>
            <a:r>
              <a:rPr lang="cs-CZ" b="1" i="1" dirty="0"/>
              <a:t>V</a:t>
            </a:r>
            <a:r>
              <a:rPr lang="cs-CZ" i="1" dirty="0"/>
              <a:t>ě</a:t>
            </a:r>
            <a:r>
              <a:rPr lang="cs-CZ" b="1" i="1" dirty="0"/>
              <a:t>ta VÍM ŽE SE VRÁTÍŠ byla komplicem lopaty srdcovky a protivníkem and</a:t>
            </a:r>
            <a:r>
              <a:rPr lang="cs-CZ" i="1" dirty="0"/>
              <a:t>ě</a:t>
            </a:r>
            <a:r>
              <a:rPr lang="cs-CZ" b="1" i="1" dirty="0"/>
              <a:t>la hladu.</a:t>
            </a:r>
            <a:r>
              <a:rPr lang="cs-CZ" i="1" dirty="0"/>
              <a:t>“ </a:t>
            </a:r>
            <a:r>
              <a:rPr lang="cs-CZ" dirty="0"/>
              <a:t>(S. 13 – 14) – </a:t>
            </a:r>
            <a:r>
              <a:rPr lang="cs-CZ" dirty="0" err="1"/>
              <a:t>Kopmosita</a:t>
            </a:r>
            <a:r>
              <a:rPr lang="cs-CZ" dirty="0"/>
              <a:t> - </a:t>
            </a:r>
            <a:r>
              <a:rPr lang="cs-CZ" dirty="0" err="1"/>
              <a:t>Wortgruppen</a:t>
            </a:r>
            <a:endParaRPr lang="cs-CZ" dirty="0"/>
          </a:p>
        </p:txBody>
      </p:sp>
    </p:spTree>
    <p:extLst>
      <p:ext uri="{BB962C8B-B14F-4D97-AF65-F5344CB8AC3E}">
        <p14:creationId xmlns:p14="http://schemas.microsoft.com/office/powerpoint/2010/main" val="1619861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err="1">
                <a:solidFill>
                  <a:srgbClr val="7030A0"/>
                </a:solidFill>
              </a:rPr>
              <a:t>Expressive</a:t>
            </a:r>
            <a:r>
              <a:rPr lang="cs-CZ" b="1" dirty="0">
                <a:solidFill>
                  <a:srgbClr val="7030A0"/>
                </a:solidFill>
              </a:rPr>
              <a:t> </a:t>
            </a:r>
            <a:r>
              <a:rPr lang="cs-CZ" b="1" dirty="0" err="1">
                <a:solidFill>
                  <a:srgbClr val="7030A0"/>
                </a:solidFill>
              </a:rPr>
              <a:t>Ausdrücke</a:t>
            </a:r>
            <a:r>
              <a:rPr lang="cs-CZ" b="1" dirty="0">
                <a:solidFill>
                  <a:srgbClr val="7030A0"/>
                </a:solidFill>
              </a:rPr>
              <a:t>:</a:t>
            </a:r>
          </a:p>
          <a:p>
            <a:r>
              <a:rPr lang="de-DE" dirty="0"/>
              <a:t>„</a:t>
            </a:r>
            <a:r>
              <a:rPr lang="de-DE" i="1" dirty="0"/>
              <a:t>Wie hinter mir der Advokat Paul Gast beim Drücken stöhnte, wie</a:t>
            </a:r>
            <a:r>
              <a:rPr lang="cs-CZ" i="1" dirty="0"/>
              <a:t> </a:t>
            </a:r>
            <a:r>
              <a:rPr lang="de-DE" i="1" dirty="0"/>
              <a:t>seiner Frau Heidrun Gast </a:t>
            </a:r>
            <a:r>
              <a:rPr lang="de-DE" b="1" i="1" dirty="0"/>
              <a:t>das Gedärm vom Durchfall quakte</a:t>
            </a:r>
            <a:r>
              <a:rPr lang="de-DE" i="1" dirty="0"/>
              <a:t>.“ </a:t>
            </a:r>
            <a:r>
              <a:rPr lang="de-DE" dirty="0"/>
              <a:t>(S. 21)</a:t>
            </a:r>
          </a:p>
          <a:p>
            <a:r>
              <a:rPr lang="cs-CZ" dirty="0"/>
              <a:t>„</a:t>
            </a:r>
            <a:r>
              <a:rPr lang="cs-CZ" i="1" dirty="0"/>
              <a:t>Jak za mnou sténal advokát Paul </a:t>
            </a:r>
            <a:r>
              <a:rPr lang="cs-CZ" i="1" dirty="0" err="1"/>
              <a:t>Gast</a:t>
            </a:r>
            <a:r>
              <a:rPr lang="cs-CZ" i="1" dirty="0"/>
              <a:t>, sténal a tlačil, jak jeho ženě </a:t>
            </a:r>
            <a:r>
              <a:rPr lang="cs-CZ" i="1" dirty="0" err="1"/>
              <a:t>Heidrun</a:t>
            </a:r>
            <a:r>
              <a:rPr lang="cs-CZ" i="1" dirty="0"/>
              <a:t> </a:t>
            </a:r>
            <a:r>
              <a:rPr lang="cs-CZ" i="1" dirty="0" err="1"/>
              <a:t>Gastové</a:t>
            </a:r>
            <a:r>
              <a:rPr lang="cs-CZ" i="1" dirty="0"/>
              <a:t> </a:t>
            </a:r>
            <a:r>
              <a:rPr lang="cs-CZ" b="1" i="1" dirty="0"/>
              <a:t>zask</a:t>
            </a:r>
            <a:r>
              <a:rPr lang="cs-CZ" i="1" dirty="0"/>
              <a:t>ř</a:t>
            </a:r>
            <a:r>
              <a:rPr lang="cs-CZ" b="1" i="1" dirty="0"/>
              <a:t>ehotala st</a:t>
            </a:r>
            <a:r>
              <a:rPr lang="cs-CZ" i="1" dirty="0"/>
              <a:t>ř</a:t>
            </a:r>
            <a:r>
              <a:rPr lang="cs-CZ" b="1" i="1" dirty="0"/>
              <a:t>eva pr</a:t>
            </a:r>
            <a:r>
              <a:rPr lang="cs-CZ" i="1" dirty="0"/>
              <a:t>ů</a:t>
            </a:r>
            <a:r>
              <a:rPr lang="cs-CZ" b="1" i="1" dirty="0"/>
              <a:t>jmem</a:t>
            </a:r>
            <a:r>
              <a:rPr lang="cs-CZ" i="1" dirty="0"/>
              <a:t>.“(</a:t>
            </a:r>
            <a:r>
              <a:rPr lang="cs-CZ" dirty="0"/>
              <a:t>S. 19)</a:t>
            </a:r>
          </a:p>
          <a:p>
            <a:r>
              <a:rPr lang="cs-CZ" b="1" dirty="0" err="1">
                <a:solidFill>
                  <a:srgbClr val="00B050"/>
                </a:solidFill>
              </a:rPr>
              <a:t>Kommentar</a:t>
            </a:r>
            <a:r>
              <a:rPr lang="cs-CZ" b="1" dirty="0">
                <a:solidFill>
                  <a:srgbClr val="00B050"/>
                </a:solidFill>
              </a:rPr>
              <a:t>:</a:t>
            </a:r>
          </a:p>
          <a:p>
            <a:r>
              <a:rPr lang="de-DE" dirty="0"/>
              <a:t>Der Ausdruck „quaken“ kennen wir in der Verbindung, dass ein Frosch quakt. Die</a:t>
            </a:r>
            <a:r>
              <a:rPr lang="cs-CZ" dirty="0"/>
              <a:t> </a:t>
            </a:r>
            <a:r>
              <a:rPr lang="de-DE" dirty="0"/>
              <a:t>Übersetzerin wählte ein interessantes Äquivalent dazu, aber die Bedeutung des Verbs</a:t>
            </a:r>
            <a:r>
              <a:rPr lang="cs-CZ" dirty="0"/>
              <a:t> </a:t>
            </a:r>
            <a:r>
              <a:rPr lang="de-DE" dirty="0"/>
              <a:t>„</a:t>
            </a:r>
            <a:r>
              <a:rPr lang="de-DE" dirty="0" err="1"/>
              <a:t>zaskřehotala</a:t>
            </a:r>
            <a:r>
              <a:rPr lang="de-DE" dirty="0"/>
              <a:t>“ ist ein bisschen anders. Der bessere Ausdruck wäre z. B. „</a:t>
            </a:r>
            <a:r>
              <a:rPr lang="de-DE" dirty="0" err="1"/>
              <a:t>zakručela</a:t>
            </a:r>
            <a:r>
              <a:rPr lang="de-DE" dirty="0"/>
              <a:t>“.</a:t>
            </a:r>
            <a:endParaRPr lang="cs-CZ" dirty="0"/>
          </a:p>
          <a:p>
            <a:pPr marL="0" indent="0">
              <a:buNone/>
            </a:pPr>
            <a:endParaRPr lang="cs-CZ" dirty="0"/>
          </a:p>
          <a:p>
            <a:r>
              <a:rPr lang="de-DE" dirty="0"/>
              <a:t>„</a:t>
            </a:r>
            <a:r>
              <a:rPr lang="de-DE" i="1" dirty="0"/>
              <a:t>Als das Fahren schon Gewohnheit war, fingen </a:t>
            </a:r>
            <a:r>
              <a:rPr lang="de-DE" b="1" i="1" dirty="0"/>
              <a:t>da und dort</a:t>
            </a:r>
          </a:p>
          <a:p>
            <a:pPr marL="0" indent="0">
              <a:buNone/>
            </a:pPr>
            <a:r>
              <a:rPr lang="cs-CZ" b="1" i="1" dirty="0"/>
              <a:t>      </a:t>
            </a:r>
            <a:r>
              <a:rPr lang="cs-CZ" b="1" i="1" dirty="0" err="1"/>
              <a:t>Schmuseversuche</a:t>
            </a:r>
            <a:r>
              <a:rPr lang="cs-CZ" b="1" i="1" dirty="0"/>
              <a:t> </a:t>
            </a:r>
            <a:r>
              <a:rPr lang="cs-CZ" i="1" dirty="0" err="1"/>
              <a:t>an</a:t>
            </a:r>
            <a:r>
              <a:rPr lang="cs-CZ" dirty="0"/>
              <a:t>.“ (S. 17)</a:t>
            </a:r>
          </a:p>
          <a:p>
            <a:r>
              <a:rPr lang="cs-CZ" dirty="0"/>
              <a:t>„</a:t>
            </a:r>
            <a:r>
              <a:rPr lang="cs-CZ" i="1" dirty="0"/>
              <a:t>Když jsme jízdě uvykli, objevily se </a:t>
            </a:r>
            <a:r>
              <a:rPr lang="cs-CZ" b="1" i="1" dirty="0"/>
              <a:t>tu a tam pokusy o </a:t>
            </a:r>
            <a:r>
              <a:rPr lang="cs-CZ" b="1" i="1" u="sng" dirty="0" err="1"/>
              <a:t>cicmání</a:t>
            </a:r>
            <a:r>
              <a:rPr lang="cs-CZ" i="1" dirty="0"/>
              <a:t>.“ </a:t>
            </a:r>
            <a:r>
              <a:rPr lang="cs-CZ" dirty="0"/>
              <a:t>(S. 16)</a:t>
            </a:r>
          </a:p>
          <a:p>
            <a:endParaRPr lang="cs-CZ" dirty="0"/>
          </a:p>
        </p:txBody>
      </p:sp>
    </p:spTree>
    <p:extLst>
      <p:ext uri="{BB962C8B-B14F-4D97-AF65-F5344CB8AC3E}">
        <p14:creationId xmlns:p14="http://schemas.microsoft.com/office/powerpoint/2010/main" val="1094005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lstStyle/>
          <a:p>
            <a:r>
              <a:rPr lang="cs-CZ" sz="2800" b="1" dirty="0" err="1"/>
              <a:t>Schwierigkeiten</a:t>
            </a:r>
            <a:r>
              <a:rPr lang="cs-CZ" sz="2800" b="1" dirty="0"/>
              <a:t>: „</a:t>
            </a:r>
            <a:r>
              <a:rPr lang="cs-CZ" sz="2800" b="1" dirty="0" err="1"/>
              <a:t>eine</a:t>
            </a:r>
            <a:r>
              <a:rPr lang="cs-CZ" sz="2800" b="1" dirty="0"/>
              <a:t> </a:t>
            </a:r>
            <a:r>
              <a:rPr lang="cs-CZ" sz="2800" b="1" dirty="0" err="1"/>
              <a:t>harte</a:t>
            </a:r>
            <a:r>
              <a:rPr lang="cs-CZ" sz="2800" b="1" dirty="0"/>
              <a:t> </a:t>
            </a:r>
            <a:r>
              <a:rPr lang="cs-CZ" sz="2800" b="1" dirty="0" err="1"/>
              <a:t>Nuss</a:t>
            </a:r>
            <a:r>
              <a:rPr lang="cs-CZ" sz="2800" b="1"/>
              <a:t>“</a:t>
            </a:r>
            <a:endParaRPr lang="cs-CZ" sz="2800" b="1" dirty="0"/>
          </a:p>
          <a:p>
            <a:r>
              <a:rPr lang="de-DE" sz="2800" i="1" dirty="0"/>
              <a:t>„Schreiben wir doch </a:t>
            </a:r>
            <a:r>
              <a:rPr lang="de-DE" sz="2800" b="1" i="1" dirty="0"/>
              <a:t>RUTH</a:t>
            </a:r>
            <a:r>
              <a:rPr lang="de-DE" sz="2800" i="1" dirty="0"/>
              <a:t>, so heißt niemand, den wir kennen. Ich</a:t>
            </a:r>
            <a:r>
              <a:rPr lang="cs-CZ" sz="2800" i="1" dirty="0"/>
              <a:t> </a:t>
            </a:r>
            <a:r>
              <a:rPr lang="cs-CZ" sz="2800" i="1" dirty="0" err="1"/>
              <a:t>schreibe</a:t>
            </a:r>
            <a:r>
              <a:rPr lang="cs-CZ" sz="2800" i="1" dirty="0"/>
              <a:t> </a:t>
            </a:r>
            <a:r>
              <a:rPr lang="cs-CZ" sz="2800" b="1" i="1" dirty="0"/>
              <a:t>RUHT</a:t>
            </a:r>
            <a:r>
              <a:rPr lang="cs-CZ" sz="2800" i="1" dirty="0"/>
              <a:t>.“ </a:t>
            </a:r>
            <a:r>
              <a:rPr lang="cs-CZ" sz="2800" dirty="0"/>
              <a:t>(S. 16)</a:t>
            </a:r>
          </a:p>
          <a:p>
            <a:r>
              <a:rPr lang="cs-CZ" sz="2800" i="1" dirty="0"/>
              <a:t>„Napíšeme třeba </a:t>
            </a:r>
            <a:r>
              <a:rPr lang="cs-CZ" sz="2800" b="1" i="1" dirty="0"/>
              <a:t>KLAUDIE</a:t>
            </a:r>
            <a:r>
              <a:rPr lang="cs-CZ" sz="2800" i="1" dirty="0"/>
              <a:t>, tak se nejmenuje nikdo, koho známe. Já napíšu </a:t>
            </a:r>
            <a:r>
              <a:rPr lang="cs-CZ" sz="2800" b="1" i="1" dirty="0"/>
              <a:t>KLID</a:t>
            </a:r>
            <a:r>
              <a:rPr lang="cs-CZ" sz="2800" i="1" dirty="0"/>
              <a:t>.“ </a:t>
            </a:r>
            <a:r>
              <a:rPr lang="cs-CZ" sz="2800" dirty="0"/>
              <a:t>(S. 15)</a:t>
            </a:r>
          </a:p>
          <a:p>
            <a:r>
              <a:rPr lang="cs-CZ" sz="2800" b="1" dirty="0" err="1"/>
              <a:t>Alliteration</a:t>
            </a:r>
            <a:endParaRPr lang="cs-CZ" sz="2800" b="1" dirty="0"/>
          </a:p>
          <a:p>
            <a:r>
              <a:rPr lang="cs-CZ" sz="2800" i="1" dirty="0"/>
              <a:t>„</a:t>
            </a:r>
            <a:r>
              <a:rPr lang="cs-CZ" sz="2800" b="1" i="1" dirty="0" err="1"/>
              <a:t>Meldekraut</a:t>
            </a:r>
            <a:r>
              <a:rPr lang="cs-CZ" sz="2800" i="1" dirty="0"/>
              <a:t>“ </a:t>
            </a:r>
            <a:r>
              <a:rPr lang="cs-CZ" sz="2800" dirty="0"/>
              <a:t>(S. 23)</a:t>
            </a:r>
          </a:p>
          <a:p>
            <a:r>
              <a:rPr lang="cs-CZ" sz="2800" i="1" dirty="0"/>
              <a:t>„</a:t>
            </a:r>
            <a:r>
              <a:rPr lang="cs-CZ" sz="2800" b="1" i="1" dirty="0"/>
              <a:t>Lebeda lesklá </a:t>
            </a:r>
            <a:r>
              <a:rPr lang="cs-CZ" sz="2800" b="1" i="1" dirty="0" err="1"/>
              <a:t>bonzatá</a:t>
            </a:r>
            <a:r>
              <a:rPr lang="cs-CZ" sz="2800" i="1" dirty="0"/>
              <a:t>“ </a:t>
            </a:r>
            <a:r>
              <a:rPr lang="cs-CZ" sz="2800" dirty="0"/>
              <a:t>(S. 21)</a:t>
            </a:r>
          </a:p>
          <a:p>
            <a:r>
              <a:rPr lang="cs-CZ" sz="2800" b="1" dirty="0"/>
              <a:t>Neologismus</a:t>
            </a:r>
          </a:p>
          <a:p>
            <a:endParaRPr lang="cs-CZ" b="1" dirty="0"/>
          </a:p>
        </p:txBody>
      </p:sp>
    </p:spTree>
    <p:extLst>
      <p:ext uri="{BB962C8B-B14F-4D97-AF65-F5344CB8AC3E}">
        <p14:creationId xmlns:p14="http://schemas.microsoft.com/office/powerpoint/2010/main" val="251378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Schwerpunkte:</a:t>
            </a:r>
            <a:endParaRPr lang="cs-CZ" b="1" dirty="0"/>
          </a:p>
        </p:txBody>
      </p:sp>
      <p:sp>
        <p:nvSpPr>
          <p:cNvPr id="3" name="Zástupný symbol pro obsah 2"/>
          <p:cNvSpPr>
            <a:spLocks noGrp="1"/>
          </p:cNvSpPr>
          <p:nvPr>
            <p:ph idx="1"/>
          </p:nvPr>
        </p:nvSpPr>
        <p:spPr/>
        <p:txBody>
          <a:bodyPr>
            <a:normAutofit lnSpcReduction="10000"/>
          </a:bodyPr>
          <a:lstStyle/>
          <a:p>
            <a:r>
              <a:rPr lang="de-DE" sz="2800" b="1" dirty="0"/>
              <a:t>1. Stilistik – Stil - Stilistische Textanalyse</a:t>
            </a:r>
          </a:p>
          <a:p>
            <a:r>
              <a:rPr lang="de-DE" sz="2800" b="1" dirty="0"/>
              <a:t>2. Stilelemente und Stilfiguren</a:t>
            </a:r>
          </a:p>
          <a:p>
            <a:r>
              <a:rPr lang="de-DE" sz="2800" b="1" dirty="0"/>
              <a:t>3. Stilistische Spezifik literarischer Texte</a:t>
            </a:r>
          </a:p>
          <a:p>
            <a:r>
              <a:rPr lang="de-DE" sz="2800" b="1" dirty="0"/>
              <a:t>4. Einführung in die </a:t>
            </a:r>
            <a:r>
              <a:rPr lang="de-DE" sz="2800" b="1" dirty="0" err="1"/>
              <a:t>Translatologie</a:t>
            </a:r>
            <a:r>
              <a:rPr lang="de-DE" sz="2800" b="1" dirty="0"/>
              <a:t>, Spezifik der literarischen </a:t>
            </a:r>
            <a:r>
              <a:rPr lang="de-DE" sz="2800" b="1" dirty="0" err="1"/>
              <a:t>Überse</a:t>
            </a:r>
            <a:r>
              <a:rPr lang="cs-CZ" sz="2800" b="1" dirty="0"/>
              <a:t>t</a:t>
            </a:r>
            <a:r>
              <a:rPr lang="de-DE" sz="2800" b="1" dirty="0" err="1"/>
              <a:t>zung</a:t>
            </a:r>
            <a:endParaRPr lang="de-DE" sz="2800" b="1" dirty="0"/>
          </a:p>
          <a:p>
            <a:r>
              <a:rPr lang="de-DE" sz="2800" b="1" dirty="0"/>
              <a:t>5. Kontrastive Fallstudien (Übersetzungen literarischer Texte von Herta Müller, Ingo Schulze, Elfriede Jelinek, Judith Herrmann, Juli Zeh u.a.</a:t>
            </a:r>
            <a:r>
              <a:rPr lang="cs-CZ" sz="2800" b="1" dirty="0"/>
              <a:t>, Jaroslav </a:t>
            </a:r>
            <a:r>
              <a:rPr lang="cs-CZ" sz="2800" b="1" dirty="0" err="1"/>
              <a:t>Rudiš</a:t>
            </a:r>
            <a:endParaRPr lang="de-DE" sz="2800" b="1" dirty="0"/>
          </a:p>
          <a:p>
            <a:r>
              <a:rPr lang="de-DE" sz="2800" b="1" dirty="0"/>
              <a:t>6. Selbständige kontrastive Stilanalyse</a:t>
            </a:r>
            <a:endParaRPr lang="cs-CZ" sz="2800" b="1" dirty="0"/>
          </a:p>
        </p:txBody>
      </p:sp>
    </p:spTree>
    <p:extLst>
      <p:ext uri="{BB962C8B-B14F-4D97-AF65-F5344CB8AC3E}">
        <p14:creationId xmlns:p14="http://schemas.microsoft.com/office/powerpoint/2010/main" val="260084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Abschlusstest</a:t>
            </a:r>
            <a:endParaRPr lang="cs-CZ" b="1" dirty="0"/>
          </a:p>
        </p:txBody>
      </p:sp>
      <p:sp>
        <p:nvSpPr>
          <p:cNvPr id="3" name="Zástupný symbol pro obsah 2"/>
          <p:cNvSpPr>
            <a:spLocks noGrp="1"/>
          </p:cNvSpPr>
          <p:nvPr>
            <p:ph idx="1"/>
          </p:nvPr>
        </p:nvSpPr>
        <p:spPr/>
        <p:txBody>
          <a:bodyPr>
            <a:normAutofit fontScale="92500"/>
          </a:bodyPr>
          <a:lstStyle/>
          <a:p>
            <a:r>
              <a:rPr lang="cs-CZ" b="1" dirty="0"/>
              <a:t>1.</a:t>
            </a:r>
            <a:r>
              <a:rPr lang="de-DE" b="1" dirty="0"/>
              <a:t> Wer ist der/die </a:t>
            </a:r>
            <a:r>
              <a:rPr lang="de-DE" b="1" dirty="0" err="1"/>
              <a:t>AutorIn</a:t>
            </a:r>
            <a:r>
              <a:rPr lang="de-DE" b="1" dirty="0"/>
              <a:t> des vorliegenden Textauszuges?</a:t>
            </a:r>
          </a:p>
          <a:p>
            <a:r>
              <a:rPr lang="de-DE" b="1" dirty="0"/>
              <a:t>2. Welche Stilmittel sind für ihn/sie typisch, wie würden Sie seinen/ihren Stil charakterisieren?</a:t>
            </a:r>
          </a:p>
          <a:p>
            <a:r>
              <a:rPr lang="de-DE" b="1" dirty="0"/>
              <a:t> 3. Suchen Sie das Stilmittel aus, d</a:t>
            </a:r>
            <a:r>
              <a:rPr lang="cs-CZ" b="1"/>
              <a:t>as</a:t>
            </a:r>
            <a:r>
              <a:rPr lang="de-DE" b="1"/>
              <a:t> </a:t>
            </a:r>
            <a:r>
              <a:rPr lang="de-DE" b="1" dirty="0"/>
              <a:t>für die Übersetzung Schwierigkeiten bereitet/bereiten könnte!</a:t>
            </a:r>
          </a:p>
          <a:p>
            <a:r>
              <a:rPr lang="de-DE" b="1" dirty="0"/>
              <a:t>4. Übersetzen Sie den Textauszug ins Tschechische!   </a:t>
            </a:r>
            <a:endParaRPr lang="cs-CZ" b="1" dirty="0"/>
          </a:p>
        </p:txBody>
      </p:sp>
    </p:spTree>
    <p:extLst>
      <p:ext uri="{BB962C8B-B14F-4D97-AF65-F5344CB8AC3E}">
        <p14:creationId xmlns:p14="http://schemas.microsoft.com/office/powerpoint/2010/main" val="1400162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b="1" dirty="0"/>
            </a:br>
            <a:r>
              <a:rPr lang="de-DE" b="1" dirty="0"/>
              <a:t>1. Stilistik – Stil - Stilistische Textanalyse</a:t>
            </a:r>
            <a:br>
              <a:rPr lang="de-DE" b="1" dirty="0"/>
            </a:br>
            <a:endParaRPr lang="cs-CZ" dirty="0"/>
          </a:p>
        </p:txBody>
      </p:sp>
      <p:sp>
        <p:nvSpPr>
          <p:cNvPr id="3" name="Zástupný symbol pro obsah 2"/>
          <p:cNvSpPr>
            <a:spLocks noGrp="1"/>
          </p:cNvSpPr>
          <p:nvPr>
            <p:ph idx="1"/>
          </p:nvPr>
        </p:nvSpPr>
        <p:spPr>
          <a:solidFill>
            <a:schemeClr val="accent2"/>
          </a:solidFill>
        </p:spPr>
        <p:txBody>
          <a:bodyPr>
            <a:normAutofit fontScale="92500" lnSpcReduction="10000"/>
          </a:bodyPr>
          <a:lstStyle/>
          <a:p>
            <a:pPr marL="609600" indent="-609600">
              <a:lnSpc>
                <a:spcPct val="80000"/>
              </a:lnSpc>
            </a:pPr>
            <a:r>
              <a:rPr lang="cs-CZ" altLang="cs-CZ" b="1" dirty="0" err="1">
                <a:solidFill>
                  <a:srgbClr val="FF0000"/>
                </a:solidFill>
              </a:rPr>
              <a:t>Stilistik</a:t>
            </a:r>
            <a:r>
              <a:rPr lang="cs-CZ" altLang="cs-CZ" b="1" dirty="0">
                <a:solidFill>
                  <a:srgbClr val="FF0000"/>
                </a:solidFill>
              </a:rPr>
              <a:t> </a:t>
            </a:r>
            <a:r>
              <a:rPr lang="cs-CZ" altLang="cs-CZ" b="1" dirty="0"/>
              <a:t>– </a:t>
            </a:r>
            <a:r>
              <a:rPr lang="cs-CZ" altLang="cs-CZ" b="1" dirty="0" err="1"/>
              <a:t>selbstständige</a:t>
            </a:r>
            <a:r>
              <a:rPr lang="cs-CZ" altLang="cs-CZ" b="1" dirty="0"/>
              <a:t> </a:t>
            </a:r>
            <a:r>
              <a:rPr lang="cs-CZ" altLang="cs-CZ" b="1" dirty="0" err="1"/>
              <a:t>linguistische</a:t>
            </a:r>
            <a:r>
              <a:rPr lang="cs-CZ" altLang="cs-CZ" b="1" dirty="0"/>
              <a:t> </a:t>
            </a:r>
            <a:r>
              <a:rPr lang="cs-CZ" altLang="cs-CZ" b="1" dirty="0" err="1"/>
              <a:t>Teildisziplin</a:t>
            </a:r>
            <a:r>
              <a:rPr lang="cs-CZ" altLang="cs-CZ" b="1" dirty="0"/>
              <a:t> </a:t>
            </a:r>
          </a:p>
          <a:p>
            <a:pPr marL="609600" indent="-609600">
              <a:lnSpc>
                <a:spcPct val="80000"/>
              </a:lnSpc>
            </a:pPr>
            <a:r>
              <a:rPr lang="cs-CZ" altLang="cs-CZ" sz="2400" b="1" dirty="0" err="1"/>
              <a:t>neben</a:t>
            </a:r>
            <a:r>
              <a:rPr lang="cs-CZ" altLang="cs-CZ" sz="2400" b="1" dirty="0"/>
              <a:t> </a:t>
            </a:r>
            <a:r>
              <a:rPr lang="cs-CZ" altLang="cs-CZ" sz="2400" b="1" dirty="0" err="1"/>
              <a:t>anderen</a:t>
            </a:r>
            <a:r>
              <a:rPr lang="cs-CZ" altLang="cs-CZ" sz="2400" b="1" dirty="0"/>
              <a:t> </a:t>
            </a:r>
            <a:r>
              <a:rPr lang="cs-CZ" altLang="cs-CZ" sz="2400" b="1" dirty="0" err="1"/>
              <a:t>linguistischen</a:t>
            </a:r>
            <a:r>
              <a:rPr lang="cs-CZ" altLang="cs-CZ" sz="2400" b="1" dirty="0"/>
              <a:t> </a:t>
            </a:r>
            <a:r>
              <a:rPr lang="cs-CZ" altLang="cs-CZ" sz="2400" b="1" dirty="0" err="1"/>
              <a:t>Teildisziplinen</a:t>
            </a:r>
            <a:r>
              <a:rPr lang="cs-CZ" altLang="cs-CZ" sz="2400" b="1" dirty="0"/>
              <a:t>: </a:t>
            </a:r>
            <a:r>
              <a:rPr lang="cs-CZ" altLang="cs-CZ" sz="2400" b="1" dirty="0" err="1"/>
              <a:t>Phonetik</a:t>
            </a:r>
            <a:r>
              <a:rPr lang="cs-CZ" altLang="cs-CZ" sz="2400" b="1" dirty="0"/>
              <a:t> </a:t>
            </a:r>
            <a:r>
              <a:rPr lang="cs-CZ" altLang="cs-CZ" sz="2400" b="1" dirty="0" err="1"/>
              <a:t>und</a:t>
            </a:r>
            <a:r>
              <a:rPr lang="cs-CZ" altLang="cs-CZ" sz="2400" b="1" dirty="0"/>
              <a:t> </a:t>
            </a:r>
            <a:r>
              <a:rPr lang="cs-CZ" altLang="cs-CZ" sz="2400" b="1" dirty="0" err="1"/>
              <a:t>Phonologie</a:t>
            </a:r>
            <a:r>
              <a:rPr lang="cs-CZ" altLang="cs-CZ" sz="2400" b="1" dirty="0"/>
              <a:t>, </a:t>
            </a:r>
            <a:r>
              <a:rPr lang="cs-CZ" altLang="cs-CZ" sz="2400" b="1" dirty="0" err="1"/>
              <a:t>Morphologie</a:t>
            </a:r>
            <a:r>
              <a:rPr lang="cs-CZ" altLang="cs-CZ" sz="2400" b="1" dirty="0"/>
              <a:t>, Syntax, Lexikologie - </a:t>
            </a:r>
            <a:r>
              <a:rPr lang="cs-CZ" altLang="cs-CZ" sz="2400" b="1" dirty="0" err="1"/>
              <a:t>das</a:t>
            </a:r>
            <a:r>
              <a:rPr lang="cs-CZ" altLang="cs-CZ" sz="2400" b="1" dirty="0"/>
              <a:t> </a:t>
            </a:r>
            <a:r>
              <a:rPr lang="cs-CZ" altLang="cs-CZ" sz="2400" b="1" dirty="0" err="1"/>
              <a:t>Sprachsystem</a:t>
            </a:r>
            <a:endParaRPr lang="cs-CZ" altLang="cs-CZ" sz="2400" b="1" dirty="0"/>
          </a:p>
          <a:p>
            <a:pPr marL="609600" indent="-609600">
              <a:lnSpc>
                <a:spcPct val="80000"/>
              </a:lnSpc>
            </a:pPr>
            <a:r>
              <a:rPr lang="cs-CZ" altLang="cs-CZ" b="1" dirty="0" err="1"/>
              <a:t>Probleme</a:t>
            </a:r>
            <a:r>
              <a:rPr lang="cs-CZ" altLang="cs-CZ" b="1" dirty="0"/>
              <a:t> der </a:t>
            </a:r>
            <a:r>
              <a:rPr lang="cs-CZ" altLang="cs-CZ" b="1" dirty="0" err="1"/>
              <a:t>angemessenen</a:t>
            </a:r>
            <a:r>
              <a:rPr lang="cs-CZ" altLang="cs-CZ" b="1" dirty="0"/>
              <a:t> </a:t>
            </a:r>
            <a:r>
              <a:rPr lang="cs-CZ" altLang="cs-CZ" b="1" dirty="0" err="1"/>
              <a:t>und</a:t>
            </a:r>
            <a:r>
              <a:rPr lang="cs-CZ" altLang="cs-CZ" b="1" dirty="0"/>
              <a:t> </a:t>
            </a:r>
            <a:r>
              <a:rPr lang="cs-CZ" altLang="cs-CZ" b="1" dirty="0" err="1"/>
              <a:t>wirkungsvollen</a:t>
            </a:r>
            <a:r>
              <a:rPr lang="cs-CZ" altLang="cs-CZ" b="1" dirty="0"/>
              <a:t> </a:t>
            </a:r>
            <a:r>
              <a:rPr lang="cs-CZ" altLang="cs-CZ" b="1" dirty="0" err="1"/>
              <a:t>Gestaltung</a:t>
            </a:r>
            <a:r>
              <a:rPr lang="cs-CZ" altLang="cs-CZ" b="1" dirty="0"/>
              <a:t> der </a:t>
            </a:r>
            <a:r>
              <a:rPr lang="cs-CZ" altLang="cs-CZ" b="1" dirty="0" err="1"/>
              <a:t>Rede</a:t>
            </a:r>
            <a:r>
              <a:rPr lang="cs-CZ" altLang="cs-CZ" b="1" dirty="0"/>
              <a:t>, des </a:t>
            </a:r>
            <a:r>
              <a:rPr lang="cs-CZ" altLang="cs-CZ" b="1" dirty="0" err="1"/>
              <a:t>Textes</a:t>
            </a:r>
            <a:endParaRPr lang="cs-CZ" altLang="cs-CZ" b="1" dirty="0"/>
          </a:p>
          <a:p>
            <a:pPr marL="609600" indent="-609600">
              <a:lnSpc>
                <a:spcPct val="80000"/>
              </a:lnSpc>
            </a:pPr>
            <a:r>
              <a:rPr lang="cs-CZ" altLang="cs-CZ" b="1" dirty="0" err="1"/>
              <a:t>Sprachliche</a:t>
            </a:r>
            <a:r>
              <a:rPr lang="cs-CZ" altLang="cs-CZ" b="1" dirty="0"/>
              <a:t> </a:t>
            </a:r>
            <a:r>
              <a:rPr lang="cs-CZ" altLang="cs-CZ" b="1" dirty="0" err="1"/>
              <a:t>Äußerungen</a:t>
            </a:r>
            <a:r>
              <a:rPr lang="cs-CZ" altLang="cs-CZ" b="1" dirty="0"/>
              <a:t> in den </a:t>
            </a:r>
            <a:r>
              <a:rPr lang="cs-CZ" altLang="cs-CZ" b="1" dirty="0" err="1"/>
              <a:t>vielfältigen</a:t>
            </a:r>
            <a:r>
              <a:rPr lang="cs-CZ" altLang="cs-CZ" b="1" dirty="0"/>
              <a:t> </a:t>
            </a:r>
            <a:r>
              <a:rPr lang="cs-CZ" altLang="cs-CZ" b="1" dirty="0" err="1"/>
              <a:t>Sphären</a:t>
            </a:r>
            <a:r>
              <a:rPr lang="cs-CZ" altLang="cs-CZ" b="1" dirty="0"/>
              <a:t> der </a:t>
            </a:r>
            <a:r>
              <a:rPr lang="cs-CZ" altLang="cs-CZ" b="1" dirty="0" err="1"/>
              <a:t>menschlichen</a:t>
            </a:r>
            <a:r>
              <a:rPr lang="cs-CZ" altLang="cs-CZ" b="1" dirty="0"/>
              <a:t> </a:t>
            </a:r>
            <a:r>
              <a:rPr lang="cs-CZ" altLang="cs-CZ" b="1" dirty="0" err="1"/>
              <a:t>Kommunikation</a:t>
            </a:r>
            <a:r>
              <a:rPr lang="cs-CZ" altLang="cs-CZ" b="1" dirty="0"/>
              <a:t> - </a:t>
            </a:r>
            <a:r>
              <a:rPr lang="cs-CZ" altLang="cs-CZ" b="1" dirty="0" err="1"/>
              <a:t>Alltag</a:t>
            </a:r>
            <a:r>
              <a:rPr lang="cs-CZ" altLang="cs-CZ" b="1" dirty="0"/>
              <a:t>, </a:t>
            </a:r>
            <a:r>
              <a:rPr lang="cs-CZ" altLang="cs-CZ" b="1" dirty="0" err="1"/>
              <a:t>Öffentlichkeit</a:t>
            </a:r>
            <a:r>
              <a:rPr lang="cs-CZ" altLang="cs-CZ" b="1" dirty="0"/>
              <a:t>, </a:t>
            </a:r>
            <a:r>
              <a:rPr lang="cs-CZ" altLang="cs-CZ" b="1" dirty="0" err="1"/>
              <a:t>Wissenschaft</a:t>
            </a:r>
            <a:r>
              <a:rPr lang="cs-CZ" altLang="cs-CZ" b="1" dirty="0"/>
              <a:t>, </a:t>
            </a:r>
            <a:r>
              <a:rPr lang="cs-CZ" altLang="cs-CZ" b="1" dirty="0" err="1"/>
              <a:t>Massenmedien</a:t>
            </a:r>
            <a:r>
              <a:rPr lang="cs-CZ" altLang="cs-CZ" b="1" dirty="0"/>
              <a:t>, </a:t>
            </a:r>
            <a:r>
              <a:rPr lang="cs-CZ" altLang="cs-CZ" b="1" dirty="0" err="1">
                <a:solidFill>
                  <a:srgbClr val="00B0F0"/>
                </a:solidFill>
              </a:rPr>
              <a:t>Belletristik</a:t>
            </a:r>
            <a:endParaRPr lang="cs-CZ" altLang="cs-CZ" b="1" dirty="0">
              <a:solidFill>
                <a:srgbClr val="00B0F0"/>
              </a:solidFill>
            </a:endParaRPr>
          </a:p>
          <a:p>
            <a:pPr marL="609600" indent="-609600">
              <a:lnSpc>
                <a:spcPct val="80000"/>
              </a:lnSpc>
            </a:pPr>
            <a:r>
              <a:rPr lang="cs-CZ" altLang="cs-CZ" b="1" dirty="0" err="1"/>
              <a:t>Gegenstand</a:t>
            </a:r>
            <a:r>
              <a:rPr lang="cs-CZ" altLang="cs-CZ" b="1" dirty="0"/>
              <a:t> – </a:t>
            </a:r>
            <a:r>
              <a:rPr lang="cs-CZ" altLang="cs-CZ" b="1" dirty="0" err="1"/>
              <a:t>die</a:t>
            </a:r>
            <a:r>
              <a:rPr lang="cs-CZ" altLang="cs-CZ" b="1" dirty="0"/>
              <a:t> Kategorie  </a:t>
            </a:r>
            <a:r>
              <a:rPr lang="de-DE" altLang="cs-CZ" b="1" dirty="0"/>
              <a:t>„</a:t>
            </a:r>
            <a:r>
              <a:rPr lang="de-DE" altLang="cs-CZ" b="1" dirty="0">
                <a:solidFill>
                  <a:srgbClr val="00B0F0"/>
                </a:solidFill>
              </a:rPr>
              <a:t>der </a:t>
            </a:r>
            <a:r>
              <a:rPr lang="cs-CZ" altLang="cs-CZ" b="1" dirty="0" err="1">
                <a:solidFill>
                  <a:srgbClr val="00B0F0"/>
                </a:solidFill>
              </a:rPr>
              <a:t>Stil</a:t>
            </a:r>
            <a:r>
              <a:rPr lang="de-DE" altLang="cs-CZ" b="1" dirty="0"/>
              <a:t>“</a:t>
            </a:r>
            <a:endParaRPr lang="cs-CZ" altLang="cs-CZ" b="1" dirty="0"/>
          </a:p>
          <a:p>
            <a:pPr marL="609600" indent="-609600">
              <a:lnSpc>
                <a:spcPct val="80000"/>
              </a:lnSpc>
            </a:pPr>
            <a:endParaRPr lang="cs-CZ" altLang="cs-CZ" b="1" dirty="0"/>
          </a:p>
          <a:p>
            <a:endParaRPr lang="cs-CZ" dirty="0"/>
          </a:p>
        </p:txBody>
      </p:sp>
    </p:spTree>
    <p:extLst>
      <p:ext uri="{BB962C8B-B14F-4D97-AF65-F5344CB8AC3E}">
        <p14:creationId xmlns:p14="http://schemas.microsoft.com/office/powerpoint/2010/main" val="278778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Der </a:t>
            </a:r>
            <a:r>
              <a:rPr lang="cs-CZ" b="1" dirty="0" err="1"/>
              <a:t>Stil</a:t>
            </a:r>
            <a:endParaRPr lang="cs-CZ" b="1" dirty="0"/>
          </a:p>
        </p:txBody>
      </p:sp>
      <p:sp>
        <p:nvSpPr>
          <p:cNvPr id="3" name="Zástupný symbol pro obsah 2"/>
          <p:cNvSpPr>
            <a:spLocks noGrp="1"/>
          </p:cNvSpPr>
          <p:nvPr>
            <p:ph idx="1"/>
          </p:nvPr>
        </p:nvSpPr>
        <p:spPr/>
        <p:txBody>
          <a:bodyPr>
            <a:normAutofit fontScale="70000" lnSpcReduction="20000"/>
          </a:bodyPr>
          <a:lstStyle/>
          <a:p>
            <a:pPr>
              <a:lnSpc>
                <a:spcPct val="80000"/>
              </a:lnSpc>
            </a:pPr>
            <a:r>
              <a:rPr lang="cs-CZ" altLang="cs-CZ" b="1" dirty="0" err="1">
                <a:solidFill>
                  <a:srgbClr val="FF0000"/>
                </a:solidFill>
              </a:rPr>
              <a:t>Stil</a:t>
            </a:r>
            <a:r>
              <a:rPr lang="cs-CZ" altLang="cs-CZ" b="1" dirty="0">
                <a:solidFill>
                  <a:srgbClr val="FF0000"/>
                </a:solidFill>
              </a:rPr>
              <a:t> </a:t>
            </a:r>
            <a:r>
              <a:rPr lang="cs-CZ" altLang="cs-CZ" b="1" dirty="0"/>
              <a:t>– </a:t>
            </a:r>
            <a:r>
              <a:rPr lang="cs-CZ" altLang="cs-CZ" b="1" dirty="0" err="1"/>
              <a:t>allgemein</a:t>
            </a:r>
            <a:r>
              <a:rPr lang="cs-CZ" altLang="cs-CZ" b="1" dirty="0"/>
              <a:t>: „</a:t>
            </a:r>
            <a:r>
              <a:rPr lang="cs-CZ" altLang="cs-CZ" b="1" i="1" dirty="0"/>
              <a:t>Der </a:t>
            </a:r>
            <a:r>
              <a:rPr lang="cs-CZ" altLang="cs-CZ" b="1" i="1" dirty="0" err="1"/>
              <a:t>hat</a:t>
            </a:r>
            <a:r>
              <a:rPr lang="cs-CZ" altLang="cs-CZ" b="1" i="1" dirty="0"/>
              <a:t> </a:t>
            </a:r>
            <a:r>
              <a:rPr lang="cs-CZ" altLang="cs-CZ" b="1" i="1" dirty="0" err="1"/>
              <a:t>Stil</a:t>
            </a:r>
            <a:r>
              <a:rPr lang="cs-CZ" altLang="cs-CZ" b="1" i="1" dirty="0"/>
              <a:t>...“ </a:t>
            </a:r>
            <a:r>
              <a:rPr lang="cs-CZ" altLang="cs-CZ" b="1" dirty="0"/>
              <a:t>– „</a:t>
            </a:r>
            <a:r>
              <a:rPr lang="cs-CZ" altLang="cs-CZ" b="1" i="1" dirty="0" err="1"/>
              <a:t>Das</a:t>
            </a:r>
            <a:r>
              <a:rPr lang="cs-CZ" altLang="cs-CZ" b="1" i="1" dirty="0"/>
              <a:t> </a:t>
            </a:r>
            <a:r>
              <a:rPr lang="cs-CZ" altLang="cs-CZ" b="1" i="1" dirty="0" err="1"/>
              <a:t>hat</a:t>
            </a:r>
            <a:r>
              <a:rPr lang="cs-CZ" altLang="cs-CZ" b="1" i="1" dirty="0"/>
              <a:t> </a:t>
            </a:r>
            <a:r>
              <a:rPr lang="cs-CZ" altLang="cs-CZ" b="1" i="1" dirty="0" err="1"/>
              <a:t>keinen</a:t>
            </a:r>
            <a:r>
              <a:rPr lang="cs-CZ" altLang="cs-CZ" b="1" i="1" dirty="0"/>
              <a:t> </a:t>
            </a:r>
            <a:r>
              <a:rPr lang="cs-CZ" altLang="cs-CZ" b="1" i="1" dirty="0" err="1"/>
              <a:t>Stil</a:t>
            </a:r>
            <a:r>
              <a:rPr lang="cs-CZ" altLang="cs-CZ" b="1" dirty="0"/>
              <a:t>“</a:t>
            </a:r>
          </a:p>
          <a:p>
            <a:pPr marL="609600" indent="-609600">
              <a:lnSpc>
                <a:spcPct val="80000"/>
              </a:lnSpc>
              <a:buFontTx/>
              <a:buNone/>
            </a:pPr>
            <a:r>
              <a:rPr lang="cs-CZ" altLang="cs-CZ" b="1" dirty="0"/>
              <a:t>                  Art </a:t>
            </a:r>
            <a:r>
              <a:rPr lang="cs-CZ" altLang="cs-CZ" b="1" dirty="0" err="1"/>
              <a:t>und</a:t>
            </a:r>
            <a:r>
              <a:rPr lang="cs-CZ" altLang="cs-CZ" b="1" dirty="0"/>
              <a:t> Weise der </a:t>
            </a:r>
            <a:r>
              <a:rPr lang="cs-CZ" altLang="cs-CZ" b="1" dirty="0" err="1"/>
              <a:t>Gestaltung</a:t>
            </a:r>
            <a:r>
              <a:rPr lang="cs-CZ" altLang="cs-CZ" b="1" dirty="0"/>
              <a:t>, der </a:t>
            </a:r>
            <a:r>
              <a:rPr lang="cs-CZ" altLang="cs-CZ" b="1" dirty="0" err="1"/>
              <a:t>Äußerung</a:t>
            </a:r>
            <a:endParaRPr lang="cs-CZ" altLang="cs-CZ" b="1" dirty="0"/>
          </a:p>
          <a:p>
            <a:pPr marL="609600" indent="-609600">
              <a:lnSpc>
                <a:spcPct val="80000"/>
              </a:lnSpc>
              <a:buFontTx/>
              <a:buNone/>
            </a:pPr>
            <a:endParaRPr lang="cs-CZ" altLang="cs-CZ" b="1" dirty="0"/>
          </a:p>
          <a:p>
            <a:pPr>
              <a:lnSpc>
                <a:spcPct val="80000"/>
              </a:lnSpc>
            </a:pPr>
            <a:r>
              <a:rPr lang="cs-CZ" altLang="cs-CZ" b="1" dirty="0" err="1"/>
              <a:t>die</a:t>
            </a:r>
            <a:r>
              <a:rPr lang="cs-CZ" altLang="cs-CZ" b="1" dirty="0"/>
              <a:t> </a:t>
            </a:r>
            <a:r>
              <a:rPr lang="cs-CZ" altLang="cs-CZ" b="1" dirty="0" err="1"/>
              <a:t>Ausdrucksweise</a:t>
            </a:r>
            <a:r>
              <a:rPr lang="cs-CZ" altLang="cs-CZ" b="1" dirty="0"/>
              <a:t> - </a:t>
            </a:r>
            <a:r>
              <a:rPr lang="cs-CZ" altLang="cs-CZ" b="1" i="1" dirty="0"/>
              <a:t>S</a:t>
            </a:r>
            <a:r>
              <a:rPr lang="de-DE" altLang="cs-CZ" b="1" i="1" dirty="0"/>
              <a:t>ä</a:t>
            </a:r>
            <a:r>
              <a:rPr lang="cs-CZ" altLang="cs-CZ" b="1" i="1" dirty="0" err="1"/>
              <a:t>nger</a:t>
            </a:r>
            <a:r>
              <a:rPr lang="cs-CZ" altLang="cs-CZ" b="1" i="1" dirty="0"/>
              <a:t> XY </a:t>
            </a:r>
            <a:r>
              <a:rPr lang="cs-CZ" altLang="cs-CZ" b="1" i="1" dirty="0" err="1"/>
              <a:t>hat</a:t>
            </a:r>
            <a:r>
              <a:rPr lang="cs-CZ" altLang="cs-CZ" b="1" i="1" dirty="0"/>
              <a:t> </a:t>
            </a:r>
            <a:r>
              <a:rPr lang="cs-CZ" altLang="cs-CZ" b="1" i="1" dirty="0" err="1"/>
              <a:t>Stil</a:t>
            </a:r>
            <a:r>
              <a:rPr lang="cs-CZ" altLang="cs-CZ" b="1" i="1" dirty="0"/>
              <a:t>- </a:t>
            </a:r>
            <a:r>
              <a:rPr lang="cs-CZ" altLang="cs-CZ" b="1" dirty="0" err="1"/>
              <a:t>Kleider</a:t>
            </a:r>
            <a:r>
              <a:rPr lang="cs-CZ" altLang="cs-CZ" b="1" dirty="0"/>
              <a:t>, </a:t>
            </a:r>
            <a:r>
              <a:rPr lang="cs-CZ" altLang="cs-CZ" b="1" dirty="0" err="1"/>
              <a:t>Stimme</a:t>
            </a:r>
            <a:r>
              <a:rPr lang="cs-CZ" altLang="cs-CZ" b="1" dirty="0"/>
              <a:t> </a:t>
            </a:r>
            <a:r>
              <a:rPr lang="de-DE" altLang="cs-CZ" b="1" dirty="0"/>
              <a:t>  </a:t>
            </a:r>
          </a:p>
          <a:p>
            <a:pPr marL="609600" indent="-609600">
              <a:lnSpc>
                <a:spcPct val="80000"/>
              </a:lnSpc>
              <a:buFontTx/>
              <a:buNone/>
            </a:pPr>
            <a:r>
              <a:rPr lang="cs-CZ" altLang="cs-CZ" b="1" dirty="0"/>
              <a:t>        </a:t>
            </a:r>
            <a:r>
              <a:rPr lang="de-DE" altLang="cs-CZ" b="1" dirty="0"/>
              <a:t>          </a:t>
            </a:r>
            <a:r>
              <a:rPr lang="cs-CZ" altLang="cs-CZ" b="1" dirty="0" err="1"/>
              <a:t>Lieder</a:t>
            </a:r>
            <a:r>
              <a:rPr lang="cs-CZ" altLang="cs-CZ" b="1" dirty="0"/>
              <a:t> - </a:t>
            </a:r>
            <a:r>
              <a:rPr lang="cs-CZ" altLang="cs-CZ" b="1" dirty="0" err="1"/>
              <a:t>originell</a:t>
            </a:r>
            <a:r>
              <a:rPr lang="cs-CZ" altLang="cs-CZ" b="1" dirty="0"/>
              <a:t>, </a:t>
            </a:r>
            <a:r>
              <a:rPr lang="cs-CZ" altLang="cs-CZ" b="1" dirty="0" err="1"/>
              <a:t>erhaben</a:t>
            </a:r>
            <a:r>
              <a:rPr lang="cs-CZ" altLang="cs-CZ" b="1" dirty="0"/>
              <a:t>, </a:t>
            </a:r>
            <a:r>
              <a:rPr lang="cs-CZ" altLang="cs-CZ" b="1" dirty="0" err="1"/>
              <a:t>vu</a:t>
            </a:r>
            <a:r>
              <a:rPr lang="de-DE" altLang="cs-CZ" b="1" dirty="0" err="1"/>
              <a:t>lgär</a:t>
            </a:r>
            <a:r>
              <a:rPr lang="de-DE" altLang="cs-CZ" b="1" dirty="0"/>
              <a:t>, witzig….</a:t>
            </a:r>
            <a:endParaRPr lang="cs-CZ" altLang="cs-CZ" b="1" dirty="0"/>
          </a:p>
          <a:p>
            <a:pPr marL="609600" indent="-609600">
              <a:lnSpc>
                <a:spcPct val="80000"/>
              </a:lnSpc>
              <a:buFontTx/>
              <a:buNone/>
            </a:pPr>
            <a:r>
              <a:rPr lang="de-DE" altLang="cs-CZ" b="1" dirty="0"/>
              <a:t>        </a:t>
            </a:r>
            <a:r>
              <a:rPr lang="cs-CZ" altLang="cs-CZ" b="1" dirty="0"/>
              <a:t>         </a:t>
            </a:r>
          </a:p>
          <a:p>
            <a:pPr>
              <a:lnSpc>
                <a:spcPct val="80000"/>
              </a:lnSpc>
            </a:pPr>
            <a:r>
              <a:rPr lang="cs-CZ" altLang="cs-CZ" b="1" dirty="0"/>
              <a:t>Kunst  (Architektur, </a:t>
            </a:r>
            <a:r>
              <a:rPr lang="cs-CZ" altLang="cs-CZ" b="1" dirty="0" err="1"/>
              <a:t>bildende</a:t>
            </a:r>
            <a:r>
              <a:rPr lang="cs-CZ" altLang="cs-CZ" b="1" dirty="0"/>
              <a:t> Kunst, </a:t>
            </a:r>
            <a:r>
              <a:rPr lang="cs-CZ" altLang="cs-CZ" b="1" dirty="0" err="1"/>
              <a:t>Musik</a:t>
            </a:r>
            <a:r>
              <a:rPr lang="cs-CZ" altLang="cs-CZ" b="1" dirty="0"/>
              <a:t>, </a:t>
            </a:r>
          </a:p>
          <a:p>
            <a:pPr marL="609600" indent="-609600">
              <a:lnSpc>
                <a:spcPct val="80000"/>
              </a:lnSpc>
              <a:buFontTx/>
              <a:buNone/>
            </a:pPr>
            <a:r>
              <a:rPr lang="cs-CZ" altLang="cs-CZ" b="1" dirty="0"/>
              <a:t>                 Literatur)</a:t>
            </a:r>
          </a:p>
          <a:p>
            <a:pPr marL="609600" indent="-609600">
              <a:lnSpc>
                <a:spcPct val="80000"/>
              </a:lnSpc>
              <a:buFontTx/>
              <a:buNone/>
            </a:pPr>
            <a:endParaRPr lang="de-DE" altLang="cs-CZ" b="1" dirty="0"/>
          </a:p>
          <a:p>
            <a:pPr>
              <a:lnSpc>
                <a:spcPct val="80000"/>
              </a:lnSpc>
            </a:pPr>
            <a:r>
              <a:rPr lang="cs-CZ" altLang="cs-CZ" b="1" dirty="0" err="1">
                <a:solidFill>
                  <a:srgbClr val="FF0000"/>
                </a:solidFill>
              </a:rPr>
              <a:t>Epochenstil</a:t>
            </a:r>
            <a:r>
              <a:rPr lang="cs-CZ" altLang="cs-CZ" b="1" dirty="0"/>
              <a:t> – Gotik, </a:t>
            </a:r>
            <a:r>
              <a:rPr lang="cs-CZ" altLang="cs-CZ" b="1" dirty="0" err="1"/>
              <a:t>Renaissance,Barock</a:t>
            </a:r>
            <a:r>
              <a:rPr lang="cs-CZ" altLang="cs-CZ" b="1" dirty="0"/>
              <a:t>, </a:t>
            </a:r>
            <a:r>
              <a:rPr lang="cs-CZ" altLang="cs-CZ" b="1" dirty="0" err="1">
                <a:solidFill>
                  <a:prstClr val="black"/>
                </a:solidFill>
              </a:rPr>
              <a:t>Jugendstil</a:t>
            </a:r>
            <a:r>
              <a:rPr lang="cs-CZ" altLang="cs-CZ" b="1" dirty="0">
                <a:solidFill>
                  <a:prstClr val="black"/>
                </a:solidFill>
              </a:rPr>
              <a:t>, </a:t>
            </a:r>
            <a:r>
              <a:rPr lang="cs-CZ" altLang="cs-CZ" b="1" dirty="0" err="1">
                <a:solidFill>
                  <a:prstClr val="black"/>
                </a:solidFill>
              </a:rPr>
              <a:t>Moderne</a:t>
            </a:r>
            <a:r>
              <a:rPr lang="cs-CZ" altLang="cs-CZ" b="1" dirty="0">
                <a:solidFill>
                  <a:prstClr val="black"/>
                </a:solidFill>
              </a:rPr>
              <a:t>…</a:t>
            </a:r>
          </a:p>
          <a:p>
            <a:pPr marL="0" indent="0">
              <a:lnSpc>
                <a:spcPct val="80000"/>
              </a:lnSpc>
              <a:buNone/>
            </a:pPr>
            <a:endParaRPr lang="cs-CZ" altLang="cs-CZ" b="1" dirty="0"/>
          </a:p>
          <a:p>
            <a:pPr>
              <a:lnSpc>
                <a:spcPct val="80000"/>
              </a:lnSpc>
            </a:pPr>
            <a:r>
              <a:rPr lang="cs-CZ" altLang="cs-CZ" b="1" dirty="0" err="1">
                <a:solidFill>
                  <a:srgbClr val="FF0000"/>
                </a:solidFill>
              </a:rPr>
              <a:t>Individualstil</a:t>
            </a:r>
            <a:r>
              <a:rPr lang="cs-CZ" altLang="cs-CZ" b="1" dirty="0">
                <a:solidFill>
                  <a:srgbClr val="FF0000"/>
                </a:solidFill>
              </a:rPr>
              <a:t> </a:t>
            </a:r>
            <a:r>
              <a:rPr lang="cs-CZ" altLang="cs-CZ" b="1" dirty="0"/>
              <a:t>-  </a:t>
            </a:r>
            <a:r>
              <a:rPr lang="cs-CZ" altLang="cs-CZ" b="1" dirty="0" err="1">
                <a:solidFill>
                  <a:srgbClr val="00B050"/>
                </a:solidFill>
              </a:rPr>
              <a:t>Schriftsteller</a:t>
            </a:r>
            <a:r>
              <a:rPr lang="cs-CZ" altLang="cs-CZ" b="1" dirty="0"/>
              <a:t>: Goethe, </a:t>
            </a:r>
            <a:r>
              <a:rPr lang="cs-CZ" altLang="cs-CZ" b="1" dirty="0" err="1"/>
              <a:t>Novalis</a:t>
            </a:r>
            <a:r>
              <a:rPr lang="cs-CZ" altLang="cs-CZ" b="1" dirty="0"/>
              <a:t>, G. Grass</a:t>
            </a:r>
            <a:r>
              <a:rPr lang="de-DE" altLang="cs-CZ" b="1" dirty="0"/>
              <a:t>; </a:t>
            </a:r>
            <a:r>
              <a:rPr lang="cs-CZ" altLang="cs-CZ" b="1" dirty="0"/>
              <a:t>(</a:t>
            </a:r>
            <a:r>
              <a:rPr lang="de-DE" altLang="cs-CZ" b="1" dirty="0"/>
              <a:t>Maler: </a:t>
            </a:r>
            <a:r>
              <a:rPr lang="cs-CZ" altLang="cs-CZ" b="1" dirty="0" err="1"/>
              <a:t>Picassso</a:t>
            </a:r>
            <a:r>
              <a:rPr lang="cs-CZ" altLang="cs-CZ" b="1" dirty="0"/>
              <a:t>, van </a:t>
            </a:r>
            <a:r>
              <a:rPr lang="cs-CZ" altLang="cs-CZ" b="1" dirty="0" err="1"/>
              <a:t>Gogh</a:t>
            </a:r>
            <a:r>
              <a:rPr lang="de-DE" altLang="cs-CZ" b="1" dirty="0"/>
              <a:t>; Komponisten: Mozart, Debussy…</a:t>
            </a:r>
            <a:r>
              <a:rPr lang="cs-CZ" altLang="cs-CZ" b="1" dirty="0"/>
              <a:t>)</a:t>
            </a:r>
          </a:p>
          <a:p>
            <a:pPr marL="609600" indent="-609600">
              <a:lnSpc>
                <a:spcPct val="80000"/>
              </a:lnSpc>
              <a:buFontTx/>
              <a:buNone/>
            </a:pPr>
            <a:r>
              <a:rPr lang="cs-CZ" altLang="cs-CZ" b="1" dirty="0"/>
              <a:t>         </a:t>
            </a:r>
          </a:p>
          <a:p>
            <a:pPr>
              <a:lnSpc>
                <a:spcPct val="80000"/>
              </a:lnSpc>
            </a:pPr>
            <a:r>
              <a:rPr lang="cs-CZ" altLang="cs-CZ" b="1" dirty="0" err="1"/>
              <a:t>Sprachstil</a:t>
            </a:r>
            <a:r>
              <a:rPr lang="cs-CZ" altLang="cs-CZ" b="1" dirty="0"/>
              <a:t> – Art </a:t>
            </a:r>
            <a:r>
              <a:rPr lang="cs-CZ" altLang="cs-CZ" b="1" dirty="0" err="1"/>
              <a:t>und</a:t>
            </a:r>
            <a:r>
              <a:rPr lang="cs-CZ" altLang="cs-CZ" b="1" dirty="0"/>
              <a:t> Weise der </a:t>
            </a:r>
            <a:r>
              <a:rPr lang="cs-CZ" altLang="cs-CZ" b="1" dirty="0" err="1"/>
              <a:t>sprachlichen</a:t>
            </a:r>
            <a:r>
              <a:rPr lang="cs-CZ" altLang="cs-CZ" b="1" dirty="0"/>
              <a:t> </a:t>
            </a:r>
            <a:r>
              <a:rPr lang="cs-CZ" altLang="cs-CZ" b="1" dirty="0" err="1"/>
              <a:t>Äußerung</a:t>
            </a:r>
            <a:endParaRPr lang="cs-CZ" altLang="cs-CZ" b="1" dirty="0"/>
          </a:p>
          <a:p>
            <a:pPr marL="609600" indent="-609600">
              <a:lnSpc>
                <a:spcPct val="80000"/>
              </a:lnSpc>
              <a:buFontTx/>
              <a:buNone/>
            </a:pPr>
            <a:r>
              <a:rPr lang="cs-CZ" altLang="cs-CZ" b="1" dirty="0"/>
              <a:t>                           </a:t>
            </a:r>
            <a:r>
              <a:rPr lang="cs-CZ" altLang="cs-CZ" b="1" dirty="0" err="1"/>
              <a:t>im</a:t>
            </a:r>
            <a:r>
              <a:rPr lang="cs-CZ" altLang="cs-CZ" b="1" dirty="0"/>
              <a:t> Text (</a:t>
            </a:r>
            <a:r>
              <a:rPr lang="cs-CZ" altLang="cs-CZ" b="1" dirty="0" err="1"/>
              <a:t>Textgestaltung</a:t>
            </a:r>
            <a:r>
              <a:rPr lang="cs-CZ" altLang="cs-CZ" b="1" dirty="0"/>
              <a:t>)</a:t>
            </a:r>
          </a:p>
          <a:p>
            <a:endParaRPr lang="cs-CZ" dirty="0"/>
          </a:p>
        </p:txBody>
      </p:sp>
    </p:spTree>
    <p:extLst>
      <p:ext uri="{BB962C8B-B14F-4D97-AF65-F5344CB8AC3E}">
        <p14:creationId xmlns:p14="http://schemas.microsoft.com/office/powerpoint/2010/main" val="47596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4" end="14"/>
                                            </p:txEl>
                                          </p:spTgt>
                                        </p:tgtEl>
                                        <p:attrNameLst>
                                          <p:attrName>style.visibility</p:attrName>
                                        </p:attrNameLst>
                                      </p:cBhvr>
                                      <p:to>
                                        <p:strVal val="visible"/>
                                      </p:to>
                                    </p:set>
                                    <p:anim calcmode="lin" valueType="num">
                                      <p:cBhvr additive="base">
                                        <p:cTn id="73"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Stildefinition</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altLang="cs-CZ" b="1" dirty="0"/>
              <a:t>Der </a:t>
            </a:r>
            <a:r>
              <a:rPr lang="cs-CZ" altLang="cs-CZ" b="1" dirty="0" err="1"/>
              <a:t>Stilbegriff</a:t>
            </a:r>
            <a:r>
              <a:rPr lang="cs-CZ" altLang="cs-CZ" b="1" dirty="0"/>
              <a:t> :</a:t>
            </a:r>
          </a:p>
          <a:p>
            <a:r>
              <a:rPr lang="cs-CZ" altLang="cs-CZ" b="1" dirty="0" err="1">
                <a:solidFill>
                  <a:srgbClr val="FF0000"/>
                </a:solidFill>
              </a:rPr>
              <a:t>Auswahl</a:t>
            </a:r>
            <a:r>
              <a:rPr lang="cs-CZ" altLang="cs-CZ" b="1" dirty="0">
                <a:solidFill>
                  <a:srgbClr val="FF0000"/>
                </a:solidFill>
              </a:rPr>
              <a:t>- </a:t>
            </a:r>
            <a:r>
              <a:rPr lang="cs-CZ" altLang="cs-CZ" b="1" dirty="0" err="1">
                <a:solidFill>
                  <a:srgbClr val="FF0000"/>
                </a:solidFill>
              </a:rPr>
              <a:t>und</a:t>
            </a:r>
            <a:r>
              <a:rPr lang="cs-CZ" altLang="cs-CZ" b="1" dirty="0">
                <a:solidFill>
                  <a:srgbClr val="FF0000"/>
                </a:solidFill>
              </a:rPr>
              <a:t> </a:t>
            </a:r>
            <a:r>
              <a:rPr lang="cs-CZ" altLang="cs-CZ" b="1" dirty="0" err="1">
                <a:solidFill>
                  <a:srgbClr val="FF0000"/>
                </a:solidFill>
              </a:rPr>
              <a:t>Anordung</a:t>
            </a:r>
            <a:r>
              <a:rPr lang="cs-CZ" altLang="cs-CZ" b="1" dirty="0">
                <a:solidFill>
                  <a:srgbClr val="FF0000"/>
                </a:solidFill>
              </a:rPr>
              <a:t> </a:t>
            </a:r>
            <a:r>
              <a:rPr lang="cs-CZ" altLang="cs-CZ" b="1" dirty="0" err="1">
                <a:solidFill>
                  <a:srgbClr val="FF0000"/>
                </a:solidFill>
              </a:rPr>
              <a:t>spezifischer</a:t>
            </a:r>
            <a:r>
              <a:rPr lang="cs-CZ" altLang="cs-CZ" b="1" dirty="0">
                <a:solidFill>
                  <a:srgbClr val="FF0000"/>
                </a:solidFill>
              </a:rPr>
              <a:t> </a:t>
            </a:r>
            <a:r>
              <a:rPr lang="cs-CZ" altLang="cs-CZ" b="1" dirty="0" err="1">
                <a:solidFill>
                  <a:srgbClr val="FF0000"/>
                </a:solidFill>
              </a:rPr>
              <a:t>Ausdrucksvarianten</a:t>
            </a:r>
            <a:r>
              <a:rPr lang="cs-CZ" altLang="cs-CZ" b="1" dirty="0">
                <a:solidFill>
                  <a:srgbClr val="FF0000"/>
                </a:solidFill>
              </a:rPr>
              <a:t> </a:t>
            </a:r>
            <a:r>
              <a:rPr lang="cs-CZ" altLang="cs-CZ" b="1" dirty="0" err="1"/>
              <a:t>aus</a:t>
            </a:r>
            <a:r>
              <a:rPr lang="cs-CZ" altLang="cs-CZ" b="1" dirty="0"/>
              <a:t> </a:t>
            </a:r>
            <a:r>
              <a:rPr lang="cs-CZ" altLang="cs-CZ" b="1" dirty="0" err="1"/>
              <a:t>einem</a:t>
            </a:r>
            <a:r>
              <a:rPr lang="cs-CZ" altLang="cs-CZ" b="1" dirty="0"/>
              <a:t> </a:t>
            </a:r>
            <a:r>
              <a:rPr lang="cs-CZ" altLang="cs-CZ" b="1" dirty="0" err="1">
                <a:solidFill>
                  <a:srgbClr val="0070C0"/>
                </a:solidFill>
              </a:rPr>
              <a:t>Feld</a:t>
            </a:r>
            <a:r>
              <a:rPr lang="cs-CZ" altLang="cs-CZ" b="1" dirty="0">
                <a:solidFill>
                  <a:srgbClr val="0070C0"/>
                </a:solidFill>
              </a:rPr>
              <a:t> </a:t>
            </a:r>
            <a:r>
              <a:rPr lang="cs-CZ" altLang="cs-CZ" b="1" dirty="0" err="1">
                <a:solidFill>
                  <a:srgbClr val="0070C0"/>
                </a:solidFill>
              </a:rPr>
              <a:t>äquivalenter</a:t>
            </a:r>
            <a:r>
              <a:rPr lang="cs-CZ" altLang="cs-CZ" b="1" dirty="0">
                <a:solidFill>
                  <a:srgbClr val="0070C0"/>
                </a:solidFill>
              </a:rPr>
              <a:t> </a:t>
            </a:r>
            <a:r>
              <a:rPr lang="cs-CZ" altLang="cs-CZ" b="1" dirty="0" err="1">
                <a:solidFill>
                  <a:srgbClr val="0070C0"/>
                </a:solidFill>
              </a:rPr>
              <a:t>sprachlicher</a:t>
            </a:r>
            <a:r>
              <a:rPr lang="cs-CZ" altLang="cs-CZ" b="1" dirty="0">
                <a:solidFill>
                  <a:srgbClr val="0070C0"/>
                </a:solidFill>
              </a:rPr>
              <a:t> </a:t>
            </a:r>
            <a:r>
              <a:rPr lang="cs-CZ" altLang="cs-CZ" b="1" dirty="0" err="1">
                <a:solidFill>
                  <a:srgbClr val="0070C0"/>
                </a:solidFill>
              </a:rPr>
              <a:t>Mittel</a:t>
            </a:r>
            <a:r>
              <a:rPr lang="cs-CZ" altLang="cs-CZ" b="1" dirty="0">
                <a:solidFill>
                  <a:srgbClr val="0070C0"/>
                </a:solidFill>
              </a:rPr>
              <a:t> </a:t>
            </a:r>
            <a:r>
              <a:rPr lang="cs-CZ" altLang="cs-CZ" b="1" dirty="0" err="1">
                <a:solidFill>
                  <a:srgbClr val="0070C0"/>
                </a:solidFill>
              </a:rPr>
              <a:t>und</a:t>
            </a:r>
            <a:r>
              <a:rPr lang="cs-CZ" altLang="cs-CZ" b="1" dirty="0">
                <a:solidFill>
                  <a:srgbClr val="0070C0"/>
                </a:solidFill>
              </a:rPr>
              <a:t> </a:t>
            </a:r>
            <a:r>
              <a:rPr lang="cs-CZ" altLang="cs-CZ" b="1" dirty="0" err="1">
                <a:solidFill>
                  <a:srgbClr val="0070C0"/>
                </a:solidFill>
              </a:rPr>
              <a:t>Konstruktionen</a:t>
            </a:r>
            <a:r>
              <a:rPr lang="cs-CZ" altLang="cs-CZ" b="1" dirty="0">
                <a:solidFill>
                  <a:srgbClr val="0070C0"/>
                </a:solidFill>
              </a:rPr>
              <a:t> </a:t>
            </a:r>
            <a:r>
              <a:rPr lang="cs-CZ" altLang="cs-CZ" b="1" dirty="0"/>
              <a:t>- </a:t>
            </a:r>
            <a:r>
              <a:rPr lang="cs-CZ" altLang="cs-CZ" b="1" dirty="0" err="1"/>
              <a:t>stellt</a:t>
            </a:r>
            <a:r>
              <a:rPr lang="cs-CZ" altLang="cs-CZ" b="1" dirty="0"/>
              <a:t> </a:t>
            </a:r>
            <a:r>
              <a:rPr lang="cs-CZ" altLang="cs-CZ" b="1" dirty="0" err="1"/>
              <a:t>das</a:t>
            </a:r>
            <a:r>
              <a:rPr lang="cs-CZ" altLang="cs-CZ" b="1" dirty="0"/>
              <a:t> </a:t>
            </a:r>
            <a:r>
              <a:rPr lang="cs-CZ" altLang="cs-CZ" b="1" dirty="0" err="1">
                <a:solidFill>
                  <a:srgbClr val="00B050"/>
                </a:solidFill>
              </a:rPr>
              <a:t>Sprachsystem</a:t>
            </a:r>
            <a:r>
              <a:rPr lang="cs-CZ" altLang="cs-CZ" b="1" dirty="0">
                <a:solidFill>
                  <a:srgbClr val="00B050"/>
                </a:solidFill>
              </a:rPr>
              <a:t> </a:t>
            </a:r>
            <a:r>
              <a:rPr lang="cs-CZ" altLang="cs-CZ" b="1" dirty="0" err="1"/>
              <a:t>zur</a:t>
            </a:r>
            <a:r>
              <a:rPr lang="cs-CZ" altLang="cs-CZ" b="1" dirty="0"/>
              <a:t> </a:t>
            </a:r>
            <a:r>
              <a:rPr lang="cs-CZ" altLang="cs-CZ" b="1" dirty="0" err="1"/>
              <a:t>Verfügung</a:t>
            </a:r>
            <a:r>
              <a:rPr lang="cs-CZ" altLang="cs-CZ" b="1" dirty="0"/>
              <a:t>. Die </a:t>
            </a:r>
            <a:r>
              <a:rPr lang="cs-CZ" altLang="cs-CZ" b="1" dirty="0" err="1"/>
              <a:t>Wahl</a:t>
            </a:r>
            <a:r>
              <a:rPr lang="cs-CZ" altLang="cs-CZ" b="1" dirty="0"/>
              <a:t> der </a:t>
            </a:r>
            <a:r>
              <a:rPr lang="cs-CZ" altLang="cs-CZ" b="1" dirty="0" err="1"/>
              <a:t>Ausdrucksvariante</a:t>
            </a:r>
            <a:r>
              <a:rPr lang="cs-CZ" altLang="cs-CZ" b="1" dirty="0"/>
              <a:t> </a:t>
            </a:r>
            <a:r>
              <a:rPr lang="cs-CZ" altLang="cs-CZ" b="1" dirty="0" err="1"/>
              <a:t>ist</a:t>
            </a:r>
            <a:r>
              <a:rPr lang="cs-CZ" altLang="cs-CZ" b="1" dirty="0"/>
              <a:t> durch </a:t>
            </a:r>
            <a:r>
              <a:rPr lang="cs-CZ" altLang="cs-CZ" b="1" dirty="0" err="1"/>
              <a:t>die</a:t>
            </a:r>
            <a:endParaRPr lang="cs-CZ" altLang="cs-CZ" b="1" dirty="0"/>
          </a:p>
          <a:p>
            <a:r>
              <a:rPr lang="cs-CZ" altLang="cs-CZ" b="1" dirty="0" err="1">
                <a:solidFill>
                  <a:srgbClr val="7030A0"/>
                </a:solidFill>
              </a:rPr>
              <a:t>äußere</a:t>
            </a:r>
            <a:r>
              <a:rPr lang="cs-CZ" altLang="cs-CZ" b="1" dirty="0">
                <a:solidFill>
                  <a:srgbClr val="7030A0"/>
                </a:solidFill>
              </a:rPr>
              <a:t> </a:t>
            </a:r>
            <a:r>
              <a:rPr lang="cs-CZ" altLang="cs-CZ" b="1" dirty="0" err="1">
                <a:solidFill>
                  <a:srgbClr val="7030A0"/>
                </a:solidFill>
              </a:rPr>
              <a:t>Bedingungen</a:t>
            </a:r>
            <a:r>
              <a:rPr lang="cs-CZ" altLang="cs-CZ" b="1" dirty="0">
                <a:solidFill>
                  <a:srgbClr val="7030A0"/>
                </a:solidFill>
              </a:rPr>
              <a:t> </a:t>
            </a:r>
            <a:r>
              <a:rPr lang="cs-CZ" altLang="cs-CZ" b="1" dirty="0"/>
              <a:t>(</a:t>
            </a:r>
            <a:r>
              <a:rPr lang="cs-CZ" altLang="cs-CZ" b="1" dirty="0" err="1"/>
              <a:t>kommunikative</a:t>
            </a:r>
            <a:r>
              <a:rPr lang="cs-CZ" altLang="cs-CZ" b="1" dirty="0"/>
              <a:t> </a:t>
            </a:r>
            <a:r>
              <a:rPr lang="cs-CZ" altLang="cs-CZ" b="1" dirty="0" err="1"/>
              <a:t>Situation</a:t>
            </a:r>
            <a:r>
              <a:rPr lang="cs-CZ" altLang="cs-CZ" b="1" dirty="0"/>
              <a:t>, </a:t>
            </a:r>
            <a:r>
              <a:rPr lang="cs-CZ" altLang="cs-CZ" b="1" dirty="0" err="1"/>
              <a:t>soziale</a:t>
            </a:r>
            <a:r>
              <a:rPr lang="cs-CZ" altLang="cs-CZ" b="1" dirty="0"/>
              <a:t> </a:t>
            </a:r>
            <a:r>
              <a:rPr lang="cs-CZ" altLang="cs-CZ" b="1" dirty="0" err="1"/>
              <a:t>Umgebung</a:t>
            </a:r>
            <a:r>
              <a:rPr lang="cs-CZ" altLang="cs-CZ" b="1" dirty="0"/>
              <a:t>) </a:t>
            </a:r>
          </a:p>
          <a:p>
            <a:r>
              <a:rPr lang="cs-CZ" altLang="cs-CZ" b="1" dirty="0" err="1">
                <a:solidFill>
                  <a:srgbClr val="7030A0"/>
                </a:solidFill>
              </a:rPr>
              <a:t>innere</a:t>
            </a:r>
            <a:r>
              <a:rPr lang="cs-CZ" altLang="cs-CZ" b="1" dirty="0">
                <a:solidFill>
                  <a:srgbClr val="7030A0"/>
                </a:solidFill>
              </a:rPr>
              <a:t> </a:t>
            </a:r>
            <a:r>
              <a:rPr lang="cs-CZ" altLang="cs-CZ" b="1" dirty="0" err="1">
                <a:solidFill>
                  <a:srgbClr val="7030A0"/>
                </a:solidFill>
              </a:rPr>
              <a:t>Bedingungen</a:t>
            </a:r>
            <a:r>
              <a:rPr lang="cs-CZ" altLang="cs-CZ" b="1" dirty="0">
                <a:solidFill>
                  <a:srgbClr val="7030A0"/>
                </a:solidFill>
              </a:rPr>
              <a:t> </a:t>
            </a:r>
            <a:r>
              <a:rPr lang="cs-CZ" altLang="cs-CZ" b="1" dirty="0" err="1"/>
              <a:t>wie</a:t>
            </a:r>
            <a:r>
              <a:rPr lang="cs-CZ" altLang="cs-CZ" b="1" dirty="0"/>
              <a:t> </a:t>
            </a:r>
            <a:r>
              <a:rPr lang="cs-CZ" altLang="cs-CZ" b="1" dirty="0" err="1"/>
              <a:t>Kenntnisse</a:t>
            </a:r>
            <a:r>
              <a:rPr lang="cs-CZ" altLang="cs-CZ" b="1" dirty="0"/>
              <a:t>, </a:t>
            </a:r>
            <a:r>
              <a:rPr lang="cs-CZ" altLang="cs-CZ" b="1" dirty="0" err="1"/>
              <a:t>Fertigkeiten</a:t>
            </a:r>
            <a:r>
              <a:rPr lang="cs-CZ" altLang="cs-CZ" b="1" dirty="0"/>
              <a:t>, </a:t>
            </a:r>
            <a:r>
              <a:rPr lang="cs-CZ" altLang="cs-CZ" b="1" dirty="0" err="1"/>
              <a:t>Gewohnheiten</a:t>
            </a:r>
            <a:r>
              <a:rPr lang="cs-CZ" altLang="cs-CZ" b="1" dirty="0"/>
              <a:t>, </a:t>
            </a:r>
            <a:r>
              <a:rPr lang="cs-CZ" altLang="cs-CZ" b="1" dirty="0" err="1"/>
              <a:t>Interessen</a:t>
            </a:r>
            <a:r>
              <a:rPr lang="cs-CZ" altLang="cs-CZ" b="1" dirty="0"/>
              <a:t>, </a:t>
            </a:r>
            <a:r>
              <a:rPr lang="cs-CZ" altLang="cs-CZ" b="1" dirty="0" err="1"/>
              <a:t>Einstellungen</a:t>
            </a:r>
            <a:r>
              <a:rPr lang="cs-CZ" altLang="cs-CZ" b="1" dirty="0"/>
              <a:t> </a:t>
            </a:r>
            <a:r>
              <a:rPr lang="cs-CZ" altLang="cs-CZ" b="1" dirty="0" err="1"/>
              <a:t>und</a:t>
            </a:r>
            <a:r>
              <a:rPr lang="cs-CZ" altLang="cs-CZ" b="1" dirty="0"/>
              <a:t> Motive des </a:t>
            </a:r>
            <a:r>
              <a:rPr lang="cs-CZ" altLang="cs-CZ" b="1" dirty="0" err="1">
                <a:solidFill>
                  <a:srgbClr val="92D050"/>
                </a:solidFill>
              </a:rPr>
              <a:t>Textproduzenten</a:t>
            </a:r>
            <a:r>
              <a:rPr lang="cs-CZ" altLang="cs-CZ" b="1" dirty="0"/>
              <a:t> </a:t>
            </a:r>
            <a:r>
              <a:rPr lang="cs-CZ" altLang="cs-CZ" b="1" dirty="0" err="1"/>
              <a:t>sowie</a:t>
            </a:r>
            <a:r>
              <a:rPr lang="cs-CZ" altLang="cs-CZ" b="1" dirty="0"/>
              <a:t> –</a:t>
            </a:r>
            <a:r>
              <a:rPr lang="cs-CZ" altLang="cs-CZ" b="1" dirty="0" err="1">
                <a:solidFill>
                  <a:srgbClr val="92D050"/>
                </a:solidFill>
              </a:rPr>
              <a:t>rezipienten</a:t>
            </a:r>
            <a:r>
              <a:rPr lang="cs-CZ" altLang="cs-CZ" b="1" dirty="0"/>
              <a:t> </a:t>
            </a:r>
            <a:endParaRPr lang="cs-CZ" altLang="cs-CZ" dirty="0"/>
          </a:p>
          <a:p>
            <a:r>
              <a:rPr lang="cs-CZ" altLang="cs-CZ" b="1" dirty="0"/>
              <a:t>Der </a:t>
            </a:r>
            <a:r>
              <a:rPr lang="cs-CZ" altLang="cs-CZ" b="1" dirty="0" err="1"/>
              <a:t>Stil</a:t>
            </a:r>
            <a:r>
              <a:rPr lang="cs-CZ" altLang="cs-CZ" b="1" dirty="0"/>
              <a:t> </a:t>
            </a:r>
            <a:r>
              <a:rPr lang="cs-CZ" altLang="cs-CZ" b="1" dirty="0" err="1"/>
              <a:t>ist</a:t>
            </a:r>
            <a:r>
              <a:rPr lang="cs-CZ" altLang="cs-CZ" b="1" dirty="0"/>
              <a:t> </a:t>
            </a:r>
            <a:r>
              <a:rPr lang="cs-CZ" altLang="cs-CZ" b="1" dirty="0" err="1"/>
              <a:t>also</a:t>
            </a:r>
            <a:r>
              <a:rPr lang="cs-CZ" altLang="cs-CZ" b="1" dirty="0"/>
              <a:t> </a:t>
            </a:r>
            <a:r>
              <a:rPr lang="cs-CZ" altLang="cs-CZ" b="1" dirty="0" err="1"/>
              <a:t>zwischen</a:t>
            </a:r>
            <a:r>
              <a:rPr lang="cs-CZ" altLang="cs-CZ" b="1" dirty="0"/>
              <a:t> dem </a:t>
            </a:r>
            <a:r>
              <a:rPr lang="cs-CZ" altLang="cs-CZ" b="1" dirty="0">
                <a:solidFill>
                  <a:srgbClr val="FF0000"/>
                </a:solidFill>
              </a:rPr>
              <a:t>Text </a:t>
            </a:r>
            <a:r>
              <a:rPr lang="cs-CZ" altLang="cs-CZ" b="1" dirty="0" err="1"/>
              <a:t>und</a:t>
            </a:r>
            <a:r>
              <a:rPr lang="cs-CZ" altLang="cs-CZ" b="1" dirty="0"/>
              <a:t> </a:t>
            </a:r>
            <a:r>
              <a:rPr lang="cs-CZ" altLang="cs-CZ" b="1" dirty="0" err="1"/>
              <a:t>seinen</a:t>
            </a:r>
            <a:r>
              <a:rPr lang="cs-CZ" altLang="cs-CZ" b="1" dirty="0"/>
              <a:t> </a:t>
            </a:r>
            <a:r>
              <a:rPr lang="cs-CZ" altLang="cs-CZ" b="1" dirty="0" err="1"/>
              <a:t>Strukturen</a:t>
            </a:r>
            <a:r>
              <a:rPr lang="cs-CZ" altLang="cs-CZ" b="1" dirty="0"/>
              <a:t> </a:t>
            </a:r>
            <a:r>
              <a:rPr lang="cs-CZ" altLang="cs-CZ" b="1" dirty="0" err="1"/>
              <a:t>und</a:t>
            </a:r>
            <a:r>
              <a:rPr lang="cs-CZ" altLang="cs-CZ" b="1" dirty="0"/>
              <a:t> der </a:t>
            </a:r>
            <a:r>
              <a:rPr lang="cs-CZ" altLang="cs-CZ" b="1" dirty="0" err="1">
                <a:solidFill>
                  <a:srgbClr val="FF0000"/>
                </a:solidFill>
              </a:rPr>
              <a:t>kommunikativen</a:t>
            </a:r>
            <a:r>
              <a:rPr lang="cs-CZ" altLang="cs-CZ" b="1" dirty="0">
                <a:solidFill>
                  <a:srgbClr val="FF0000"/>
                </a:solidFill>
              </a:rPr>
              <a:t> </a:t>
            </a:r>
            <a:r>
              <a:rPr lang="cs-CZ" altLang="cs-CZ" b="1" dirty="0" err="1">
                <a:solidFill>
                  <a:srgbClr val="FF0000"/>
                </a:solidFill>
              </a:rPr>
              <a:t>Situation</a:t>
            </a:r>
            <a:r>
              <a:rPr lang="cs-CZ" altLang="cs-CZ" b="1" dirty="0">
                <a:solidFill>
                  <a:srgbClr val="FF0000"/>
                </a:solidFill>
              </a:rPr>
              <a:t> </a:t>
            </a:r>
            <a:r>
              <a:rPr lang="cs-CZ" altLang="cs-CZ" b="1" dirty="0" err="1"/>
              <a:t>und</a:t>
            </a:r>
            <a:r>
              <a:rPr lang="cs-CZ" altLang="cs-CZ" b="1" dirty="0"/>
              <a:t> </a:t>
            </a:r>
            <a:r>
              <a:rPr lang="cs-CZ" altLang="cs-CZ" b="1" dirty="0" err="1"/>
              <a:t>ihren</a:t>
            </a:r>
            <a:r>
              <a:rPr lang="cs-CZ" altLang="cs-CZ" b="1" dirty="0"/>
              <a:t> </a:t>
            </a:r>
            <a:r>
              <a:rPr lang="cs-CZ" altLang="cs-CZ" b="1" dirty="0" err="1"/>
              <a:t>Gesetzmäßigkeiten</a:t>
            </a:r>
            <a:r>
              <a:rPr lang="cs-CZ" altLang="cs-CZ" b="1" dirty="0"/>
              <a:t> </a:t>
            </a:r>
            <a:r>
              <a:rPr lang="cs-CZ" altLang="cs-CZ" b="1" dirty="0" err="1"/>
              <a:t>angesiedelt</a:t>
            </a:r>
            <a:endParaRPr lang="cs-CZ" altLang="cs-CZ" dirty="0"/>
          </a:p>
          <a:p>
            <a:endParaRPr lang="cs-CZ" dirty="0"/>
          </a:p>
        </p:txBody>
      </p:sp>
    </p:spTree>
    <p:extLst>
      <p:ext uri="{BB962C8B-B14F-4D97-AF65-F5344CB8AC3E}">
        <p14:creationId xmlns:p14="http://schemas.microsoft.com/office/powerpoint/2010/main" val="532978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Stilanalyse</a:t>
            </a:r>
            <a:endParaRPr lang="cs-CZ" b="1" dirty="0"/>
          </a:p>
        </p:txBody>
      </p:sp>
      <p:sp>
        <p:nvSpPr>
          <p:cNvPr id="3" name="Zástupný symbol pro obsah 2"/>
          <p:cNvSpPr>
            <a:spLocks noGrp="1"/>
          </p:cNvSpPr>
          <p:nvPr>
            <p:ph idx="1"/>
          </p:nvPr>
        </p:nvSpPr>
        <p:spPr/>
        <p:txBody>
          <a:bodyPr>
            <a:normAutofit lnSpcReduction="10000"/>
          </a:bodyPr>
          <a:lstStyle/>
          <a:p>
            <a:r>
              <a:rPr lang="cs-CZ" altLang="cs-CZ" sz="2000" b="1" dirty="0" err="1">
                <a:solidFill>
                  <a:srgbClr val="FF0000"/>
                </a:solidFill>
              </a:rPr>
              <a:t>Schritt</a:t>
            </a:r>
            <a:r>
              <a:rPr lang="cs-CZ" altLang="cs-CZ" sz="2000" b="1" dirty="0">
                <a:solidFill>
                  <a:srgbClr val="FF0000"/>
                </a:solidFill>
              </a:rPr>
              <a:t> 1: </a:t>
            </a:r>
            <a:r>
              <a:rPr lang="cs-CZ" altLang="cs-CZ" sz="2000" b="1" dirty="0" err="1"/>
              <a:t>Beschreibung</a:t>
            </a:r>
            <a:r>
              <a:rPr lang="cs-CZ" altLang="cs-CZ" sz="2000" b="1" dirty="0"/>
              <a:t> des </a:t>
            </a:r>
            <a:r>
              <a:rPr lang="cs-CZ" altLang="cs-CZ" sz="2000" b="1" dirty="0" err="1"/>
              <a:t>Kommunikationsbereiches</a:t>
            </a:r>
            <a:r>
              <a:rPr lang="cs-CZ" altLang="cs-CZ" sz="2000" b="1" dirty="0"/>
              <a:t>:</a:t>
            </a:r>
            <a:endParaRPr lang="de-DE" altLang="cs-CZ" sz="2000" b="1" dirty="0"/>
          </a:p>
          <a:p>
            <a:r>
              <a:rPr lang="cs-CZ" altLang="cs-CZ" sz="2000" b="1" dirty="0" err="1"/>
              <a:t>Alltagskommunikation</a:t>
            </a:r>
            <a:endParaRPr lang="cs-CZ" altLang="cs-CZ" sz="2000" b="1" dirty="0"/>
          </a:p>
          <a:p>
            <a:r>
              <a:rPr lang="cs-CZ" altLang="cs-CZ" sz="2000" b="1" dirty="0" err="1"/>
              <a:t>Fachkommunikation</a:t>
            </a:r>
            <a:endParaRPr lang="cs-CZ" altLang="cs-CZ" sz="2000" b="1" dirty="0"/>
          </a:p>
          <a:p>
            <a:r>
              <a:rPr lang="cs-CZ" altLang="cs-CZ" sz="2000" b="1" dirty="0" err="1"/>
              <a:t>Offizielle</a:t>
            </a:r>
            <a:r>
              <a:rPr lang="cs-CZ" altLang="cs-CZ" sz="2000" b="1" dirty="0"/>
              <a:t> </a:t>
            </a:r>
            <a:r>
              <a:rPr lang="cs-CZ" altLang="cs-CZ" sz="2000" b="1" dirty="0" err="1"/>
              <a:t>Kommunikation</a:t>
            </a:r>
            <a:r>
              <a:rPr lang="cs-CZ" altLang="cs-CZ" sz="2000" b="1" dirty="0"/>
              <a:t> (</a:t>
            </a:r>
            <a:r>
              <a:rPr lang="cs-CZ" altLang="cs-CZ" sz="2000" b="1" dirty="0" err="1"/>
              <a:t>Rechtswesen</a:t>
            </a:r>
            <a:r>
              <a:rPr lang="cs-CZ" altLang="cs-CZ" sz="2000" b="1" dirty="0"/>
              <a:t>, </a:t>
            </a:r>
            <a:r>
              <a:rPr lang="cs-CZ" altLang="cs-CZ" sz="2000" b="1" dirty="0" err="1"/>
              <a:t>Amtsverkehr</a:t>
            </a:r>
            <a:r>
              <a:rPr lang="cs-CZ" altLang="cs-CZ" sz="2000" b="1" dirty="0"/>
              <a:t>, </a:t>
            </a:r>
            <a:r>
              <a:rPr lang="cs-CZ" altLang="cs-CZ" sz="2000" b="1" dirty="0" err="1"/>
              <a:t>Wirtschaft</a:t>
            </a:r>
            <a:r>
              <a:rPr lang="cs-CZ" altLang="cs-CZ" sz="2000" b="1" dirty="0"/>
              <a:t>) </a:t>
            </a:r>
          </a:p>
          <a:p>
            <a:r>
              <a:rPr lang="cs-CZ" altLang="cs-CZ" sz="2000" b="1" dirty="0" err="1"/>
              <a:t>Massenmedien</a:t>
            </a:r>
            <a:r>
              <a:rPr lang="cs-CZ" altLang="cs-CZ" sz="2000" b="1" dirty="0"/>
              <a:t>   </a:t>
            </a:r>
          </a:p>
          <a:p>
            <a:r>
              <a:rPr lang="cs-CZ" altLang="cs-CZ" sz="2800" b="1" dirty="0" err="1">
                <a:solidFill>
                  <a:srgbClr val="00B050"/>
                </a:solidFill>
              </a:rPr>
              <a:t>Belletristik</a:t>
            </a:r>
            <a:endParaRPr lang="cs-CZ" altLang="cs-CZ" sz="2800" b="1" dirty="0">
              <a:solidFill>
                <a:srgbClr val="00B050"/>
              </a:solidFill>
            </a:endParaRPr>
          </a:p>
          <a:p>
            <a:r>
              <a:rPr lang="cs-CZ" altLang="cs-CZ" sz="2000" b="1" dirty="0">
                <a:solidFill>
                  <a:srgbClr val="0070C0"/>
                </a:solidFill>
              </a:rPr>
              <a:t>TEXTSORTE</a:t>
            </a:r>
            <a:r>
              <a:rPr lang="de-DE" altLang="cs-CZ" sz="2000" b="1" dirty="0">
                <a:solidFill>
                  <a:srgbClr val="0070C0"/>
                </a:solidFill>
              </a:rPr>
              <a:t>: </a:t>
            </a:r>
          </a:p>
          <a:p>
            <a:r>
              <a:rPr lang="de-DE" altLang="cs-CZ" sz="2000" b="1" dirty="0">
                <a:solidFill>
                  <a:srgbClr val="0070C0"/>
                </a:solidFill>
              </a:rPr>
              <a:t>Literarische Genres – Gattungen: Epik, Lyrik, Dramatik</a:t>
            </a:r>
          </a:p>
          <a:p>
            <a:r>
              <a:rPr lang="de-DE" altLang="cs-CZ" sz="2000" b="1" dirty="0">
                <a:solidFill>
                  <a:srgbClr val="0070C0"/>
                </a:solidFill>
              </a:rPr>
              <a:t>Epik: Erzählung, Roman, Kurzgeschichte, Novelle</a:t>
            </a:r>
          </a:p>
          <a:p>
            <a:r>
              <a:rPr lang="cs-CZ" altLang="cs-CZ" sz="2000" b="1" dirty="0" err="1">
                <a:solidFill>
                  <a:srgbClr val="FF0000"/>
                </a:solidFill>
              </a:rPr>
              <a:t>Schritt</a:t>
            </a:r>
            <a:r>
              <a:rPr lang="cs-CZ" altLang="cs-CZ" sz="2000" b="1" dirty="0">
                <a:solidFill>
                  <a:srgbClr val="FF0000"/>
                </a:solidFill>
              </a:rPr>
              <a:t> 2: </a:t>
            </a:r>
            <a:r>
              <a:rPr lang="cs-CZ" altLang="cs-CZ" sz="2000" b="1" dirty="0" err="1"/>
              <a:t>Beschreibung</a:t>
            </a:r>
            <a:r>
              <a:rPr lang="cs-CZ" altLang="cs-CZ" sz="2000" b="1" dirty="0"/>
              <a:t> der </a:t>
            </a:r>
            <a:r>
              <a:rPr lang="cs-CZ" altLang="cs-CZ" sz="2000" b="1" dirty="0" err="1"/>
              <a:t>Textfunktion</a:t>
            </a:r>
            <a:r>
              <a:rPr lang="cs-CZ" altLang="cs-CZ" sz="2000" b="1" dirty="0"/>
              <a:t>:</a:t>
            </a:r>
            <a:r>
              <a:rPr lang="de-DE" altLang="cs-CZ" sz="2000" b="1" dirty="0"/>
              <a:t> informativ, </a:t>
            </a:r>
            <a:r>
              <a:rPr lang="de-DE" altLang="cs-CZ" sz="2000" b="1" dirty="0" err="1"/>
              <a:t>appellativ</a:t>
            </a:r>
            <a:r>
              <a:rPr lang="de-DE" altLang="cs-CZ" sz="2000" b="1" dirty="0"/>
              <a:t>, </a:t>
            </a:r>
            <a:r>
              <a:rPr lang="de-DE" altLang="cs-CZ" sz="2000" b="1" dirty="0" err="1"/>
              <a:t>obligativ</a:t>
            </a:r>
            <a:r>
              <a:rPr lang="de-DE" altLang="cs-CZ" sz="2000" b="1" dirty="0"/>
              <a:t>, kontakt-, deklarativ, </a:t>
            </a:r>
            <a:r>
              <a:rPr lang="de-DE" altLang="cs-CZ" sz="2800" b="1" dirty="0">
                <a:solidFill>
                  <a:srgbClr val="00B050"/>
                </a:solidFill>
              </a:rPr>
              <a:t>poetische Funktion</a:t>
            </a:r>
          </a:p>
          <a:p>
            <a:r>
              <a:rPr lang="de-DE" altLang="cs-CZ" sz="2800" b="1" dirty="0">
                <a:solidFill>
                  <a:srgbClr val="00B050"/>
                </a:solidFill>
              </a:rPr>
              <a:t>Literarische Werke - Fiktion</a:t>
            </a:r>
            <a:endParaRPr lang="cs-CZ" altLang="cs-CZ" sz="2800" b="1" dirty="0">
              <a:solidFill>
                <a:srgbClr val="00B050"/>
              </a:solidFill>
            </a:endParaRPr>
          </a:p>
          <a:p>
            <a:endParaRPr lang="cs-CZ" sz="2000" dirty="0"/>
          </a:p>
        </p:txBody>
      </p:sp>
    </p:spTree>
    <p:extLst>
      <p:ext uri="{BB962C8B-B14F-4D97-AF65-F5344CB8AC3E}">
        <p14:creationId xmlns:p14="http://schemas.microsoft.com/office/powerpoint/2010/main" val="2832064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Stilanalyse</a:t>
            </a:r>
            <a:endParaRPr lang="cs-CZ" b="1" dirty="0"/>
          </a:p>
        </p:txBody>
      </p:sp>
      <p:sp>
        <p:nvSpPr>
          <p:cNvPr id="3" name="Zástupný symbol pro obsah 2"/>
          <p:cNvSpPr>
            <a:spLocks noGrp="1"/>
          </p:cNvSpPr>
          <p:nvPr>
            <p:ph idx="1"/>
          </p:nvPr>
        </p:nvSpPr>
        <p:spPr/>
        <p:txBody>
          <a:bodyPr>
            <a:normAutofit/>
          </a:bodyPr>
          <a:lstStyle/>
          <a:p>
            <a:r>
              <a:rPr lang="cs-CZ" altLang="cs-CZ" sz="2400" b="1" dirty="0" err="1">
                <a:solidFill>
                  <a:srgbClr val="FF0000"/>
                </a:solidFill>
              </a:rPr>
              <a:t>Schritt</a:t>
            </a:r>
            <a:r>
              <a:rPr lang="cs-CZ" altLang="cs-CZ" sz="2400" b="1" dirty="0">
                <a:solidFill>
                  <a:srgbClr val="FF0000"/>
                </a:solidFill>
              </a:rPr>
              <a:t> 3: </a:t>
            </a:r>
            <a:r>
              <a:rPr lang="cs-CZ" altLang="cs-CZ" sz="2400" b="1" dirty="0" err="1"/>
              <a:t>Beschreibung</a:t>
            </a:r>
            <a:r>
              <a:rPr lang="cs-CZ" altLang="cs-CZ" sz="2400" b="1" dirty="0"/>
              <a:t> der </a:t>
            </a:r>
            <a:r>
              <a:rPr lang="cs-CZ" altLang="cs-CZ" sz="2400" b="1" dirty="0" err="1"/>
              <a:t>Kommunikationsform</a:t>
            </a:r>
            <a:r>
              <a:rPr lang="cs-CZ" altLang="cs-CZ" sz="2400" b="1" dirty="0"/>
              <a:t>:</a:t>
            </a:r>
            <a:r>
              <a:rPr lang="de-DE" altLang="cs-CZ" sz="2400" b="1" dirty="0"/>
              <a:t> mündlich – </a:t>
            </a:r>
            <a:r>
              <a:rPr lang="de-DE" altLang="cs-CZ" sz="2400" b="1" dirty="0">
                <a:solidFill>
                  <a:srgbClr val="00B0F0"/>
                </a:solidFill>
              </a:rPr>
              <a:t>schriftlich</a:t>
            </a:r>
            <a:r>
              <a:rPr lang="de-DE" altLang="cs-CZ" sz="2400" b="1" dirty="0"/>
              <a:t>;</a:t>
            </a:r>
            <a:r>
              <a:rPr lang="de-DE" altLang="cs-CZ" sz="2400" b="1" dirty="0">
                <a:solidFill>
                  <a:srgbClr val="00B0F0"/>
                </a:solidFill>
              </a:rPr>
              <a:t> gedruckt – </a:t>
            </a:r>
            <a:r>
              <a:rPr lang="de-DE" altLang="cs-CZ" sz="2400" b="1" dirty="0"/>
              <a:t>elektronisch; </a:t>
            </a:r>
            <a:r>
              <a:rPr lang="cs-CZ" altLang="cs-CZ" sz="2400" b="1" dirty="0" err="1">
                <a:solidFill>
                  <a:srgbClr val="0070C0"/>
                </a:solidFill>
              </a:rPr>
              <a:t>Bücher</a:t>
            </a:r>
            <a:r>
              <a:rPr lang="cs-CZ" altLang="cs-CZ" sz="2400" b="1" dirty="0">
                <a:solidFill>
                  <a:srgbClr val="0070C0"/>
                </a:solidFill>
              </a:rPr>
              <a:t>, </a:t>
            </a:r>
            <a:r>
              <a:rPr lang="cs-CZ" altLang="cs-CZ" sz="2400" b="1" dirty="0" err="1">
                <a:solidFill>
                  <a:srgbClr val="0070C0"/>
                </a:solidFill>
              </a:rPr>
              <a:t>Publikationen</a:t>
            </a:r>
            <a:endParaRPr lang="de-DE" altLang="cs-CZ" sz="2400" b="1" dirty="0">
              <a:solidFill>
                <a:srgbClr val="0070C0"/>
              </a:solidFill>
            </a:endParaRPr>
          </a:p>
          <a:p>
            <a:r>
              <a:rPr lang="cs-CZ" altLang="cs-CZ" sz="2400" b="1" dirty="0" err="1">
                <a:solidFill>
                  <a:srgbClr val="FF0000"/>
                </a:solidFill>
              </a:rPr>
              <a:t>Schritt</a:t>
            </a:r>
            <a:r>
              <a:rPr lang="cs-CZ" altLang="cs-CZ" sz="2400" b="1" dirty="0">
                <a:solidFill>
                  <a:srgbClr val="FF0000"/>
                </a:solidFill>
              </a:rPr>
              <a:t> 4: </a:t>
            </a:r>
            <a:r>
              <a:rPr lang="cs-CZ" altLang="cs-CZ" sz="2400" b="1" dirty="0" err="1"/>
              <a:t>Beschreibung</a:t>
            </a:r>
            <a:r>
              <a:rPr lang="cs-CZ" altLang="cs-CZ" sz="2400" b="1" dirty="0"/>
              <a:t> der </a:t>
            </a:r>
            <a:r>
              <a:rPr lang="cs-CZ" altLang="cs-CZ" sz="2400" b="1" dirty="0" err="1"/>
              <a:t>Textkomposition</a:t>
            </a:r>
            <a:r>
              <a:rPr lang="de-DE" altLang="cs-CZ" sz="2400" b="1" dirty="0"/>
              <a:t> (Textaufbau)</a:t>
            </a:r>
          </a:p>
          <a:p>
            <a:r>
              <a:rPr lang="cs-CZ" altLang="cs-CZ" sz="2400" b="1" dirty="0">
                <a:solidFill>
                  <a:srgbClr val="FF0000"/>
                </a:solidFill>
              </a:rPr>
              <a:t>Architektonik</a:t>
            </a:r>
            <a:r>
              <a:rPr lang="cs-CZ" altLang="cs-CZ" sz="2400" b="1" dirty="0"/>
              <a:t>: </a:t>
            </a:r>
            <a:r>
              <a:rPr lang="cs-CZ" altLang="cs-CZ" sz="2400" b="1" dirty="0" err="1"/>
              <a:t>Absätze</a:t>
            </a:r>
            <a:r>
              <a:rPr lang="cs-CZ" altLang="cs-CZ" sz="2400" b="1" dirty="0"/>
              <a:t>, </a:t>
            </a:r>
            <a:r>
              <a:rPr lang="cs-CZ" altLang="cs-CZ" sz="2400" b="1" dirty="0" err="1"/>
              <a:t>Kapitel</a:t>
            </a:r>
            <a:r>
              <a:rPr lang="cs-CZ" altLang="cs-CZ" sz="2400" b="1" dirty="0"/>
              <a:t>…</a:t>
            </a:r>
          </a:p>
          <a:p>
            <a:r>
              <a:rPr lang="cs-CZ" altLang="cs-CZ" sz="2400" b="1" dirty="0" err="1">
                <a:solidFill>
                  <a:srgbClr val="FF0000"/>
                </a:solidFill>
              </a:rPr>
              <a:t>innere</a:t>
            </a:r>
            <a:r>
              <a:rPr lang="cs-CZ" altLang="cs-CZ" sz="2400" b="1" dirty="0">
                <a:solidFill>
                  <a:srgbClr val="FF0000"/>
                </a:solidFill>
              </a:rPr>
              <a:t> </a:t>
            </a:r>
            <a:r>
              <a:rPr lang="cs-CZ" altLang="cs-CZ" sz="2400" b="1" dirty="0" err="1">
                <a:solidFill>
                  <a:srgbClr val="FF0000"/>
                </a:solidFill>
              </a:rPr>
              <a:t>Komposition</a:t>
            </a:r>
            <a:r>
              <a:rPr lang="cs-CZ" altLang="cs-CZ" sz="2400" b="1" dirty="0"/>
              <a:t>:</a:t>
            </a:r>
          </a:p>
          <a:p>
            <a:r>
              <a:rPr lang="cs-CZ" altLang="cs-CZ" sz="2400" b="1" dirty="0" err="1">
                <a:solidFill>
                  <a:srgbClr val="0070C0"/>
                </a:solidFill>
              </a:rPr>
              <a:t>themenbedingte</a:t>
            </a:r>
            <a:r>
              <a:rPr lang="cs-CZ" altLang="cs-CZ" sz="2400" b="1" dirty="0">
                <a:solidFill>
                  <a:srgbClr val="0070C0"/>
                </a:solidFill>
              </a:rPr>
              <a:t> Ebene</a:t>
            </a:r>
            <a:r>
              <a:rPr lang="cs-CZ" altLang="cs-CZ" sz="2400" b="1" dirty="0"/>
              <a:t>: </a:t>
            </a:r>
            <a:r>
              <a:rPr lang="cs-CZ" altLang="cs-CZ" sz="2400" b="1" dirty="0" err="1"/>
              <a:t>Synonyme</a:t>
            </a:r>
            <a:r>
              <a:rPr lang="cs-CZ" altLang="cs-CZ" sz="2400" b="1" dirty="0"/>
              <a:t>, </a:t>
            </a:r>
            <a:r>
              <a:rPr lang="cs-CZ" altLang="cs-CZ" sz="2400" b="1" dirty="0" err="1"/>
              <a:t>Antonyme</a:t>
            </a:r>
            <a:r>
              <a:rPr lang="cs-CZ" altLang="cs-CZ" sz="2400" b="1" dirty="0"/>
              <a:t>, Hyperonym-Hyponym-</a:t>
            </a:r>
            <a:r>
              <a:rPr lang="cs-CZ" altLang="cs-CZ" sz="2400" b="1" dirty="0" err="1"/>
              <a:t>Beziehungen</a:t>
            </a:r>
            <a:r>
              <a:rPr lang="cs-CZ" altLang="cs-CZ" sz="2400" b="1" dirty="0"/>
              <a:t>, </a:t>
            </a:r>
            <a:r>
              <a:rPr lang="cs-CZ" altLang="cs-CZ" sz="2400" b="1" dirty="0" err="1"/>
              <a:t>semantische</a:t>
            </a:r>
            <a:r>
              <a:rPr lang="de-DE" altLang="cs-CZ" sz="2400" b="1" dirty="0"/>
              <a:t> </a:t>
            </a:r>
            <a:r>
              <a:rPr lang="cs-CZ" altLang="cs-CZ" sz="2400" b="1" dirty="0" err="1"/>
              <a:t>Felder</a:t>
            </a:r>
            <a:endParaRPr lang="de-DE" altLang="cs-CZ" sz="2400" b="1" dirty="0"/>
          </a:p>
          <a:p>
            <a:r>
              <a:rPr lang="cs-CZ" altLang="cs-CZ" sz="2400" b="1" dirty="0" err="1">
                <a:solidFill>
                  <a:srgbClr val="0070C0"/>
                </a:solidFill>
              </a:rPr>
              <a:t>verfahrensbedingte</a:t>
            </a:r>
            <a:r>
              <a:rPr lang="cs-CZ" altLang="cs-CZ" sz="2400" b="1" dirty="0">
                <a:solidFill>
                  <a:srgbClr val="0070C0"/>
                </a:solidFill>
              </a:rPr>
              <a:t> Ebene</a:t>
            </a:r>
            <a:r>
              <a:rPr lang="cs-CZ" altLang="cs-CZ" sz="2400" b="1" dirty="0"/>
              <a:t>: </a:t>
            </a:r>
            <a:r>
              <a:rPr lang="cs-CZ" altLang="cs-CZ" sz="2400" b="1" dirty="0" err="1"/>
              <a:t>Stilverfahren</a:t>
            </a:r>
            <a:r>
              <a:rPr lang="cs-CZ" altLang="cs-CZ" sz="2400" b="1" dirty="0"/>
              <a:t>: </a:t>
            </a:r>
            <a:r>
              <a:rPr lang="cs-CZ" altLang="cs-CZ" sz="2400" b="1" dirty="0" err="1"/>
              <a:t>Beschreiben</a:t>
            </a:r>
            <a:r>
              <a:rPr lang="cs-CZ" altLang="cs-CZ" sz="2400" b="1" dirty="0"/>
              <a:t>,  </a:t>
            </a:r>
          </a:p>
          <a:p>
            <a:pPr>
              <a:buNone/>
            </a:pPr>
            <a:r>
              <a:rPr lang="cs-CZ" altLang="cs-CZ" sz="2400" b="1" dirty="0"/>
              <a:t>  </a:t>
            </a:r>
            <a:r>
              <a:rPr lang="de-DE" altLang="cs-CZ" sz="2400" b="1" dirty="0"/>
              <a:t>  </a:t>
            </a:r>
            <a:r>
              <a:rPr lang="cs-CZ" altLang="cs-CZ" sz="2400" b="1" dirty="0"/>
              <a:t> </a:t>
            </a:r>
            <a:r>
              <a:rPr lang="cs-CZ" altLang="cs-CZ" sz="2400" b="1" dirty="0" err="1"/>
              <a:t>Berichten</a:t>
            </a:r>
            <a:r>
              <a:rPr lang="cs-CZ" altLang="cs-CZ" sz="2400" b="1" dirty="0"/>
              <a:t>,</a:t>
            </a:r>
            <a:r>
              <a:rPr lang="cs-CZ" altLang="cs-CZ" sz="2800" b="1" dirty="0">
                <a:solidFill>
                  <a:srgbClr val="00B050"/>
                </a:solidFill>
              </a:rPr>
              <a:t> </a:t>
            </a:r>
            <a:r>
              <a:rPr lang="cs-CZ" altLang="cs-CZ" b="1" dirty="0" err="1">
                <a:solidFill>
                  <a:srgbClr val="00B050"/>
                </a:solidFill>
              </a:rPr>
              <a:t>Erzählen</a:t>
            </a:r>
            <a:r>
              <a:rPr lang="cs-CZ" altLang="cs-CZ" sz="2400" b="1" dirty="0">
                <a:solidFill>
                  <a:srgbClr val="00B050"/>
                </a:solidFill>
              </a:rPr>
              <a:t>, </a:t>
            </a:r>
            <a:r>
              <a:rPr lang="cs-CZ" altLang="cs-CZ" sz="2400" b="1" dirty="0" err="1">
                <a:solidFill>
                  <a:srgbClr val="00B050"/>
                </a:solidFill>
              </a:rPr>
              <a:t>Schildern</a:t>
            </a:r>
            <a:r>
              <a:rPr lang="cs-CZ" altLang="cs-CZ" sz="2400" b="1" dirty="0"/>
              <a:t>, </a:t>
            </a:r>
            <a:r>
              <a:rPr lang="cs-CZ" altLang="cs-CZ" sz="2400" b="1" dirty="0" err="1"/>
              <a:t>Argumentieren</a:t>
            </a:r>
            <a:r>
              <a:rPr lang="cs-CZ" altLang="cs-CZ" sz="2400" b="1" dirty="0"/>
              <a:t>, </a:t>
            </a:r>
            <a:r>
              <a:rPr lang="cs-CZ" altLang="cs-CZ" sz="2400" b="1" dirty="0" err="1"/>
              <a:t>Erörtern</a:t>
            </a:r>
            <a:r>
              <a:rPr lang="cs-CZ" altLang="cs-CZ" sz="2400" b="1" dirty="0"/>
              <a:t> (</a:t>
            </a:r>
            <a:r>
              <a:rPr lang="cs-CZ" altLang="cs-CZ" sz="2400" b="1" dirty="0" err="1"/>
              <a:t>Erklären</a:t>
            </a:r>
            <a:r>
              <a:rPr lang="cs-CZ" altLang="cs-CZ" sz="2400" b="1" dirty="0"/>
              <a:t>), </a:t>
            </a:r>
            <a:r>
              <a:rPr lang="cs-CZ" altLang="cs-CZ" sz="2400" b="1" dirty="0" err="1">
                <a:solidFill>
                  <a:srgbClr val="00B050"/>
                </a:solidFill>
              </a:rPr>
              <a:t>Charakterisieren</a:t>
            </a:r>
            <a:r>
              <a:rPr lang="cs-CZ" altLang="cs-CZ" sz="2400" b="1" dirty="0"/>
              <a:t>…</a:t>
            </a:r>
          </a:p>
          <a:p>
            <a:endParaRPr lang="cs-CZ" altLang="cs-CZ" sz="2400" b="1" dirty="0"/>
          </a:p>
          <a:p>
            <a:endParaRPr lang="cs-CZ" sz="2400" dirty="0"/>
          </a:p>
        </p:txBody>
      </p:sp>
    </p:spTree>
    <p:extLst>
      <p:ext uri="{BB962C8B-B14F-4D97-AF65-F5344CB8AC3E}">
        <p14:creationId xmlns:p14="http://schemas.microsoft.com/office/powerpoint/2010/main" val="31395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Stilanalyse</a:t>
            </a:r>
            <a:endParaRPr lang="cs-CZ" b="1" dirty="0"/>
          </a:p>
        </p:txBody>
      </p:sp>
      <p:sp>
        <p:nvSpPr>
          <p:cNvPr id="3" name="Zástupný symbol pro obsah 2"/>
          <p:cNvSpPr>
            <a:spLocks noGrp="1"/>
          </p:cNvSpPr>
          <p:nvPr>
            <p:ph idx="1"/>
          </p:nvPr>
        </p:nvSpPr>
        <p:spPr/>
        <p:txBody>
          <a:bodyPr>
            <a:normAutofit lnSpcReduction="10000"/>
          </a:bodyPr>
          <a:lstStyle/>
          <a:p>
            <a:r>
              <a:rPr lang="cs-CZ" altLang="cs-CZ" sz="2400" b="1" dirty="0" err="1">
                <a:solidFill>
                  <a:srgbClr val="FF0000"/>
                </a:solidFill>
              </a:rPr>
              <a:t>Schritt</a:t>
            </a:r>
            <a:r>
              <a:rPr lang="cs-CZ" altLang="cs-CZ" sz="2400" b="1" dirty="0">
                <a:solidFill>
                  <a:srgbClr val="FF0000"/>
                </a:solidFill>
              </a:rPr>
              <a:t> 5: </a:t>
            </a:r>
            <a:r>
              <a:rPr lang="cs-CZ" altLang="cs-CZ" sz="2400" b="1" dirty="0" err="1"/>
              <a:t>Beschreibung</a:t>
            </a:r>
            <a:r>
              <a:rPr lang="cs-CZ" altLang="cs-CZ" sz="2400" b="1" dirty="0"/>
              <a:t> </a:t>
            </a:r>
            <a:r>
              <a:rPr lang="cs-CZ" altLang="cs-CZ" sz="2400" b="1" dirty="0" err="1"/>
              <a:t>sprachlich-stilistischer</a:t>
            </a:r>
            <a:r>
              <a:rPr lang="cs-CZ" altLang="cs-CZ" sz="2400" b="1" dirty="0"/>
              <a:t> </a:t>
            </a:r>
            <a:r>
              <a:rPr lang="cs-CZ" altLang="cs-CZ" sz="2400" b="1" dirty="0" err="1"/>
              <a:t>Mittel</a:t>
            </a:r>
            <a:r>
              <a:rPr lang="cs-CZ" altLang="cs-CZ" sz="2400" b="1" dirty="0"/>
              <a:t>:</a:t>
            </a:r>
            <a:endParaRPr lang="de-DE" altLang="cs-CZ" sz="2400" b="1" dirty="0"/>
          </a:p>
          <a:p>
            <a:pPr>
              <a:lnSpc>
                <a:spcPct val="90000"/>
              </a:lnSpc>
            </a:pPr>
            <a:r>
              <a:rPr lang="cs-CZ" altLang="cs-CZ" sz="2400" b="1" dirty="0" err="1">
                <a:solidFill>
                  <a:srgbClr val="0070C0"/>
                </a:solidFill>
              </a:rPr>
              <a:t>Stilelemente</a:t>
            </a:r>
            <a:r>
              <a:rPr lang="cs-CZ" altLang="cs-CZ" sz="2400" b="1" dirty="0">
                <a:solidFill>
                  <a:srgbClr val="0070C0"/>
                </a:solidFill>
              </a:rPr>
              <a:t>:</a:t>
            </a:r>
          </a:p>
          <a:p>
            <a:pPr>
              <a:lnSpc>
                <a:spcPct val="90000"/>
              </a:lnSpc>
            </a:pPr>
            <a:r>
              <a:rPr lang="cs-CZ" altLang="cs-CZ" b="1" dirty="0" err="1">
                <a:solidFill>
                  <a:srgbClr val="00B050"/>
                </a:solidFill>
              </a:rPr>
              <a:t>Individualstil</a:t>
            </a:r>
            <a:r>
              <a:rPr lang="cs-CZ" altLang="cs-CZ" b="1" dirty="0">
                <a:solidFill>
                  <a:srgbClr val="00B050"/>
                </a:solidFill>
              </a:rPr>
              <a:t>: </a:t>
            </a:r>
            <a:r>
              <a:rPr lang="cs-CZ" altLang="cs-CZ" b="1" dirty="0" err="1"/>
              <a:t>welche</a:t>
            </a:r>
            <a:r>
              <a:rPr lang="cs-CZ" altLang="cs-CZ" b="1" dirty="0"/>
              <a:t> </a:t>
            </a:r>
            <a:r>
              <a:rPr lang="cs-CZ" altLang="cs-CZ" b="1" dirty="0" err="1"/>
              <a:t>Stilelemente</a:t>
            </a:r>
            <a:r>
              <a:rPr lang="cs-CZ" altLang="cs-CZ" b="1" dirty="0"/>
              <a:t> </a:t>
            </a:r>
            <a:r>
              <a:rPr lang="cs-CZ" altLang="cs-CZ" b="1" dirty="0" err="1"/>
              <a:t>werden</a:t>
            </a:r>
            <a:r>
              <a:rPr lang="cs-CZ" altLang="cs-CZ" b="1" dirty="0"/>
              <a:t> </a:t>
            </a:r>
            <a:r>
              <a:rPr lang="cs-CZ" altLang="cs-CZ" b="1" dirty="0" err="1"/>
              <a:t>vom</a:t>
            </a:r>
            <a:r>
              <a:rPr lang="cs-CZ" altLang="cs-CZ" b="1" dirty="0"/>
              <a:t> Autor </a:t>
            </a:r>
            <a:r>
              <a:rPr lang="cs-CZ" altLang="cs-CZ" b="1" dirty="0" err="1"/>
              <a:t>bevorzugt</a:t>
            </a:r>
            <a:r>
              <a:rPr lang="cs-CZ" altLang="cs-CZ" b="1" dirty="0"/>
              <a:t> </a:t>
            </a:r>
            <a:r>
              <a:rPr lang="cs-CZ" altLang="cs-CZ" b="1" dirty="0" err="1"/>
              <a:t>aus</a:t>
            </a:r>
            <a:r>
              <a:rPr lang="de-DE" altLang="cs-CZ" b="1" dirty="0"/>
              <a:t>gewählt und kombiniert</a:t>
            </a:r>
          </a:p>
          <a:p>
            <a:pPr>
              <a:lnSpc>
                <a:spcPct val="90000"/>
              </a:lnSpc>
            </a:pPr>
            <a:r>
              <a:rPr lang="cs-CZ" altLang="cs-CZ" sz="2600" b="1" dirty="0" err="1"/>
              <a:t>lexikalische</a:t>
            </a:r>
            <a:r>
              <a:rPr lang="cs-CZ" altLang="cs-CZ" sz="2600" b="1" dirty="0"/>
              <a:t> SE </a:t>
            </a:r>
            <a:r>
              <a:rPr lang="cs-CZ" altLang="cs-CZ" sz="2600" b="1" dirty="0" err="1"/>
              <a:t>unter</a:t>
            </a:r>
            <a:r>
              <a:rPr lang="cs-CZ" altLang="cs-CZ" sz="2600" b="1" dirty="0"/>
              <a:t>  </a:t>
            </a:r>
            <a:r>
              <a:rPr lang="cs-CZ" altLang="cs-CZ" sz="2600" b="1" dirty="0" err="1"/>
              <a:t>verschiedenen</a:t>
            </a:r>
            <a:r>
              <a:rPr lang="cs-CZ" altLang="cs-CZ" sz="2600" b="1" dirty="0"/>
              <a:t> </a:t>
            </a:r>
            <a:r>
              <a:rPr lang="cs-CZ" altLang="cs-CZ" sz="2600" b="1" dirty="0" err="1"/>
              <a:t>Aspekten</a:t>
            </a:r>
            <a:r>
              <a:rPr lang="de-DE" altLang="cs-CZ" sz="2600" b="1" dirty="0"/>
              <a:t>: </a:t>
            </a:r>
            <a:endParaRPr lang="cs-CZ" altLang="cs-CZ" sz="2600" b="1" dirty="0"/>
          </a:p>
          <a:p>
            <a:pPr>
              <a:lnSpc>
                <a:spcPct val="90000"/>
              </a:lnSpc>
            </a:pPr>
            <a:r>
              <a:rPr lang="cs-CZ" altLang="cs-CZ" sz="2600" b="1" dirty="0" err="1"/>
              <a:t>grammatische</a:t>
            </a:r>
            <a:r>
              <a:rPr lang="cs-CZ" altLang="cs-CZ" sz="2600" b="1" dirty="0"/>
              <a:t> SE (</a:t>
            </a:r>
            <a:r>
              <a:rPr lang="cs-CZ" altLang="cs-CZ" sz="2600" b="1" dirty="0" err="1"/>
              <a:t>morphologisch</a:t>
            </a:r>
            <a:r>
              <a:rPr lang="cs-CZ" altLang="cs-CZ" sz="2600" b="1" dirty="0"/>
              <a:t>,  </a:t>
            </a:r>
            <a:r>
              <a:rPr lang="cs-CZ" altLang="cs-CZ" sz="2600" b="1" dirty="0" err="1"/>
              <a:t>syntaktisch</a:t>
            </a:r>
            <a:r>
              <a:rPr lang="cs-CZ" altLang="cs-CZ" sz="2600" b="1" dirty="0"/>
              <a:t>): </a:t>
            </a:r>
            <a:r>
              <a:rPr lang="cs-CZ" altLang="cs-CZ" sz="2600" b="1" dirty="0" err="1"/>
              <a:t>direkte</a:t>
            </a:r>
            <a:r>
              <a:rPr lang="cs-CZ" altLang="cs-CZ" sz="2600" b="1" dirty="0"/>
              <a:t> </a:t>
            </a:r>
            <a:r>
              <a:rPr lang="cs-CZ" altLang="cs-CZ" sz="2600" b="1" dirty="0" err="1"/>
              <a:t>Rede</a:t>
            </a:r>
            <a:r>
              <a:rPr lang="cs-CZ" altLang="cs-CZ" sz="2600" b="1" dirty="0"/>
              <a:t>, </a:t>
            </a:r>
            <a:r>
              <a:rPr lang="cs-CZ" altLang="cs-CZ" sz="2600" b="1" dirty="0" err="1"/>
              <a:t>Doppelpunktstruktur</a:t>
            </a:r>
            <a:r>
              <a:rPr lang="cs-CZ" altLang="cs-CZ" sz="2600" b="1" dirty="0"/>
              <a:t>, Parenthese</a:t>
            </a:r>
          </a:p>
          <a:p>
            <a:pPr>
              <a:lnSpc>
                <a:spcPct val="90000"/>
              </a:lnSpc>
            </a:pPr>
            <a:r>
              <a:rPr lang="cs-CZ" altLang="cs-CZ" sz="2600" b="1" dirty="0" err="1"/>
              <a:t>phonetische</a:t>
            </a:r>
            <a:r>
              <a:rPr lang="cs-CZ" altLang="cs-CZ" sz="2600" b="1" dirty="0"/>
              <a:t> SE: </a:t>
            </a:r>
            <a:r>
              <a:rPr lang="de-DE" altLang="cs-CZ" sz="2600" b="1" dirty="0" err="1"/>
              <a:t>Onomatopoe</a:t>
            </a:r>
            <a:endParaRPr lang="cs-CZ" altLang="cs-CZ" sz="2600" b="1" dirty="0"/>
          </a:p>
          <a:p>
            <a:pPr>
              <a:lnSpc>
                <a:spcPct val="90000"/>
              </a:lnSpc>
            </a:pPr>
            <a:r>
              <a:rPr lang="cs-CZ" altLang="cs-CZ" sz="2600" b="1" dirty="0"/>
              <a:t>Tropen </a:t>
            </a:r>
            <a:r>
              <a:rPr lang="cs-CZ" altLang="cs-CZ" sz="2600" b="1" dirty="0" err="1"/>
              <a:t>und</a:t>
            </a:r>
            <a:r>
              <a:rPr lang="cs-CZ" altLang="cs-CZ" sz="2600" b="1" dirty="0"/>
              <a:t> </a:t>
            </a:r>
            <a:r>
              <a:rPr lang="cs-CZ" altLang="cs-CZ" sz="2600" b="1" dirty="0" err="1"/>
              <a:t>Stilfiguren</a:t>
            </a:r>
            <a:r>
              <a:rPr lang="cs-CZ" altLang="cs-CZ" sz="2600" b="1" dirty="0"/>
              <a:t>: </a:t>
            </a:r>
            <a:r>
              <a:rPr lang="cs-CZ" altLang="cs-CZ" sz="2600" b="1" dirty="0" err="1"/>
              <a:t>Metaphe</a:t>
            </a:r>
            <a:r>
              <a:rPr lang="de-DE" altLang="cs-CZ" sz="2600" b="1" dirty="0"/>
              <a:t>r…</a:t>
            </a:r>
            <a:endParaRPr lang="cs-CZ" altLang="cs-CZ" sz="2600" b="1" dirty="0"/>
          </a:p>
          <a:p>
            <a:pPr>
              <a:lnSpc>
                <a:spcPct val="90000"/>
              </a:lnSpc>
            </a:pPr>
            <a:r>
              <a:rPr lang="cs-CZ" altLang="cs-CZ" sz="2600" b="1" dirty="0" err="1">
                <a:solidFill>
                  <a:srgbClr val="0070C0"/>
                </a:solidFill>
              </a:rPr>
              <a:t>Stilzüge</a:t>
            </a:r>
            <a:r>
              <a:rPr lang="cs-CZ" altLang="cs-CZ" sz="2600" b="1" dirty="0">
                <a:solidFill>
                  <a:srgbClr val="0070C0"/>
                </a:solidFill>
              </a:rPr>
              <a:t> </a:t>
            </a:r>
            <a:r>
              <a:rPr lang="cs-CZ" altLang="cs-CZ" sz="2600" b="1" dirty="0"/>
              <a:t>– </a:t>
            </a:r>
            <a:r>
              <a:rPr lang="cs-CZ" altLang="cs-CZ" sz="2600" b="1" dirty="0" err="1"/>
              <a:t>Wirkung</a:t>
            </a:r>
            <a:r>
              <a:rPr lang="cs-CZ" altLang="cs-CZ" sz="2600" b="1" dirty="0"/>
              <a:t> des </a:t>
            </a:r>
            <a:r>
              <a:rPr lang="cs-CZ" altLang="cs-CZ" sz="2600" b="1" dirty="0" err="1"/>
              <a:t>Textes</a:t>
            </a:r>
            <a:endParaRPr lang="cs-CZ" altLang="cs-CZ" sz="2600" b="1" dirty="0"/>
          </a:p>
          <a:p>
            <a:pPr>
              <a:lnSpc>
                <a:spcPct val="90000"/>
              </a:lnSpc>
            </a:pPr>
            <a:endParaRPr lang="cs-CZ" altLang="cs-CZ" b="1" dirty="0">
              <a:solidFill>
                <a:srgbClr val="00B050"/>
              </a:solidFill>
            </a:endParaRPr>
          </a:p>
          <a:p>
            <a:pPr>
              <a:lnSpc>
                <a:spcPct val="90000"/>
              </a:lnSpc>
            </a:pPr>
            <a:endParaRPr lang="cs-CZ" altLang="cs-CZ" sz="2400" b="1" dirty="0"/>
          </a:p>
          <a:p>
            <a:pPr marL="0" indent="0">
              <a:buNone/>
            </a:pPr>
            <a:endParaRPr lang="cs-CZ" sz="2400" dirty="0"/>
          </a:p>
        </p:txBody>
      </p:sp>
    </p:spTree>
    <p:extLst>
      <p:ext uri="{BB962C8B-B14F-4D97-AF65-F5344CB8AC3E}">
        <p14:creationId xmlns:p14="http://schemas.microsoft.com/office/powerpoint/2010/main" val="4004507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1605</Words>
  <Application>Microsoft Office PowerPoint</Application>
  <PresentationFormat>Předvádění na obrazovce (4:3)</PresentationFormat>
  <Paragraphs>126</Paragraphs>
  <Slides>18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18</vt:i4>
      </vt:variant>
    </vt:vector>
  </HeadingPairs>
  <TitlesOfParts>
    <vt:vector size="21" baseType="lpstr">
      <vt:lpstr>Arial</vt:lpstr>
      <vt:lpstr>Calibri</vt:lpstr>
      <vt:lpstr>Motiv systému Office</vt:lpstr>
      <vt:lpstr>Kontrastive Stilanalyse literarischer Übersetzungen (Dt-Tsch)</vt:lpstr>
      <vt:lpstr>Schwerpunkte:</vt:lpstr>
      <vt:lpstr>Abschlusstest</vt:lpstr>
      <vt:lpstr> 1. Stilistik – Stil - Stilistische Textanalyse </vt:lpstr>
      <vt:lpstr>Der Stil</vt:lpstr>
      <vt:lpstr>Stildefinition</vt:lpstr>
      <vt:lpstr>Stilanalyse</vt:lpstr>
      <vt:lpstr>Stilanalyse</vt:lpstr>
      <vt:lpstr>Stilanalyse</vt:lpstr>
      <vt:lpstr>Beispiel 1: Herta Müller</vt:lpstr>
      <vt:lpstr>Herztier</vt:lpstr>
      <vt:lpstr>„Atemschaukel“ – „Rozhoupaný dech“</vt:lpstr>
      <vt:lpstr>„Atemschaukel“ – „Rozhoupaný dech“</vt:lpstr>
      <vt:lpstr>„Atemschaukel“ – „Rozhoupaný dech“</vt:lpstr>
      <vt:lpstr>„Atemschaukel“ – „Rozhoupaný dech“</vt:lpstr>
      <vt:lpstr>„Atemschaukel“ – „Rozhoupaný dech“</vt:lpstr>
      <vt:lpstr>„Atemschaukel“ – „Rozhoupaný dech“</vt:lpstr>
      <vt:lpstr>„Atemschaukel“ – „Rozhoupaný dech“</vt:lpstr>
    </vt:vector>
  </TitlesOfParts>
  <Company>UVT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Kontrastive Stilanalyse literarischer Übersetzungen (Dt-Tsch)</dc:title>
  <dc:creator>Jiřina Malá</dc:creator>
  <cp:lastModifiedBy>Jiřina Malá</cp:lastModifiedBy>
  <cp:revision>104</cp:revision>
  <dcterms:created xsi:type="dcterms:W3CDTF">2013-09-25T11:41:16Z</dcterms:created>
  <dcterms:modified xsi:type="dcterms:W3CDTF">2020-10-14T12:14:14Z</dcterms:modified>
</cp:coreProperties>
</file>