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354" r:id="rId11"/>
    <p:sldId id="273" r:id="rId12"/>
    <p:sldId id="302" r:id="rId13"/>
    <p:sldId id="303" r:id="rId14"/>
    <p:sldId id="304" r:id="rId15"/>
    <p:sldId id="274" r:id="rId16"/>
    <p:sldId id="275" r:id="rId17"/>
    <p:sldId id="276" r:id="rId18"/>
    <p:sldId id="277"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14.10.2020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14.10.2020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14.10.2020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14.10.2020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solidFill>
                  <a:srgbClr val="FF0000"/>
                </a:solidFill>
              </a:rPr>
              <a:t>Herta Müller: </a:t>
            </a:r>
            <a:r>
              <a:rPr lang="de-DE" b="1" dirty="0" err="1">
                <a:solidFill>
                  <a:srgbClr val="FF0000"/>
                </a:solidFill>
              </a:rPr>
              <a:t>Herztier</a:t>
            </a:r>
            <a:r>
              <a:rPr lang="de-DE" b="1" dirty="0">
                <a:solidFill>
                  <a:srgbClr val="FF0000"/>
                </a:solidFill>
              </a:rPr>
              <a:t> </a:t>
            </a:r>
            <a:r>
              <a:rPr lang="de-DE" dirty="0"/>
              <a:t>(Roman), 5. Auflage 2009</a:t>
            </a:r>
          </a:p>
          <a:p>
            <a:r>
              <a:rPr lang="de-DE" b="1" dirty="0">
                <a:solidFill>
                  <a:srgbClr val="FF0000"/>
                </a:solidFill>
              </a:rPr>
              <a:t>Herta Müller: </a:t>
            </a:r>
            <a:r>
              <a:rPr lang="cs-CZ" b="1" dirty="0">
                <a:solidFill>
                  <a:srgbClr val="FF0000"/>
                </a:solidFill>
              </a:rPr>
              <a:t>Srdce bestie</a:t>
            </a:r>
            <a:r>
              <a:rPr lang="cs-CZ" dirty="0"/>
              <a:t>, přeložila Radka </a:t>
            </a:r>
            <a:r>
              <a:rPr lang="cs-CZ" dirty="0" err="1"/>
              <a:t>Denemarková</a:t>
            </a:r>
            <a:r>
              <a:rPr lang="cs-CZ" dirty="0"/>
              <a:t>, Praha 2011</a:t>
            </a:r>
          </a:p>
          <a:p>
            <a:r>
              <a:rPr lang="cs-CZ" b="1" dirty="0" err="1">
                <a:solidFill>
                  <a:srgbClr val="0070C0"/>
                </a:solidFill>
              </a:rPr>
              <a:t>Individualstil</a:t>
            </a:r>
            <a:r>
              <a:rPr lang="cs-CZ" b="1" dirty="0">
                <a:solidFill>
                  <a:srgbClr val="0070C0"/>
                </a:solidFill>
              </a:rPr>
              <a:t> von Herta M</a:t>
            </a:r>
            <a:r>
              <a:rPr lang="de-DE" b="1" dirty="0" err="1">
                <a:solidFill>
                  <a:srgbClr val="0070C0"/>
                </a:solidFill>
              </a:rPr>
              <a:t>üller</a:t>
            </a:r>
            <a:r>
              <a:rPr lang="de-DE" b="1" dirty="0">
                <a:solidFill>
                  <a:srgbClr val="0070C0"/>
                </a:solidFill>
              </a:rPr>
              <a:t>:</a:t>
            </a:r>
          </a:p>
          <a:p>
            <a:r>
              <a:rPr lang="de-DE" b="1" dirty="0"/>
              <a:t>originell, kreativ</a:t>
            </a:r>
          </a:p>
          <a:p>
            <a:r>
              <a:rPr lang="de-DE" b="1" dirty="0"/>
              <a:t>metaphorisch, „magisch“</a:t>
            </a:r>
          </a:p>
          <a:p>
            <a:r>
              <a:rPr lang="de-DE" b="1" dirty="0"/>
              <a:t>originelle </a:t>
            </a:r>
            <a:r>
              <a:rPr lang="cs-CZ" b="1" dirty="0" err="1"/>
              <a:t>komplizierte</a:t>
            </a:r>
            <a:r>
              <a:rPr lang="cs-CZ" b="1" dirty="0"/>
              <a:t> </a:t>
            </a:r>
            <a:r>
              <a:rPr lang="de-DE" b="1" dirty="0"/>
              <a:t>Metaphern</a:t>
            </a:r>
            <a:r>
              <a:rPr lang="cs-CZ" b="1" dirty="0"/>
              <a:t> </a:t>
            </a:r>
            <a:r>
              <a:rPr lang="cs-CZ" b="1" dirty="0" err="1"/>
              <a:t>und</a:t>
            </a:r>
            <a:r>
              <a:rPr lang="cs-CZ" b="1" dirty="0"/>
              <a:t> Symbole</a:t>
            </a:r>
          </a:p>
          <a:p>
            <a:r>
              <a:rPr lang="de-DE" b="1" dirty="0"/>
              <a:t>Wortverbindungen und Wortbildungskonstruktionen</a:t>
            </a:r>
          </a:p>
          <a:p>
            <a:endParaRPr lang="de-DE" b="1" dirty="0"/>
          </a:p>
          <a:p>
            <a:pPr marL="0" indent="0">
              <a:buNone/>
            </a:pPr>
            <a:endParaRPr lang="de-DE" b="1" dirty="0"/>
          </a:p>
          <a:p>
            <a:pPr marL="0" indent="0">
              <a:buNone/>
            </a:pPr>
            <a:endParaRPr lang="cs-CZ" b="1" dirty="0"/>
          </a:p>
        </p:txBody>
      </p:sp>
    </p:spTree>
    <p:extLst>
      <p:ext uri="{BB962C8B-B14F-4D97-AF65-F5344CB8AC3E}">
        <p14:creationId xmlns:p14="http://schemas.microsoft.com/office/powerpoint/2010/main" val="1383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a:t>Kompositum</a:t>
            </a:r>
          </a:p>
          <a:p>
            <a:r>
              <a:rPr lang="de-DE" b="1" dirty="0"/>
              <a:t>Determinativ- oder Kopulativkompositum?</a:t>
            </a:r>
          </a:p>
          <a:p>
            <a:r>
              <a:rPr lang="de-DE" b="1" dirty="0"/>
              <a:t>Kopulativ: Herz-Tier (Hemdbluse, schwarz-weiß…)</a:t>
            </a:r>
          </a:p>
          <a:p>
            <a:r>
              <a:rPr lang="de-DE" b="1" dirty="0"/>
              <a:t>Übersetzung: </a:t>
            </a:r>
            <a:r>
              <a:rPr lang="de-DE" b="1" dirty="0" err="1"/>
              <a:t>Srdce</a:t>
            </a:r>
            <a:r>
              <a:rPr lang="de-DE" b="1" dirty="0"/>
              <a:t> – </a:t>
            </a:r>
            <a:r>
              <a:rPr lang="de-DE" b="1" dirty="0" err="1"/>
              <a:t>bestie</a:t>
            </a:r>
            <a:r>
              <a:rPr lang="de-DE" b="1" dirty="0"/>
              <a:t> (Bestie </a:t>
            </a:r>
            <a:r>
              <a:rPr lang="de-DE" b="1" dirty="0" err="1"/>
              <a:t>srdce</a:t>
            </a:r>
            <a:r>
              <a:rPr lang="de-DE" b="1" dirty="0"/>
              <a:t>)</a:t>
            </a:r>
          </a:p>
          <a:p>
            <a:r>
              <a:rPr lang="de-DE" b="1" dirty="0"/>
              <a:t>„Herta Müller </a:t>
            </a:r>
            <a:r>
              <a:rPr lang="de-DE" b="1" dirty="0" err="1"/>
              <a:t>ve</a:t>
            </a:r>
            <a:r>
              <a:rPr lang="de-DE" b="1" dirty="0"/>
              <a:t> </a:t>
            </a:r>
            <a:r>
              <a:rPr lang="de-DE" b="1" dirty="0" err="1"/>
              <a:t>sv</a:t>
            </a:r>
            <a:r>
              <a:rPr lang="cs-CZ" b="1" dirty="0" err="1"/>
              <a:t>ém</a:t>
            </a:r>
            <a:r>
              <a:rPr lang="cs-CZ" b="1" dirty="0"/>
              <a:t> Srdci bestii…“</a:t>
            </a:r>
            <a:endParaRPr lang="de-DE" b="1" dirty="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a:t>„Es gibt Wörter, die machen mit mir, was sie wollen.“ Die Schriftstellerin Herta Müller.</a:t>
            </a:r>
            <a:endParaRPr lang="cs-CZ" sz="2000" b="1" dirty="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a:t>Es 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p>
        </p:txBody>
      </p:sp>
      <p:sp>
        <p:nvSpPr>
          <p:cNvPr id="3" name="Zástupný symbol pro obsah 2"/>
          <p:cNvSpPr>
            <a:spLocks noGrp="1"/>
          </p:cNvSpPr>
          <p:nvPr>
            <p:ph idx="1"/>
          </p:nvPr>
        </p:nvSpPr>
        <p:spPr/>
        <p:txBody>
          <a:bodyPr>
            <a:normAutofit fontScale="92500" lnSpcReduction="20000"/>
          </a:bodyPr>
          <a:lstStyle/>
          <a:p>
            <a:r>
              <a:rPr lang="cs-CZ" b="1" dirty="0" err="1"/>
              <a:t>Komposition</a:t>
            </a:r>
            <a:r>
              <a:rPr lang="cs-CZ" b="1" dirty="0"/>
              <a:t> </a:t>
            </a:r>
            <a:r>
              <a:rPr lang="cs-CZ" b="1" dirty="0" err="1"/>
              <a:t>im</a:t>
            </a:r>
            <a:r>
              <a:rPr lang="cs-CZ" b="1" dirty="0"/>
              <a:t> </a:t>
            </a:r>
            <a:r>
              <a:rPr lang="cs-CZ" b="1" dirty="0" err="1"/>
              <a:t>Dt</a:t>
            </a:r>
            <a:r>
              <a:rPr lang="cs-CZ" b="1" dirty="0"/>
              <a:t>. – </a:t>
            </a:r>
            <a:r>
              <a:rPr lang="cs-CZ" b="1" dirty="0" err="1"/>
              <a:t>Wortgruppe</a:t>
            </a:r>
            <a:r>
              <a:rPr lang="cs-CZ" b="1" dirty="0"/>
              <a:t> </a:t>
            </a:r>
            <a:r>
              <a:rPr lang="cs-CZ" b="1" dirty="0" err="1"/>
              <a:t>im</a:t>
            </a:r>
            <a:r>
              <a:rPr lang="cs-CZ" b="1" dirty="0"/>
              <a:t> </a:t>
            </a:r>
            <a:r>
              <a:rPr lang="cs-CZ" b="1" dirty="0" err="1"/>
              <a:t>Tsch</a:t>
            </a:r>
            <a:r>
              <a:rPr lang="cs-CZ" b="1" dirty="0"/>
              <a:t>. (</a:t>
            </a:r>
            <a:r>
              <a:rPr lang="cs-CZ" b="1" dirty="0" err="1"/>
              <a:t>Adj</a:t>
            </a:r>
            <a:r>
              <a:rPr lang="cs-CZ" b="1" dirty="0"/>
              <a:t>.+</a:t>
            </a:r>
            <a:r>
              <a:rPr lang="cs-CZ" b="1" dirty="0" err="1"/>
              <a:t>Subst</a:t>
            </a:r>
            <a:r>
              <a:rPr lang="cs-CZ" b="1" dirty="0"/>
              <a:t>., </a:t>
            </a:r>
            <a:r>
              <a:rPr lang="cs-CZ" b="1" dirty="0" err="1"/>
              <a:t>nachgestelltes</a:t>
            </a:r>
            <a:r>
              <a:rPr lang="cs-CZ" b="1" dirty="0"/>
              <a:t> </a:t>
            </a:r>
            <a:r>
              <a:rPr lang="cs-CZ" b="1" dirty="0" err="1"/>
              <a:t>subst</a:t>
            </a:r>
            <a:r>
              <a:rPr lang="cs-CZ" b="1" dirty="0"/>
              <a:t>. </a:t>
            </a:r>
            <a:r>
              <a:rPr lang="cs-CZ" b="1" dirty="0" err="1"/>
              <a:t>Atributt</a:t>
            </a:r>
            <a:r>
              <a:rPr lang="cs-CZ" b="1" dirty="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kufru</a:t>
            </a:r>
          </a:p>
          <a:p>
            <a:r>
              <a:rPr lang="cs-CZ" b="1" dirty="0" err="1"/>
              <a:t>Metaphorik</a:t>
            </a:r>
            <a:r>
              <a:rPr lang="cs-CZ" b="1" dirty="0"/>
              <a:t>:</a:t>
            </a:r>
          </a:p>
          <a:p>
            <a:r>
              <a:rPr lang="de-DE" dirty="0"/>
              <a:t>„</a:t>
            </a:r>
            <a:r>
              <a:rPr lang="de-DE" b="1" i="1" dirty="0"/>
              <a:t>Ich habe mich so tief und so lang ins Schweigen gepackt, ich kann</a:t>
            </a:r>
            <a:r>
              <a:rPr lang="cs-CZ" b="1" i="1" dirty="0"/>
              <a:t> </a:t>
            </a:r>
            <a:r>
              <a:rPr lang="de-DE" b="1" i="1" dirty="0"/>
              <a:t>mich 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a:t>„</a:t>
            </a:r>
            <a:r>
              <a:rPr lang="de-DE" b="1" i="1" dirty="0"/>
              <a:t>Dieser 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 – </a:t>
            </a:r>
            <a:r>
              <a:rPr lang="cs-CZ" dirty="0" err="1"/>
              <a:t>expressiv</a:t>
            </a:r>
            <a:r>
              <a:rPr lang="cs-CZ" dirty="0"/>
              <a:t>, </a:t>
            </a:r>
            <a:r>
              <a:rPr lang="cs-CZ" dirty="0" err="1"/>
              <a:t>Metaphorik</a:t>
            </a:r>
            <a:r>
              <a:rPr lang="cs-CZ" dirty="0"/>
              <a:t>: „</a:t>
            </a:r>
            <a:r>
              <a:rPr lang="cs-CZ" dirty="0" err="1"/>
              <a:t>unten</a:t>
            </a:r>
            <a:r>
              <a:rPr lang="cs-CZ" dirty="0"/>
              <a:t>“</a:t>
            </a:r>
          </a:p>
          <a:p>
            <a:r>
              <a:rPr lang="de-DE" b="1" i="1" dirty="0"/>
              <a:t>ICH WEISS DU KOMMST WIEDER wurde zum Komplizen der</a:t>
            </a:r>
            <a:r>
              <a:rPr lang="cs-CZ" b="1" i="1" dirty="0"/>
              <a:t> </a:t>
            </a:r>
            <a:r>
              <a:rPr lang="de-DE" b="1" i="1" dirty="0"/>
              <a:t>Herzschaufel und zum Kontrahenten des Hungerengels</a:t>
            </a:r>
            <a:r>
              <a:rPr lang="de-DE" i="1" dirty="0"/>
              <a:t>.“ </a:t>
            </a:r>
            <a:r>
              <a:rPr lang="de-DE" dirty="0"/>
              <a:t>(S. 14)</a:t>
            </a:r>
            <a:endParaRPr lang="cs-CZ" dirty="0"/>
          </a:p>
          <a:p>
            <a:r>
              <a:rPr lang="cs-CZ" i="1" dirty="0"/>
              <a:t>„</a:t>
            </a:r>
            <a:r>
              <a:rPr lang="cs-CZ" b="1" i="1" dirty="0"/>
              <a:t>V</a:t>
            </a:r>
            <a:r>
              <a:rPr lang="cs-CZ" i="1" dirty="0"/>
              <a:t>ě</a:t>
            </a:r>
            <a:r>
              <a:rPr lang="cs-CZ" b="1" i="1" dirty="0"/>
              <a:t>ta VÍM ŽE SE VRÁTÍŠ byla komplicem lopaty srdcovky a protivníkem and</a:t>
            </a:r>
            <a:r>
              <a:rPr lang="cs-CZ" i="1" dirty="0"/>
              <a:t>ě</a:t>
            </a:r>
            <a:r>
              <a:rPr lang="cs-CZ" b="1" i="1" dirty="0"/>
              <a:t>la hladu.</a:t>
            </a:r>
            <a:r>
              <a:rPr lang="cs-CZ" i="1" dirty="0"/>
              <a:t>“ </a:t>
            </a:r>
            <a:r>
              <a:rPr lang="cs-CZ" dirty="0"/>
              <a:t>(S. 13 – 14) – </a:t>
            </a:r>
            <a:r>
              <a:rPr lang="cs-CZ" dirty="0" err="1"/>
              <a:t>Kopmosita</a:t>
            </a:r>
            <a:r>
              <a:rPr lang="cs-CZ" dirty="0"/>
              <a:t> - </a:t>
            </a:r>
            <a:r>
              <a:rPr lang="cs-CZ" dirty="0" err="1"/>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a:t>„</a:t>
            </a:r>
            <a:r>
              <a:rPr lang="de-DE" i="1" dirty="0"/>
              <a:t>Wie hinter mir der Advokat Paul Gast beim Drücken stöhnte, wie</a:t>
            </a:r>
            <a:r>
              <a:rPr lang="cs-CZ" i="1" dirty="0"/>
              <a:t> </a:t>
            </a:r>
            <a:r>
              <a:rPr lang="de-DE" i="1" dirty="0"/>
              <a:t>seiner 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a:t>Heidrun</a:t>
            </a:r>
            <a:r>
              <a:rPr lang="cs-CZ" i="1" dirty="0"/>
              <a:t> </a:t>
            </a:r>
            <a:r>
              <a:rPr lang="cs-CZ" i="1" dirty="0" err="1"/>
              <a:t>Gastové</a:t>
            </a:r>
            <a:r>
              <a:rPr lang="cs-CZ" i="1" dirty="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Die</a:t>
            </a:r>
            <a:r>
              <a:rPr lang="cs-CZ" dirty="0"/>
              <a:t> </a:t>
            </a:r>
            <a:r>
              <a:rPr lang="de-DE" dirty="0"/>
              <a:t>Übersetzerin wählte ein interessantes Äquivalent dazu, aber die Bedeutung des Verbs</a:t>
            </a:r>
            <a:r>
              <a:rPr lang="cs-CZ" dirty="0"/>
              <a:t> </a:t>
            </a:r>
            <a:r>
              <a:rPr lang="de-DE" dirty="0"/>
              <a:t>„</a:t>
            </a:r>
            <a:r>
              <a:rPr lang="de-DE" dirty="0" err="1"/>
              <a:t>zaskřehotala</a:t>
            </a:r>
            <a:r>
              <a:rPr lang="de-DE" dirty="0"/>
              <a:t>“ ist ein bisschen anders. Der bessere Ausdruck wäre z. B. „</a:t>
            </a:r>
            <a:r>
              <a:rPr lang="de-DE" dirty="0" err="1"/>
              <a:t>zakručela</a:t>
            </a:r>
            <a:r>
              <a:rPr lang="de-DE" dirty="0"/>
              <a:t>“.</a:t>
            </a:r>
            <a:endParaRPr lang="cs-CZ" dirty="0"/>
          </a:p>
          <a:p>
            <a:pPr marL="0" indent="0">
              <a:buNone/>
            </a:pPr>
            <a:endParaRPr lang="cs-CZ" dirty="0"/>
          </a:p>
          <a:p>
            <a:r>
              <a:rPr lang="de-DE" dirty="0"/>
              <a:t>„</a:t>
            </a:r>
            <a:r>
              <a:rPr lang="de-DE" i="1" dirty="0"/>
              <a:t>Als das Fahren schon Gewohnheit war, fingen </a:t>
            </a:r>
            <a:r>
              <a:rPr lang="de-DE" b="1" i="1" dirty="0"/>
              <a:t>da und dort</a:t>
            </a:r>
          </a:p>
          <a:p>
            <a:pPr marL="0" indent="0">
              <a:buNone/>
            </a:pPr>
            <a:r>
              <a:rPr lang="cs-CZ" b="1" i="1" dirty="0"/>
              <a:t>      </a:t>
            </a:r>
            <a:r>
              <a:rPr lang="cs-CZ" b="1" i="1" dirty="0" err="1"/>
              <a:t>Schmuseversuche</a:t>
            </a:r>
            <a:r>
              <a:rPr lang="cs-CZ" b="1" i="1" dirty="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a:t>Schwierigkeiten</a:t>
            </a:r>
            <a:r>
              <a:rPr lang="cs-CZ" sz="2800" b="1" dirty="0"/>
              <a:t>: „</a:t>
            </a:r>
            <a:r>
              <a:rPr lang="cs-CZ" sz="2800" b="1" dirty="0" err="1"/>
              <a:t>eine</a:t>
            </a:r>
            <a:r>
              <a:rPr lang="cs-CZ" sz="2800" b="1" dirty="0"/>
              <a:t> </a:t>
            </a:r>
            <a:r>
              <a:rPr lang="cs-CZ" sz="2800" b="1" dirty="0" err="1"/>
              <a:t>harte</a:t>
            </a:r>
            <a:r>
              <a:rPr lang="cs-CZ" sz="2800" b="1" dirty="0"/>
              <a:t> </a:t>
            </a:r>
            <a:r>
              <a:rPr lang="cs-CZ" sz="2800" b="1" dirty="0" err="1"/>
              <a:t>Nuss</a:t>
            </a:r>
            <a:r>
              <a:rPr lang="cs-CZ" sz="2800" b="1"/>
              <a:t>“</a:t>
            </a:r>
            <a:endParaRPr lang="cs-CZ" sz="2800" b="1" dirty="0"/>
          </a:p>
          <a:p>
            <a:r>
              <a:rPr lang="de-DE" sz="2800" i="1" dirty="0"/>
              <a:t>„Schreiben wir doch </a:t>
            </a:r>
            <a:r>
              <a:rPr lang="de-DE" sz="2800" b="1" i="1" dirty="0"/>
              <a:t>RUTH</a:t>
            </a:r>
            <a:r>
              <a:rPr lang="de-DE" sz="2800" i="1" dirty="0"/>
              <a:t>, so heißt niemand, den wir kennen. Ich</a:t>
            </a:r>
            <a:r>
              <a:rPr lang="cs-CZ" sz="2800" i="1" dirty="0"/>
              <a:t> </a:t>
            </a:r>
            <a:r>
              <a:rPr lang="cs-CZ" sz="2800" i="1" dirty="0" err="1"/>
              <a:t>schreibe</a:t>
            </a:r>
            <a:r>
              <a:rPr lang="cs-CZ" sz="2800" i="1" dirty="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napíšu </a:t>
            </a:r>
            <a:r>
              <a:rPr lang="cs-CZ" sz="2800" b="1" i="1" dirty="0"/>
              <a:t>KLID</a:t>
            </a:r>
            <a:r>
              <a:rPr lang="cs-CZ" sz="2800" i="1" dirty="0"/>
              <a:t>.“ </a:t>
            </a:r>
            <a:r>
              <a:rPr lang="cs-CZ" sz="2800" dirty="0"/>
              <a:t>(S. 15)</a:t>
            </a:r>
          </a:p>
          <a:p>
            <a:r>
              <a:rPr lang="cs-CZ" sz="2800" b="1" dirty="0" err="1"/>
              <a:t>Alliteration</a:t>
            </a:r>
            <a:endParaRPr lang="cs-CZ" sz="2800" b="1" dirty="0"/>
          </a:p>
          <a:p>
            <a:r>
              <a:rPr lang="cs-CZ" sz="2800" i="1" dirty="0"/>
              <a:t>„</a:t>
            </a:r>
            <a:r>
              <a:rPr lang="cs-CZ" sz="2800" b="1" i="1" dirty="0" err="1"/>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p>
          <a:p>
            <a:r>
              <a:rPr lang="cs-CZ" sz="2800" b="1" dirty="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a:t>1. Stilistik – Stil - Stilistische Textanalyse</a:t>
            </a:r>
          </a:p>
          <a:p>
            <a:r>
              <a:rPr lang="de-DE" sz="2800" b="1" dirty="0"/>
              <a:t>2. Stilelemente und Stilfiguren</a:t>
            </a:r>
          </a:p>
          <a:p>
            <a:r>
              <a:rPr lang="de-DE" sz="2800" b="1" dirty="0"/>
              <a:t>3. Stilistische Spezifik literarischer Texte</a:t>
            </a:r>
          </a:p>
          <a:p>
            <a:r>
              <a:rPr lang="de-DE" sz="2800" b="1" dirty="0"/>
              <a:t>4. Einführung in die </a:t>
            </a:r>
            <a:r>
              <a:rPr lang="de-DE" sz="2800" b="1" dirty="0" err="1"/>
              <a:t>Translatologie</a:t>
            </a:r>
            <a:r>
              <a:rPr lang="de-DE" sz="2800" b="1" dirty="0"/>
              <a:t>, Spezifik der literarischen </a:t>
            </a:r>
            <a:r>
              <a:rPr lang="de-DE" sz="2800" b="1" dirty="0" err="1"/>
              <a:t>Überse</a:t>
            </a:r>
            <a:r>
              <a:rPr lang="cs-CZ" sz="2800" b="1" dirty="0"/>
              <a:t>t</a:t>
            </a:r>
            <a:r>
              <a:rPr lang="de-DE" sz="2800" b="1" dirty="0" err="1"/>
              <a:t>zung</a:t>
            </a:r>
            <a:endParaRPr lang="de-DE" sz="2800" b="1" dirty="0"/>
          </a:p>
          <a:p>
            <a:r>
              <a:rPr lang="de-DE" sz="2800" b="1" dirty="0"/>
              <a:t>5. Kontrastive Fallstudien (Übersetzungen literarischer Texte von Herta Müller, Ingo Schulze, Elfriede Jelinek, Judith Herrmann, Juli Zeh u.a.</a:t>
            </a:r>
            <a:r>
              <a:rPr lang="cs-CZ" sz="2800" b="1" dirty="0"/>
              <a:t>, Jaroslav </a:t>
            </a:r>
            <a:r>
              <a:rPr lang="cs-CZ" sz="2800" b="1" dirty="0" err="1"/>
              <a:t>Rudiš</a:t>
            </a:r>
            <a:endParaRPr lang="de-DE" sz="2800" b="1" dirty="0"/>
          </a:p>
          <a:p>
            <a:r>
              <a:rPr lang="de-DE" sz="2800" b="1" dirty="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a:t>1.</a:t>
            </a:r>
            <a:r>
              <a:rPr lang="de-DE" b="1" dirty="0"/>
              <a:t> Wer ist der/die </a:t>
            </a:r>
            <a:r>
              <a:rPr lang="de-DE" b="1" dirty="0" err="1"/>
              <a:t>AutorIn</a:t>
            </a:r>
            <a:r>
              <a:rPr lang="de-DE" b="1" dirty="0"/>
              <a:t> des vorliegenden Textauszuges?</a:t>
            </a:r>
          </a:p>
          <a:p>
            <a:r>
              <a:rPr lang="de-DE" b="1" dirty="0"/>
              <a:t>2. Welche Stilmittel sind für ihn/sie typisch, wie würden Sie seinen/ihren Stil charakterisieren?</a:t>
            </a:r>
          </a:p>
          <a:p>
            <a:r>
              <a:rPr lang="de-DE" b="1" dirty="0"/>
              <a:t> 3. Suchen Sie das Stilmittel aus, d</a:t>
            </a:r>
            <a:r>
              <a:rPr lang="cs-CZ" b="1"/>
              <a:t>as</a:t>
            </a:r>
            <a:r>
              <a:rPr lang="de-DE" b="1"/>
              <a:t> </a:t>
            </a:r>
            <a:r>
              <a:rPr lang="de-DE" b="1" dirty="0"/>
              <a:t>für die Übersetzung Schwierigkeiten bereitet/bereiten könnte!</a:t>
            </a:r>
          </a:p>
          <a:p>
            <a:r>
              <a:rPr lang="de-DE" b="1" dirty="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de-DE" b="1" dirty="0"/>
              <a:t>1.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a:t>Sprachsystem</a:t>
            </a:r>
            <a:endParaRPr lang="cs-CZ" altLang="cs-CZ" sz="2400" b="1" dirty="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Der </a:t>
            </a:r>
            <a:r>
              <a:rPr lang="cs-CZ" b="1" dirty="0" err="1"/>
              <a:t>Stil</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a:t>die</a:t>
            </a:r>
            <a:r>
              <a:rPr lang="cs-CZ" altLang="cs-CZ" b="1" dirty="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a:t>hat</a:t>
            </a:r>
            <a:r>
              <a:rPr lang="cs-CZ" altLang="cs-CZ" b="1" i="1" dirty="0"/>
              <a:t> </a:t>
            </a:r>
            <a:r>
              <a:rPr lang="cs-CZ" altLang="cs-CZ" b="1" i="1" dirty="0" err="1"/>
              <a:t>Stil</a:t>
            </a:r>
            <a:r>
              <a:rPr lang="cs-CZ" altLang="cs-CZ" b="1" i="1" dirty="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p>
          <a:p>
            <a:pPr>
              <a:lnSpc>
                <a:spcPct val="80000"/>
              </a:lnSpc>
            </a:pPr>
            <a:r>
              <a:rPr lang="cs-CZ" altLang="cs-CZ" b="1" dirty="0"/>
              <a:t>Kunst  (Architektur, </a:t>
            </a:r>
            <a:r>
              <a:rPr lang="cs-CZ" altLang="cs-CZ" b="1" dirty="0" err="1"/>
              <a:t>bildende</a:t>
            </a:r>
            <a:r>
              <a:rPr lang="cs-CZ" altLang="cs-CZ" b="1" dirty="0"/>
              <a:t> Kunst, </a:t>
            </a:r>
            <a:r>
              <a:rPr lang="cs-CZ" altLang="cs-CZ" b="1" dirty="0" err="1"/>
              <a:t>Musik</a:t>
            </a:r>
            <a:r>
              <a:rPr lang="cs-CZ" altLang="cs-CZ" b="1" dirty="0"/>
              <a:t>, </a:t>
            </a:r>
          </a:p>
          <a:p>
            <a:pPr marL="609600" indent="-609600">
              <a:lnSpc>
                <a:spcPct val="80000"/>
              </a:lnSpc>
              <a:buFontTx/>
              <a:buNone/>
            </a:pPr>
            <a:r>
              <a:rPr lang="cs-CZ" altLang="cs-CZ" b="1" dirty="0"/>
              <a:t>                 Literatur)</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 Gotik, </a:t>
            </a:r>
            <a:r>
              <a:rPr lang="cs-CZ" altLang="cs-CZ" b="1" dirty="0" err="1"/>
              <a:t>Renaissance,Barock</a:t>
            </a:r>
            <a:r>
              <a:rPr lang="cs-CZ" altLang="cs-CZ" b="1" dirty="0"/>
              <a:t>, </a:t>
            </a:r>
            <a:r>
              <a:rPr lang="cs-CZ" altLang="cs-CZ" b="1" dirty="0" err="1">
                <a:solidFill>
                  <a:prstClr val="black"/>
                </a:solidFill>
              </a:rPr>
              <a:t>Jugendstil</a:t>
            </a:r>
            <a:r>
              <a:rPr lang="cs-CZ" altLang="cs-CZ" b="1" dirty="0">
                <a:solidFill>
                  <a:prstClr val="black"/>
                </a:solidFill>
              </a:rPr>
              <a:t>, </a:t>
            </a:r>
            <a:r>
              <a:rPr lang="cs-CZ" altLang="cs-CZ" b="1" dirty="0" err="1">
                <a:solidFill>
                  <a:prstClr val="black"/>
                </a:solidFill>
              </a:rPr>
              <a:t>Moderne</a:t>
            </a:r>
            <a:r>
              <a:rPr lang="cs-CZ" altLang="cs-CZ" b="1" dirty="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a:solidFill>
                  <a:srgbClr val="00B050"/>
                </a:solidFill>
              </a:rPr>
              <a:t>Schriftsteller</a:t>
            </a:r>
            <a:r>
              <a:rPr lang="cs-CZ" altLang="cs-CZ" b="1" dirty="0"/>
              <a:t>: Goethe, </a:t>
            </a:r>
            <a:r>
              <a:rPr lang="cs-CZ" altLang="cs-CZ" b="1" dirty="0" err="1"/>
              <a:t>Novalis</a:t>
            </a:r>
            <a:r>
              <a:rPr lang="cs-CZ" altLang="cs-CZ" b="1" dirty="0"/>
              <a:t>, G. Grass</a:t>
            </a:r>
            <a:r>
              <a:rPr lang="de-DE" altLang="cs-CZ" b="1" dirty="0"/>
              <a:t>; </a:t>
            </a:r>
            <a:r>
              <a:rPr lang="cs-CZ" altLang="cs-CZ" b="1" dirty="0"/>
              <a:t>(</a:t>
            </a:r>
            <a:r>
              <a:rPr lang="de-DE" altLang="cs-CZ" b="1" dirty="0"/>
              <a:t>Maler: </a:t>
            </a:r>
            <a:r>
              <a:rPr lang="cs-CZ" altLang="cs-CZ" b="1" dirty="0" err="1"/>
              <a:t>Picassso</a:t>
            </a:r>
            <a:r>
              <a:rPr lang="cs-CZ" altLang="cs-CZ" b="1" dirty="0"/>
              <a:t>, van </a:t>
            </a:r>
            <a:r>
              <a:rPr lang="cs-CZ" altLang="cs-CZ" b="1" dirty="0" err="1"/>
              <a:t>Gogh</a:t>
            </a:r>
            <a:r>
              <a:rPr lang="de-DE" altLang="cs-CZ" b="1" dirty="0"/>
              <a:t>; Komponisten: Mozart, Debussy…</a:t>
            </a:r>
            <a:r>
              <a:rPr lang="cs-CZ" altLang="cs-CZ" b="1" dirty="0"/>
              <a:t>)</a:t>
            </a:r>
          </a:p>
          <a:p>
            <a:pPr marL="609600" indent="-609600">
              <a:lnSpc>
                <a:spcPct val="80000"/>
              </a:lnSpc>
              <a:buFontTx/>
              <a:buNone/>
            </a:pPr>
            <a:r>
              <a:rPr lang="cs-CZ" altLang="cs-CZ" b="1" dirty="0"/>
              <a:t>         </a:t>
            </a:r>
          </a:p>
          <a:p>
            <a:pPr>
              <a:lnSpc>
                <a:spcPct val="80000"/>
              </a:lnSpc>
            </a:pPr>
            <a:r>
              <a:rPr lang="cs-CZ" altLang="cs-CZ" b="1" dirty="0" err="1"/>
              <a:t>Sprachstil</a:t>
            </a:r>
            <a:r>
              <a:rPr lang="cs-CZ" altLang="cs-CZ" b="1" dirty="0"/>
              <a:t> –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a:t>im</a:t>
            </a:r>
            <a:r>
              <a:rPr lang="cs-CZ" altLang="cs-CZ" b="1" dirty="0"/>
              <a:t> 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p>
          <a:p>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endParaRPr lang="cs-CZ" altLang="cs-CZ" b="1" dirty="0"/>
          </a:p>
          <a:p>
            <a:r>
              <a:rPr lang="cs-CZ" altLang="cs-CZ" b="1" dirty="0" err="1">
                <a:solidFill>
                  <a:srgbClr val="7030A0"/>
                </a:solidFill>
              </a:rPr>
              <a:t>äußere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p>
          <a:p>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a:t>:</a:t>
            </a:r>
            <a:endParaRPr lang="de-DE" altLang="cs-CZ" sz="2000" b="1" dirty="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sz="2000" b="1" dirty="0">
                <a:solidFill>
                  <a:srgbClr val="0070C0"/>
                </a:solidFill>
              </a:rPr>
              <a:t>TEXTSORTE</a:t>
            </a:r>
            <a:r>
              <a:rPr lang="de-DE" altLang="cs-CZ" sz="2000" b="1" dirty="0">
                <a:solidFill>
                  <a:srgbClr val="0070C0"/>
                </a:solidFill>
              </a:rPr>
              <a:t>: </a:t>
            </a:r>
          </a:p>
          <a:p>
            <a:r>
              <a:rPr lang="de-DE" altLang="cs-CZ" sz="2000" b="1" dirty="0">
                <a:solidFill>
                  <a:srgbClr val="0070C0"/>
                </a:solidFill>
              </a:rPr>
              <a:t>Literarische Genres – Gattungen: Epik, Lyrik, Dramatik</a:t>
            </a:r>
          </a:p>
          <a:p>
            <a:r>
              <a:rPr lang="de-DE" altLang="cs-CZ" sz="2000" b="1" dirty="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a:t>:</a:t>
            </a:r>
            <a:r>
              <a:rPr lang="de-DE" altLang="cs-CZ" sz="2000" b="1" dirty="0"/>
              <a:t> informativ, </a:t>
            </a:r>
            <a:r>
              <a:rPr lang="de-DE" altLang="cs-CZ" sz="2000" b="1" dirty="0" err="1"/>
              <a:t>appellativ</a:t>
            </a:r>
            <a:r>
              <a:rPr lang="de-DE" altLang="cs-CZ" sz="2000" b="1" dirty="0"/>
              <a:t>, </a:t>
            </a:r>
            <a:r>
              <a:rPr lang="de-DE" altLang="cs-CZ" sz="2000" b="1" dirty="0" err="1"/>
              <a:t>obligativ</a:t>
            </a:r>
            <a:r>
              <a:rPr lang="de-DE" altLang="cs-CZ" sz="2000" b="1" dirty="0"/>
              <a:t>, kontakt-, deklarativ, </a:t>
            </a:r>
            <a:r>
              <a:rPr lang="de-DE" altLang="cs-CZ" sz="2800" b="1" dirty="0">
                <a:solidFill>
                  <a:srgbClr val="00B050"/>
                </a:solidFill>
              </a:rPr>
              <a:t>poetische Funktion</a:t>
            </a:r>
          </a:p>
          <a:p>
            <a:r>
              <a:rPr lang="de-DE" altLang="cs-CZ" sz="2800" b="1" dirty="0">
                <a:solidFill>
                  <a:srgbClr val="00B050"/>
                </a:solidFill>
              </a:rPr>
              <a:t>Literarische Werke - Fiktion</a:t>
            </a:r>
            <a:endParaRPr lang="cs-CZ" altLang="cs-CZ" sz="28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a:t>:</a:t>
            </a:r>
            <a:r>
              <a:rPr lang="de-DE" altLang="cs-CZ" sz="2400" b="1" dirty="0"/>
              <a:t> mündlich – </a:t>
            </a:r>
            <a:r>
              <a:rPr lang="de-DE" altLang="cs-CZ" sz="2400" b="1" dirty="0">
                <a:solidFill>
                  <a:srgbClr val="00B0F0"/>
                </a:solidFill>
              </a:rPr>
              <a:t>schriftlich</a:t>
            </a:r>
            <a:r>
              <a:rPr lang="de-DE" altLang="cs-CZ" sz="2400" b="1" dirty="0"/>
              <a:t>;</a:t>
            </a:r>
            <a:r>
              <a:rPr lang="de-DE" altLang="cs-CZ" sz="2400" b="1" dirty="0">
                <a:solidFill>
                  <a:srgbClr val="00B0F0"/>
                </a:solidFill>
              </a:rPr>
              <a:t> gedruckt – </a:t>
            </a:r>
            <a:r>
              <a:rPr lang="de-DE" altLang="cs-CZ" sz="2400" b="1" dirty="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a:solidFill>
                  <a:srgbClr val="0070C0"/>
                </a:solidFill>
              </a:rPr>
              <a:t>Publikationen</a:t>
            </a:r>
            <a:endParaRPr lang="de-DE" altLang="cs-CZ" sz="2400" b="1" dirty="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a:t>Textkomposition</a:t>
            </a:r>
            <a:r>
              <a:rPr lang="de-DE" altLang="cs-CZ" sz="2400" b="1" dirty="0"/>
              <a:t> (Textaufbau)</a:t>
            </a:r>
          </a:p>
          <a:p>
            <a:r>
              <a:rPr lang="cs-CZ" altLang="cs-CZ" sz="2400" b="1" dirty="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a:t>semantische</a:t>
            </a:r>
            <a:r>
              <a:rPr lang="de-DE" altLang="cs-CZ" sz="2400" b="1" dirty="0"/>
              <a:t> </a:t>
            </a:r>
            <a:r>
              <a:rPr lang="cs-CZ" altLang="cs-CZ" sz="2400" b="1" dirty="0" err="1"/>
              <a:t>Felder</a:t>
            </a:r>
            <a:endParaRPr lang="de-DE" altLang="cs-CZ" sz="2400" b="1" dirty="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a:t>  </a:t>
            </a:r>
            <a:r>
              <a:rPr lang="cs-CZ" altLang="cs-CZ" sz="2400" b="1" dirty="0"/>
              <a:t> </a:t>
            </a:r>
            <a:r>
              <a:rPr lang="cs-CZ" altLang="cs-CZ" sz="2400" b="1" dirty="0" err="1"/>
              <a:t>Berichten</a:t>
            </a:r>
            <a:r>
              <a:rPr lang="cs-CZ" altLang="cs-CZ" sz="2400" b="1" dirty="0"/>
              <a:t>,</a:t>
            </a:r>
            <a:r>
              <a:rPr lang="cs-CZ" altLang="cs-CZ" sz="2800" b="1" dirty="0">
                <a:solidFill>
                  <a:srgbClr val="00B050"/>
                </a:solidFill>
              </a:rPr>
              <a:t> </a:t>
            </a:r>
            <a:r>
              <a:rPr lang="cs-CZ" altLang="cs-CZ" b="1" dirty="0" err="1">
                <a:solidFill>
                  <a:srgbClr val="00B050"/>
                </a:solidFill>
              </a:rPr>
              <a:t>Erzählen</a:t>
            </a:r>
            <a:r>
              <a:rPr lang="cs-CZ" altLang="cs-CZ" sz="2400" b="1" dirty="0">
                <a:solidFill>
                  <a:srgbClr val="00B050"/>
                </a:solidFill>
              </a:rPr>
              <a:t>, </a:t>
            </a:r>
            <a:r>
              <a:rPr lang="cs-CZ" altLang="cs-CZ" sz="2400" b="1" dirty="0" err="1">
                <a:solidFill>
                  <a:srgbClr val="00B050"/>
                </a:solidFill>
              </a:rPr>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solidFill>
                  <a:srgbClr val="00B050"/>
                </a:solidFill>
              </a:rPr>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a:t>:</a:t>
            </a:r>
            <a:endParaRPr lang="de-DE" altLang="cs-CZ" sz="2400" b="1" dirty="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b="1" dirty="0" err="1">
                <a:solidFill>
                  <a:srgbClr val="00B050"/>
                </a:solidFill>
              </a:rPr>
              <a:t>Individualstil</a:t>
            </a:r>
            <a:r>
              <a:rPr lang="cs-CZ" altLang="cs-CZ" b="1" dirty="0">
                <a:solidFill>
                  <a:srgbClr val="00B050"/>
                </a:solidFill>
              </a:rPr>
              <a:t>: </a:t>
            </a:r>
            <a:r>
              <a:rPr lang="cs-CZ" altLang="cs-CZ" b="1" dirty="0" err="1"/>
              <a:t>welche</a:t>
            </a:r>
            <a:r>
              <a:rPr lang="cs-CZ" altLang="cs-CZ" b="1" dirty="0"/>
              <a:t> </a:t>
            </a:r>
            <a:r>
              <a:rPr lang="cs-CZ" altLang="cs-CZ" b="1" dirty="0" err="1"/>
              <a:t>Stilelemente</a:t>
            </a:r>
            <a:r>
              <a:rPr lang="cs-CZ" altLang="cs-CZ" b="1" dirty="0"/>
              <a:t> </a:t>
            </a:r>
            <a:r>
              <a:rPr lang="cs-CZ" altLang="cs-CZ" b="1" dirty="0" err="1"/>
              <a:t>werden</a:t>
            </a:r>
            <a:r>
              <a:rPr lang="cs-CZ" altLang="cs-CZ" b="1" dirty="0"/>
              <a:t> </a:t>
            </a:r>
            <a:r>
              <a:rPr lang="cs-CZ" altLang="cs-CZ" b="1" dirty="0" err="1"/>
              <a:t>vom</a:t>
            </a:r>
            <a:r>
              <a:rPr lang="cs-CZ" altLang="cs-CZ" b="1" dirty="0"/>
              <a:t> Autor </a:t>
            </a:r>
            <a:r>
              <a:rPr lang="cs-CZ" altLang="cs-CZ" b="1" dirty="0" err="1"/>
              <a:t>bevorzugt</a:t>
            </a:r>
            <a:r>
              <a:rPr lang="cs-CZ" altLang="cs-CZ" b="1" dirty="0"/>
              <a:t> </a:t>
            </a:r>
            <a:r>
              <a:rPr lang="cs-CZ" altLang="cs-CZ" b="1" dirty="0" err="1"/>
              <a:t>aus</a:t>
            </a:r>
            <a:r>
              <a:rPr lang="de-DE" altLang="cs-CZ" b="1" dirty="0"/>
              <a:t>gewählt und kombiniert</a:t>
            </a:r>
          </a:p>
          <a:p>
            <a:pPr>
              <a:lnSpc>
                <a:spcPct val="90000"/>
              </a:lnSpc>
            </a:pPr>
            <a:r>
              <a:rPr lang="cs-CZ" altLang="cs-CZ" sz="2600" b="1" dirty="0" err="1"/>
              <a:t>lexikalische</a:t>
            </a:r>
            <a:r>
              <a:rPr lang="cs-CZ" altLang="cs-CZ" sz="2600" b="1" dirty="0"/>
              <a:t> SE </a:t>
            </a:r>
            <a:r>
              <a:rPr lang="cs-CZ" altLang="cs-CZ" sz="2600" b="1" dirty="0" err="1"/>
              <a:t>unter</a:t>
            </a:r>
            <a:r>
              <a:rPr lang="cs-CZ" altLang="cs-CZ" sz="2600" b="1" dirty="0"/>
              <a:t>  </a:t>
            </a:r>
            <a:r>
              <a:rPr lang="cs-CZ" altLang="cs-CZ" sz="2600" b="1" dirty="0" err="1"/>
              <a:t>verschiedenen</a:t>
            </a:r>
            <a:r>
              <a:rPr lang="cs-CZ" altLang="cs-CZ" sz="2600" b="1" dirty="0"/>
              <a:t> </a:t>
            </a:r>
            <a:r>
              <a:rPr lang="cs-CZ" altLang="cs-CZ" sz="2600" b="1" dirty="0" err="1"/>
              <a:t>Aspekten</a:t>
            </a:r>
            <a:r>
              <a:rPr lang="de-DE" altLang="cs-CZ" sz="2600" b="1" dirty="0"/>
              <a:t>: </a:t>
            </a:r>
            <a:endParaRPr lang="cs-CZ" altLang="cs-CZ" sz="2600" b="1" dirty="0"/>
          </a:p>
          <a:p>
            <a:pPr>
              <a:lnSpc>
                <a:spcPct val="90000"/>
              </a:lnSpc>
            </a:pPr>
            <a:r>
              <a:rPr lang="cs-CZ" altLang="cs-CZ" sz="2600" b="1" dirty="0" err="1"/>
              <a:t>grammatische</a:t>
            </a:r>
            <a:r>
              <a:rPr lang="cs-CZ" altLang="cs-CZ" sz="2600" b="1" dirty="0"/>
              <a:t> SE (</a:t>
            </a:r>
            <a:r>
              <a:rPr lang="cs-CZ" altLang="cs-CZ" sz="2600" b="1" dirty="0" err="1"/>
              <a:t>morphologisch</a:t>
            </a:r>
            <a:r>
              <a:rPr lang="cs-CZ" altLang="cs-CZ" sz="2600" b="1" dirty="0"/>
              <a:t>,  </a:t>
            </a:r>
            <a:r>
              <a:rPr lang="cs-CZ" altLang="cs-CZ" sz="2600" b="1" dirty="0" err="1"/>
              <a:t>syntaktisch</a:t>
            </a:r>
            <a:r>
              <a:rPr lang="cs-CZ" altLang="cs-CZ" sz="2600" b="1" dirty="0"/>
              <a:t>): </a:t>
            </a:r>
            <a:r>
              <a:rPr lang="cs-CZ" altLang="cs-CZ" sz="2600" b="1" dirty="0" err="1"/>
              <a:t>direkte</a:t>
            </a:r>
            <a:r>
              <a:rPr lang="cs-CZ" altLang="cs-CZ" sz="2600" b="1" dirty="0"/>
              <a:t> </a:t>
            </a:r>
            <a:r>
              <a:rPr lang="cs-CZ" altLang="cs-CZ" sz="2600" b="1" dirty="0" err="1"/>
              <a:t>Rede</a:t>
            </a:r>
            <a:r>
              <a:rPr lang="cs-CZ" altLang="cs-CZ" sz="2600" b="1" dirty="0"/>
              <a:t>, </a:t>
            </a:r>
            <a:r>
              <a:rPr lang="cs-CZ" altLang="cs-CZ" sz="2600" b="1" dirty="0" err="1"/>
              <a:t>Doppelpunktstruktur</a:t>
            </a:r>
            <a:r>
              <a:rPr lang="cs-CZ" altLang="cs-CZ" sz="2600" b="1" dirty="0"/>
              <a:t>, Parenthese</a:t>
            </a:r>
          </a:p>
          <a:p>
            <a:pPr>
              <a:lnSpc>
                <a:spcPct val="90000"/>
              </a:lnSpc>
            </a:pPr>
            <a:r>
              <a:rPr lang="cs-CZ" altLang="cs-CZ" sz="2600" b="1" dirty="0" err="1"/>
              <a:t>phonetische</a:t>
            </a:r>
            <a:r>
              <a:rPr lang="cs-CZ" altLang="cs-CZ" sz="2600" b="1" dirty="0"/>
              <a:t> SE: </a:t>
            </a:r>
            <a:r>
              <a:rPr lang="de-DE" altLang="cs-CZ" sz="2600" b="1" dirty="0" err="1"/>
              <a:t>Onomatopoe</a:t>
            </a:r>
            <a:endParaRPr lang="cs-CZ" altLang="cs-CZ" sz="2600" b="1" dirty="0"/>
          </a:p>
          <a:p>
            <a:pPr>
              <a:lnSpc>
                <a:spcPct val="90000"/>
              </a:lnSpc>
            </a:pPr>
            <a:r>
              <a:rPr lang="cs-CZ" altLang="cs-CZ" sz="2600" b="1" dirty="0"/>
              <a:t>Tropen </a:t>
            </a:r>
            <a:r>
              <a:rPr lang="cs-CZ" altLang="cs-CZ" sz="2600" b="1" dirty="0" err="1"/>
              <a:t>und</a:t>
            </a:r>
            <a:r>
              <a:rPr lang="cs-CZ" altLang="cs-CZ" sz="2600" b="1" dirty="0"/>
              <a:t> </a:t>
            </a:r>
            <a:r>
              <a:rPr lang="cs-CZ" altLang="cs-CZ" sz="2600" b="1" dirty="0" err="1"/>
              <a:t>Stilfiguren</a:t>
            </a:r>
            <a:r>
              <a:rPr lang="cs-CZ" altLang="cs-CZ" sz="2600" b="1" dirty="0"/>
              <a:t>: </a:t>
            </a:r>
            <a:r>
              <a:rPr lang="cs-CZ" altLang="cs-CZ" sz="2600" b="1" dirty="0" err="1"/>
              <a:t>Metaphe</a:t>
            </a:r>
            <a:r>
              <a:rPr lang="de-DE" altLang="cs-CZ" sz="2600" b="1" dirty="0"/>
              <a:t>r…</a:t>
            </a:r>
            <a:endParaRPr lang="cs-CZ" altLang="cs-CZ" sz="2600" b="1" dirty="0"/>
          </a:p>
          <a:p>
            <a:pPr>
              <a:lnSpc>
                <a:spcPct val="90000"/>
              </a:lnSpc>
            </a:pPr>
            <a:r>
              <a:rPr lang="cs-CZ" altLang="cs-CZ" sz="2600" b="1" dirty="0" err="1">
                <a:solidFill>
                  <a:srgbClr val="0070C0"/>
                </a:solidFill>
              </a:rPr>
              <a:t>Stilzüge</a:t>
            </a:r>
            <a:r>
              <a:rPr lang="cs-CZ" altLang="cs-CZ" sz="2600" b="1" dirty="0">
                <a:solidFill>
                  <a:srgbClr val="0070C0"/>
                </a:solidFill>
              </a:rPr>
              <a:t> </a:t>
            </a:r>
            <a:r>
              <a:rPr lang="cs-CZ" altLang="cs-CZ" sz="2600" b="1" dirty="0"/>
              <a:t>– </a:t>
            </a:r>
            <a:r>
              <a:rPr lang="cs-CZ" altLang="cs-CZ" sz="2600" b="1" dirty="0" err="1"/>
              <a:t>Wirkung</a:t>
            </a:r>
            <a:r>
              <a:rPr lang="cs-CZ" altLang="cs-CZ" sz="2600" b="1" dirty="0"/>
              <a:t> des </a:t>
            </a:r>
            <a:r>
              <a:rPr lang="cs-CZ" altLang="cs-CZ" sz="2600" b="1" dirty="0" err="1"/>
              <a:t>Textes</a:t>
            </a:r>
            <a:endParaRPr lang="cs-CZ" altLang="cs-CZ" sz="2600" b="1" dirty="0"/>
          </a:p>
          <a:p>
            <a:pPr>
              <a:lnSpc>
                <a:spcPct val="90000"/>
              </a:lnSpc>
            </a:pPr>
            <a:endParaRPr lang="cs-CZ" altLang="cs-CZ" b="1" dirty="0">
              <a:solidFill>
                <a:srgbClr val="00B050"/>
              </a:solidFill>
            </a:endParaRPr>
          </a:p>
          <a:p>
            <a:pPr>
              <a:lnSpc>
                <a:spcPct val="90000"/>
              </a:lnSpc>
            </a:pP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Předvádění na obrazovce (4:3)</PresentationFormat>
  <Paragraphs>126</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Calibri</vt: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Beispiel 1: Herta Müller</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104</cp:revision>
  <dcterms:created xsi:type="dcterms:W3CDTF">2013-09-25T11:41:16Z</dcterms:created>
  <dcterms:modified xsi:type="dcterms:W3CDTF">2020-10-14T12:14:14Z</dcterms:modified>
</cp:coreProperties>
</file>