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333" r:id="rId5"/>
    <p:sldId id="334" r:id="rId6"/>
    <p:sldId id="355" r:id="rId7"/>
    <p:sldId id="278" r:id="rId8"/>
    <p:sldId id="279" r:id="rId9"/>
    <p:sldId id="280" r:id="rId10"/>
    <p:sldId id="281" r:id="rId11"/>
    <p:sldId id="282" r:id="rId12"/>
    <p:sldId id="283" r:id="rId13"/>
    <p:sldId id="284" r:id="rId14"/>
    <p:sldId id="285" r:id="rId15"/>
    <p:sldId id="288" r:id="rId16"/>
    <p:sldId id="289" r:id="rId17"/>
    <p:sldId id="335" r:id="rId18"/>
    <p:sldId id="290" r:id="rId19"/>
    <p:sldId id="336" r:id="rId20"/>
    <p:sldId id="291" r:id="rId21"/>
    <p:sldId id="337" r:id="rId22"/>
    <p:sldId id="292" r:id="rId23"/>
    <p:sldId id="293" r:id="rId24"/>
    <p:sldId id="294" r:id="rId25"/>
    <p:sldId id="295" r:id="rId26"/>
    <p:sldId id="296" r:id="rId27"/>
    <p:sldId id="297" r:id="rId28"/>
    <p:sldId id="300"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4887185-CAFF-4842-B00D-980BEE1D4CCC}" type="datetimeFigureOut">
              <a:rPr lang="cs-CZ" smtClean="0"/>
              <a:t>05.11.2020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4887185-CAFF-4842-B00D-980BEE1D4CCC}" type="datetimeFigureOut">
              <a:rPr lang="cs-CZ" smtClean="0"/>
              <a:t>05.11.2020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05.11.2020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05.11.2020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cs.wikipedia.org/w/index.php?title=Die_Klavierspielerin_(Pianistka)&amp;action=edit&amp;redlink=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cs.wikipedia.org/wiki/Nacismus" TargetMode="External"/><Relationship Id="rId3" Type="http://schemas.openxmlformats.org/officeDocument/2006/relationships/hyperlink" Target="http://cs.wikipedia.org/w/index.php?title=Elfriede_Jelinekov%C3%A1&amp;action=edit&amp;section=2" TargetMode="External"/><Relationship Id="rId7" Type="http://schemas.openxmlformats.org/officeDocument/2006/relationships/hyperlink" Target="http://cs.wikipedia.org/wiki/1983" TargetMode="External"/><Relationship Id="rId2" Type="http://schemas.openxmlformats.org/officeDocument/2006/relationships/hyperlink" Target="http://cs.wikipedia.org/w/index.php?title=Elfriede_Jelinekov%C3%A1&amp;veaction=edit&amp;section=2" TargetMode="External"/><Relationship Id="rId1" Type="http://schemas.openxmlformats.org/officeDocument/2006/relationships/slideLayout" Target="../slideLayouts/slideLayout2.xml"/><Relationship Id="rId6" Type="http://schemas.openxmlformats.org/officeDocument/2006/relationships/hyperlink" Target="http://cs.wikipedia.org/wiki/Feminismus" TargetMode="External"/><Relationship Id="rId5" Type="http://schemas.openxmlformats.org/officeDocument/2006/relationships/hyperlink" Target="http://cs.wikipedia.org/wiki/Marxismus" TargetMode="External"/><Relationship Id="rId4" Type="http://schemas.openxmlformats.org/officeDocument/2006/relationships/hyperlink" Target="http://cs.wikipedia.org/wiki/1975" TargetMode="External"/><Relationship Id="rId9" Type="http://schemas.openxmlformats.org/officeDocument/2006/relationships/hyperlink" Target="http://cs.wikipedia.org/w/index.php?title=Pianistka_(rom%C3%A1n)&amp;action=edit&amp;redlink=1"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cs.wikipedia.org/wiki/Pornografi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a:t>Kontrastive</a:t>
            </a:r>
            <a:r>
              <a:rPr lang="cs-CZ" b="1" dirty="0"/>
              <a:t> </a:t>
            </a:r>
            <a:r>
              <a:rPr lang="cs-CZ" b="1" dirty="0" err="1"/>
              <a:t>Stilanalyse</a:t>
            </a:r>
            <a:r>
              <a:rPr lang="cs-CZ" b="1" dirty="0"/>
              <a:t> </a:t>
            </a:r>
            <a:r>
              <a:rPr lang="cs-CZ" b="1" dirty="0" err="1"/>
              <a:t>literarischer</a:t>
            </a:r>
            <a:r>
              <a:rPr lang="cs-CZ" b="1" dirty="0"/>
              <a:t> </a:t>
            </a:r>
            <a:r>
              <a:rPr lang="de-DE" b="1" dirty="0"/>
              <a:t>Übersetzungen (</a:t>
            </a:r>
            <a:r>
              <a:rPr lang="de-DE" b="1" dirty="0" err="1"/>
              <a:t>Dt-Tsch</a:t>
            </a:r>
            <a:r>
              <a:rPr lang="de-DE" b="1" dirty="0"/>
              <a:t>)</a:t>
            </a:r>
            <a:endParaRPr lang="cs-CZ" b="1" dirty="0"/>
          </a:p>
        </p:txBody>
      </p:sp>
      <p:sp>
        <p:nvSpPr>
          <p:cNvPr id="3" name="Podnadpis 2"/>
          <p:cNvSpPr>
            <a:spLocks noGrp="1"/>
          </p:cNvSpPr>
          <p:nvPr>
            <p:ph type="subTitle" idx="1"/>
          </p:nvPr>
        </p:nvSpPr>
        <p:spPr/>
        <p:txBody>
          <a:bodyPr/>
          <a:lstStyle/>
          <a:p>
            <a:r>
              <a:rPr lang="de-DE" dirty="0"/>
              <a:t>Schwerpunkte:</a:t>
            </a:r>
            <a:endParaRPr lang="cs-CZ" dirty="0"/>
          </a:p>
        </p:txBody>
      </p:sp>
    </p:spTree>
    <p:extLst>
      <p:ext uri="{BB962C8B-B14F-4D97-AF65-F5344CB8AC3E}">
        <p14:creationId xmlns:p14="http://schemas.microsoft.com/office/powerpoint/2010/main" val="397118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de-DE" b="1" dirty="0">
                <a:solidFill>
                  <a:srgbClr val="FF0000"/>
                </a:solidFill>
              </a:rPr>
              <a:t>4.</a:t>
            </a:r>
            <a:endParaRPr lang="cs-CZ" b="1" dirty="0">
              <a:solidFill>
                <a:srgbClr val="FF0000"/>
              </a:solidFill>
            </a:endParaRPr>
          </a:p>
          <a:p>
            <a:r>
              <a:rPr lang="de-DE" dirty="0"/>
              <a:t>Sobald </a:t>
            </a:r>
            <a:r>
              <a:rPr lang="de-DE" b="1" dirty="0"/>
              <a:t>unser Schlitten </a:t>
            </a:r>
            <a:r>
              <a:rPr lang="de-DE" dirty="0"/>
              <a:t>da ist, geht´s los. (Seite 15)</a:t>
            </a:r>
          </a:p>
          <a:p>
            <a:r>
              <a:rPr lang="cs-CZ" dirty="0"/>
              <a:t>Jen co dostaneme </a:t>
            </a:r>
            <a:r>
              <a:rPr lang="cs-CZ" b="1" dirty="0"/>
              <a:t>náš bourák</a:t>
            </a:r>
            <a:r>
              <a:rPr lang="cs-CZ" dirty="0"/>
              <a:t>, vyrazíme. (</a:t>
            </a:r>
            <a:r>
              <a:rPr lang="cs-CZ" dirty="0" err="1"/>
              <a:t>Seite</a:t>
            </a:r>
            <a:r>
              <a:rPr lang="cs-CZ" dirty="0"/>
              <a:t> 13)</a:t>
            </a:r>
          </a:p>
          <a:p>
            <a:pPr marL="0" indent="0">
              <a:buNone/>
            </a:pPr>
            <a:endParaRPr lang="de-DE" dirty="0"/>
          </a:p>
          <a:p>
            <a:r>
              <a:rPr lang="de-DE" b="1" dirty="0">
                <a:solidFill>
                  <a:srgbClr val="FF0000"/>
                </a:solidFill>
              </a:rPr>
              <a:t>5.</a:t>
            </a:r>
            <a:endParaRPr lang="cs-CZ" b="1" dirty="0">
              <a:solidFill>
                <a:srgbClr val="FF0000"/>
              </a:solidFill>
            </a:endParaRPr>
          </a:p>
          <a:p>
            <a:r>
              <a:rPr lang="de-DE" b="1" dirty="0"/>
              <a:t>„Schweineteuer </a:t>
            </a:r>
            <a:r>
              <a:rPr lang="de-DE" dirty="0"/>
              <a:t>das Zeug, sogar im Westen, aber das spürst du gar nicht auf der Haut, so fein ist das.“ (Seite 16)</a:t>
            </a:r>
          </a:p>
          <a:p>
            <a:r>
              <a:rPr lang="pl-PL" dirty="0"/>
              <a:t>„To muselo stát </a:t>
            </a:r>
            <a:r>
              <a:rPr lang="pl-PL" b="1" dirty="0"/>
              <a:t>balík </a:t>
            </a:r>
            <a:r>
              <a:rPr lang="pl-PL" dirty="0"/>
              <a:t>i na Západě, ale na kůži to vůbec necítíš, tak je to jemný.“ (Seite</a:t>
            </a:r>
            <a:r>
              <a:rPr lang="de-DE" dirty="0"/>
              <a:t> </a:t>
            </a:r>
            <a:r>
              <a:rPr lang="cs-CZ" dirty="0"/>
              <a:t>13)</a:t>
            </a:r>
          </a:p>
        </p:txBody>
      </p:sp>
    </p:spTree>
    <p:extLst>
      <p:ext uri="{BB962C8B-B14F-4D97-AF65-F5344CB8AC3E}">
        <p14:creationId xmlns:p14="http://schemas.microsoft.com/office/powerpoint/2010/main" val="6254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a:solidFill>
                  <a:srgbClr val="FF0000"/>
                </a:solidFill>
              </a:rPr>
              <a:t>6. </a:t>
            </a:r>
            <a:r>
              <a:rPr lang="de-DE" sz="1800" dirty="0"/>
              <a:t>„Willst du Birne oder Apfel?“ … „</a:t>
            </a:r>
            <a:r>
              <a:rPr lang="de-DE" sz="1800" b="1" dirty="0"/>
              <a:t>Ist doch egal</a:t>
            </a:r>
            <a:r>
              <a:rPr lang="de-DE" sz="1800" dirty="0"/>
              <a:t>.“ (Seite 16)</a:t>
            </a:r>
          </a:p>
          <a:p>
            <a:r>
              <a:rPr lang="cs-CZ" sz="1800" dirty="0"/>
              <a:t>„Chceš hrušky, nebo jablka?“ … „</a:t>
            </a:r>
            <a:r>
              <a:rPr lang="cs-CZ" sz="1800" b="1" dirty="0"/>
              <a:t>To je fuk</a:t>
            </a:r>
            <a:r>
              <a:rPr lang="cs-CZ" sz="1800" dirty="0"/>
              <a:t>.“ (</a:t>
            </a:r>
            <a:r>
              <a:rPr lang="cs-CZ" sz="1800" dirty="0" err="1"/>
              <a:t>Seite</a:t>
            </a:r>
            <a:r>
              <a:rPr lang="cs-CZ" sz="1800" dirty="0"/>
              <a:t> 14)</a:t>
            </a:r>
            <a:endParaRPr lang="de-DE" sz="1800" dirty="0"/>
          </a:p>
          <a:p>
            <a:r>
              <a:rPr lang="de-DE" sz="1800" dirty="0">
                <a:solidFill>
                  <a:srgbClr val="FF0000"/>
                </a:solidFill>
              </a:rPr>
              <a:t>7. </a:t>
            </a:r>
            <a:r>
              <a:rPr lang="de-DE" sz="1800" dirty="0"/>
              <a:t>Sie will einfach nur mal ne </a:t>
            </a:r>
            <a:r>
              <a:rPr lang="de-DE" sz="1800" b="1" dirty="0"/>
              <a:t>schicke Klamotte</a:t>
            </a:r>
            <a:r>
              <a:rPr lang="de-DE" sz="1800" dirty="0"/>
              <a:t>. (Seite 18)</a:t>
            </a:r>
          </a:p>
          <a:p>
            <a:r>
              <a:rPr lang="cs-CZ" sz="1800" dirty="0"/>
              <a:t>Jen chce občas </a:t>
            </a:r>
            <a:r>
              <a:rPr lang="cs-CZ" sz="1800" b="1" dirty="0"/>
              <a:t>pěkný hadry</a:t>
            </a:r>
            <a:r>
              <a:rPr lang="cs-CZ" sz="1800" dirty="0"/>
              <a:t>. (</a:t>
            </a:r>
            <a:r>
              <a:rPr lang="cs-CZ" sz="1800" dirty="0" err="1"/>
              <a:t>Seite</a:t>
            </a:r>
            <a:r>
              <a:rPr lang="cs-CZ" sz="1800" dirty="0"/>
              <a:t> 15)</a:t>
            </a:r>
            <a:endParaRPr lang="de-DE" sz="1800" dirty="0"/>
          </a:p>
          <a:p>
            <a:r>
              <a:rPr lang="de-DE" sz="1800" dirty="0">
                <a:solidFill>
                  <a:srgbClr val="FF0000"/>
                </a:solidFill>
              </a:rPr>
              <a:t>8. </a:t>
            </a:r>
            <a:r>
              <a:rPr lang="de-DE" sz="1800" dirty="0"/>
              <a:t>„Ich müsste dir jedes Mal </a:t>
            </a:r>
            <a:r>
              <a:rPr lang="de-DE" sz="1800" b="1" dirty="0"/>
              <a:t>einen Strauß Rosen </a:t>
            </a:r>
            <a:r>
              <a:rPr lang="de-DE" sz="1800" dirty="0"/>
              <a:t>schenken!“ (Seite 21)</a:t>
            </a:r>
          </a:p>
          <a:p>
            <a:r>
              <a:rPr lang="cs-CZ" sz="1800" dirty="0"/>
              <a:t>„Měla bych Ti pokaždé dát </a:t>
            </a:r>
            <a:r>
              <a:rPr lang="cs-CZ" sz="1800" b="1" dirty="0"/>
              <a:t>pugét růží</a:t>
            </a:r>
            <a:r>
              <a:rPr lang="cs-CZ" sz="1800" dirty="0"/>
              <a:t>!“ </a:t>
            </a:r>
          </a:p>
          <a:p>
            <a:r>
              <a:rPr lang="de-DE" sz="1800" dirty="0">
                <a:solidFill>
                  <a:srgbClr val="FF0000"/>
                </a:solidFill>
              </a:rPr>
              <a:t>9.</a:t>
            </a:r>
            <a:r>
              <a:rPr lang="de-DE" sz="1800" dirty="0"/>
              <a:t>„Was soll der </a:t>
            </a:r>
            <a:r>
              <a:rPr lang="de-DE" sz="1800" b="1" dirty="0"/>
              <a:t>Quatsch</a:t>
            </a:r>
            <a:r>
              <a:rPr lang="de-DE" sz="1800" dirty="0"/>
              <a:t>?“, sagte Adam. (Seite 22)</a:t>
            </a:r>
          </a:p>
          <a:p>
            <a:r>
              <a:rPr lang="pl-PL" sz="1800" dirty="0"/>
              <a:t>„Co to máš za </a:t>
            </a:r>
            <a:r>
              <a:rPr lang="pl-PL" sz="1800" b="1" dirty="0"/>
              <a:t>řeči</a:t>
            </a:r>
            <a:r>
              <a:rPr lang="pl-PL" sz="1800" dirty="0"/>
              <a:t>?“, řekl Adam. (Seite 18)</a:t>
            </a:r>
          </a:p>
          <a:p>
            <a:r>
              <a:rPr lang="de-DE" sz="1800" dirty="0">
                <a:solidFill>
                  <a:srgbClr val="FF0000"/>
                </a:solidFill>
              </a:rPr>
              <a:t>10. </a:t>
            </a:r>
            <a:r>
              <a:rPr lang="de-DE" sz="1800" dirty="0"/>
              <a:t>„Kannst du den </a:t>
            </a:r>
            <a:r>
              <a:rPr lang="de-DE" sz="1800" b="1" dirty="0"/>
              <a:t>Stinkestumpen </a:t>
            </a:r>
            <a:r>
              <a:rPr lang="de-DE" sz="1800" dirty="0"/>
              <a:t>nicht mal wegtun. Du kriegst noch Lungenkrebs.“ </a:t>
            </a:r>
            <a:r>
              <a:rPr lang="cs-CZ" sz="1800" dirty="0"/>
              <a:t>(</a:t>
            </a:r>
            <a:r>
              <a:rPr lang="cs-CZ" sz="1800" dirty="0" err="1"/>
              <a:t>Seite</a:t>
            </a:r>
            <a:r>
              <a:rPr lang="cs-CZ" sz="1800" dirty="0"/>
              <a:t> 20)</a:t>
            </a:r>
          </a:p>
          <a:p>
            <a:r>
              <a:rPr lang="cs-CZ" sz="1800" dirty="0"/>
              <a:t>„Nemohl bys tu </a:t>
            </a:r>
            <a:r>
              <a:rPr lang="cs-CZ" sz="1800" b="1" dirty="0"/>
              <a:t>smradlavou věc </a:t>
            </a:r>
            <a:r>
              <a:rPr lang="cs-CZ" sz="1800" dirty="0"/>
              <a:t>aspoň jednou odložit?! Ještě dostaneš rakovinu</a:t>
            </a:r>
          </a:p>
          <a:p>
            <a:pPr marL="0" indent="0">
              <a:buNone/>
            </a:pPr>
            <a:r>
              <a:rPr lang="de-DE" sz="1800" dirty="0"/>
              <a:t>        </a:t>
            </a:r>
            <a:r>
              <a:rPr lang="cs-CZ" sz="1800" dirty="0"/>
              <a:t>plic.“ (</a:t>
            </a:r>
            <a:r>
              <a:rPr lang="cs-CZ" sz="1800" dirty="0" err="1"/>
              <a:t>Seite</a:t>
            </a:r>
            <a:r>
              <a:rPr lang="cs-CZ" sz="1800" dirty="0"/>
              <a:t> 17)</a:t>
            </a:r>
            <a:endParaRPr lang="de-DE" sz="1800" dirty="0"/>
          </a:p>
          <a:p>
            <a:r>
              <a:rPr lang="de-DE" sz="1800" dirty="0">
                <a:solidFill>
                  <a:srgbClr val="FF0000"/>
                </a:solidFill>
              </a:rPr>
              <a:t>11. </a:t>
            </a:r>
            <a:r>
              <a:rPr lang="de-DE" sz="1800" dirty="0"/>
              <a:t>„Ich versuche hier nur wegzukommen, bevor der große </a:t>
            </a:r>
            <a:r>
              <a:rPr lang="de-DE" sz="1800" b="1" dirty="0"/>
              <a:t>Hammer fällt</a:t>
            </a:r>
            <a:r>
              <a:rPr lang="de-DE" sz="1800" dirty="0"/>
              <a:t>.“ (Seite 29)</a:t>
            </a:r>
          </a:p>
          <a:p>
            <a:r>
              <a:rPr lang="cs-CZ" sz="1800" dirty="0"/>
              <a:t>„Jen se snažím odsud odejít, než mi to </a:t>
            </a:r>
            <a:r>
              <a:rPr lang="cs-CZ" sz="1800" b="1" dirty="0"/>
              <a:t>docvakne</a:t>
            </a:r>
            <a:r>
              <a:rPr lang="cs-CZ" sz="1800" dirty="0"/>
              <a:t>.“ (</a:t>
            </a:r>
            <a:r>
              <a:rPr lang="cs-CZ" sz="1800" dirty="0" err="1"/>
              <a:t>Seite</a:t>
            </a:r>
            <a:r>
              <a:rPr lang="cs-CZ" sz="1800" dirty="0"/>
              <a:t> 24)</a:t>
            </a:r>
            <a:endParaRPr lang="de-DE" sz="1800" dirty="0">
              <a:solidFill>
                <a:srgbClr val="FF0000"/>
              </a:solidFill>
            </a:endParaRPr>
          </a:p>
        </p:txBody>
      </p:sp>
    </p:spTree>
    <p:extLst>
      <p:ext uri="{BB962C8B-B14F-4D97-AF65-F5344CB8AC3E}">
        <p14:creationId xmlns:p14="http://schemas.microsoft.com/office/powerpoint/2010/main" val="426315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a:solidFill>
                  <a:srgbClr val="FF0000"/>
                </a:solidFill>
              </a:rPr>
              <a:t>12. </a:t>
            </a:r>
            <a:r>
              <a:rPr lang="de-DE" sz="1800" dirty="0"/>
              <a:t>„Macht dich </a:t>
            </a:r>
            <a:r>
              <a:rPr lang="de-DE" sz="1800" b="1" dirty="0"/>
              <a:t>üppiges Fleisch </a:t>
            </a:r>
            <a:r>
              <a:rPr lang="de-DE" sz="1800" dirty="0"/>
              <a:t>an?“ (Seite 29)</a:t>
            </a:r>
          </a:p>
          <a:p>
            <a:r>
              <a:rPr lang="cs-CZ" sz="1800" dirty="0"/>
              <a:t>„</a:t>
            </a:r>
            <a:r>
              <a:rPr lang="cs-CZ" sz="1800" dirty="0" err="1"/>
              <a:t>Přitahujou</a:t>
            </a:r>
            <a:r>
              <a:rPr lang="cs-CZ" sz="1800" dirty="0"/>
              <a:t> Tě </a:t>
            </a:r>
            <a:r>
              <a:rPr lang="cs-CZ" sz="1800" b="1" dirty="0"/>
              <a:t>bujný tvary</a:t>
            </a:r>
            <a:r>
              <a:rPr lang="cs-CZ" sz="1800" dirty="0"/>
              <a:t>?“ (</a:t>
            </a:r>
            <a:r>
              <a:rPr lang="cs-CZ" sz="1800" dirty="0" err="1"/>
              <a:t>Seite</a:t>
            </a:r>
            <a:r>
              <a:rPr lang="cs-CZ" sz="1800" dirty="0"/>
              <a:t> 24)</a:t>
            </a:r>
            <a:endParaRPr lang="de-DE" sz="1800" dirty="0"/>
          </a:p>
          <a:p>
            <a:r>
              <a:rPr lang="de-DE" sz="1800" dirty="0">
                <a:solidFill>
                  <a:srgbClr val="FF0000"/>
                </a:solidFill>
              </a:rPr>
              <a:t>13. </a:t>
            </a:r>
            <a:r>
              <a:rPr lang="de-DE" sz="1800" dirty="0"/>
              <a:t>„Ich hatte immer gehofft, dass ich davon nichts mitkriegen muss, dass ich nicht</a:t>
            </a:r>
          </a:p>
          <a:p>
            <a:pPr marL="0" indent="0">
              <a:buNone/>
            </a:pPr>
            <a:r>
              <a:rPr lang="de-DE" sz="1800" dirty="0"/>
              <a:t>gezwungen werde, ernsthaft darüber nachzudenken, wie das bei euch abläuft, wenn</a:t>
            </a:r>
          </a:p>
          <a:p>
            <a:pPr marL="0" indent="0">
              <a:buNone/>
            </a:pPr>
            <a:r>
              <a:rPr lang="de-DE" sz="1800" dirty="0"/>
              <a:t>deine Geschöpfe Seidenblusen auf nackter Haut tragen oder diese </a:t>
            </a:r>
            <a:r>
              <a:rPr lang="de-DE" sz="1800" b="1" dirty="0"/>
              <a:t>monströsen</a:t>
            </a:r>
          </a:p>
          <a:p>
            <a:pPr marL="0" indent="0">
              <a:buNone/>
            </a:pPr>
            <a:r>
              <a:rPr lang="de-DE" sz="1800" b="1" dirty="0"/>
              <a:t>Dekolletés</a:t>
            </a:r>
            <a:r>
              <a:rPr lang="de-DE" sz="1800" dirty="0"/>
              <a:t>, </a:t>
            </a:r>
            <a:r>
              <a:rPr lang="de-DE" sz="1800" b="1" dirty="0"/>
              <a:t>die Ärsche</a:t>
            </a:r>
            <a:r>
              <a:rPr lang="de-DE" sz="1800" dirty="0"/>
              <a:t>, die du ihnen besser verkleinerst als jeder Chirurg …“ </a:t>
            </a:r>
            <a:r>
              <a:rPr lang="cs-CZ" sz="1800" dirty="0"/>
              <a:t>(</a:t>
            </a:r>
            <a:r>
              <a:rPr lang="cs-CZ" sz="1800" dirty="0" err="1"/>
              <a:t>Seite</a:t>
            </a:r>
            <a:r>
              <a:rPr lang="cs-CZ" sz="1800" dirty="0"/>
              <a:t> 30)</a:t>
            </a:r>
          </a:p>
          <a:p>
            <a:r>
              <a:rPr lang="cs-CZ" sz="1800" dirty="0"/>
              <a:t>„Vždycky jsem doufala, že se o tom nikdy nedozvím, že nikdy nebudu nucena vážně</a:t>
            </a:r>
          </a:p>
          <a:p>
            <a:pPr marL="0" indent="0">
              <a:buNone/>
            </a:pPr>
            <a:r>
              <a:rPr lang="cs-CZ" sz="1800" dirty="0"/>
              <a:t>přemýšlet o tom, jak to s </a:t>
            </a:r>
            <a:r>
              <a:rPr lang="cs-CZ" sz="1800" dirty="0" err="1"/>
              <a:t>váma</a:t>
            </a:r>
            <a:r>
              <a:rPr lang="cs-CZ" sz="1800" dirty="0"/>
              <a:t> je, když tvoje ženské výtvory nosí hedvábné halenky na</a:t>
            </a:r>
          </a:p>
          <a:p>
            <a:pPr marL="0" indent="0">
              <a:buNone/>
            </a:pPr>
            <a:r>
              <a:rPr lang="cs-CZ" sz="1800" dirty="0"/>
              <a:t>holém těle nebo ty </a:t>
            </a:r>
            <a:r>
              <a:rPr lang="cs-CZ" sz="1800" b="1" dirty="0"/>
              <a:t>obrovské výstřihy</a:t>
            </a:r>
            <a:r>
              <a:rPr lang="cs-CZ" sz="1800" dirty="0"/>
              <a:t>, </a:t>
            </a:r>
            <a:r>
              <a:rPr lang="cs-CZ" sz="1800" b="1" dirty="0"/>
              <a:t>prdele </a:t>
            </a:r>
            <a:r>
              <a:rPr lang="cs-CZ" sz="1800" dirty="0"/>
              <a:t>jim umíš zmenšovat líp než kterýkoli</a:t>
            </a:r>
          </a:p>
          <a:p>
            <a:pPr marL="0" indent="0">
              <a:buNone/>
            </a:pPr>
            <a:r>
              <a:rPr lang="cs-CZ" sz="1800" dirty="0"/>
              <a:t>chirurg.“ (</a:t>
            </a:r>
            <a:r>
              <a:rPr lang="cs-CZ" sz="1800" dirty="0" err="1"/>
              <a:t>Seite</a:t>
            </a:r>
            <a:r>
              <a:rPr lang="cs-CZ" sz="1800" dirty="0"/>
              <a:t> 24)</a:t>
            </a:r>
            <a:endParaRPr lang="de-DE" sz="1800" dirty="0"/>
          </a:p>
          <a:p>
            <a:r>
              <a:rPr lang="de-DE" sz="1800" dirty="0">
                <a:solidFill>
                  <a:srgbClr val="FF0000"/>
                </a:solidFill>
              </a:rPr>
              <a:t>14. </a:t>
            </a:r>
            <a:r>
              <a:rPr lang="de-DE" sz="1800" dirty="0"/>
              <a:t>So wie der dich </a:t>
            </a:r>
            <a:r>
              <a:rPr lang="de-DE" sz="1800" b="1" dirty="0"/>
              <a:t>angebaggert </a:t>
            </a:r>
            <a:r>
              <a:rPr lang="de-DE" sz="1800" dirty="0"/>
              <a:t>hat, du hast selbst gesagt ... (Seite 31)</a:t>
            </a:r>
          </a:p>
          <a:p>
            <a:r>
              <a:rPr lang="pl-PL" sz="1800" dirty="0"/>
              <a:t>To je ten, co Tě </a:t>
            </a:r>
            <a:r>
              <a:rPr lang="pl-PL" sz="1800" b="1" dirty="0"/>
              <a:t>balil</a:t>
            </a:r>
            <a:r>
              <a:rPr lang="pl-PL" sz="1800" dirty="0"/>
              <a:t>, že jo, sama jsi to říkala … (Seite 26)</a:t>
            </a:r>
            <a:endParaRPr lang="de-DE" sz="1800" dirty="0"/>
          </a:p>
          <a:p>
            <a:r>
              <a:rPr lang="de-DE" sz="1800" dirty="0">
                <a:solidFill>
                  <a:srgbClr val="FF0000"/>
                </a:solidFill>
              </a:rPr>
              <a:t>15. </a:t>
            </a:r>
            <a:r>
              <a:rPr lang="de-DE" sz="1800" b="1" dirty="0"/>
              <a:t>Grün und blau ist Kasper seine Frau. </a:t>
            </a:r>
            <a:r>
              <a:rPr lang="de-DE" sz="1800" dirty="0"/>
              <a:t>(Seite 32)</a:t>
            </a:r>
          </a:p>
          <a:p>
            <a:r>
              <a:rPr lang="cs-CZ" sz="1800" b="1" dirty="0"/>
              <a:t>Zelená modrá, pro blázna dobrá. </a:t>
            </a:r>
            <a:r>
              <a:rPr lang="cs-CZ" sz="1800" dirty="0"/>
              <a:t>(</a:t>
            </a:r>
            <a:r>
              <a:rPr lang="cs-CZ" sz="1800" dirty="0" err="1"/>
              <a:t>Seite</a:t>
            </a:r>
            <a:r>
              <a:rPr lang="cs-CZ" sz="1800" dirty="0"/>
              <a:t> 26)</a:t>
            </a:r>
            <a:endParaRPr lang="de-DE" sz="1800" dirty="0">
              <a:solidFill>
                <a:srgbClr val="FF0000"/>
              </a:solidFill>
            </a:endParaRPr>
          </a:p>
        </p:txBody>
      </p:sp>
    </p:spTree>
    <p:extLst>
      <p:ext uri="{BB962C8B-B14F-4D97-AF65-F5344CB8AC3E}">
        <p14:creationId xmlns:p14="http://schemas.microsoft.com/office/powerpoint/2010/main" val="127811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16. </a:t>
            </a:r>
            <a:r>
              <a:rPr lang="de-DE" sz="1800" dirty="0"/>
              <a:t>„Sie hat verlangt, dass ich bis zum Schichtende arbeite und morgen auch noch, da hab ich gekündigt, aus und </a:t>
            </a:r>
            <a:r>
              <a:rPr lang="de-DE" sz="1800" b="1" dirty="0"/>
              <a:t>Schluss</a:t>
            </a:r>
            <a:r>
              <a:rPr lang="de-DE" sz="1800" dirty="0"/>
              <a:t>.“ (Seite 31)</a:t>
            </a:r>
          </a:p>
          <a:p>
            <a:r>
              <a:rPr lang="cs-CZ" sz="1800" dirty="0"/>
              <a:t>„Ona chtěla, abych dělala do konce směny a ještě zítra, tak jsem dala </a:t>
            </a:r>
            <a:r>
              <a:rPr lang="cs-CZ" sz="1800" dirty="0" err="1"/>
              <a:t>výpověd</a:t>
            </a:r>
            <a:r>
              <a:rPr lang="cs-CZ" sz="1800" dirty="0"/>
              <a:t>, hotovo,</a:t>
            </a:r>
            <a:r>
              <a:rPr lang="de-DE" sz="1800" dirty="0"/>
              <a:t> </a:t>
            </a:r>
            <a:r>
              <a:rPr lang="cs-CZ" sz="1800" b="1" dirty="0"/>
              <a:t>šlus</a:t>
            </a:r>
            <a:r>
              <a:rPr lang="cs-CZ" sz="1800" dirty="0"/>
              <a:t>.“ (</a:t>
            </a:r>
            <a:r>
              <a:rPr lang="cs-CZ" sz="1800" dirty="0" err="1"/>
              <a:t>Seite</a:t>
            </a:r>
            <a:r>
              <a:rPr lang="cs-CZ" sz="1800" dirty="0"/>
              <a:t> 26)</a:t>
            </a:r>
          </a:p>
          <a:p>
            <a:r>
              <a:rPr lang="de-DE" sz="1800" dirty="0">
                <a:solidFill>
                  <a:srgbClr val="FF0000"/>
                </a:solidFill>
              </a:rPr>
              <a:t>17. </a:t>
            </a:r>
            <a:r>
              <a:rPr lang="de-DE" sz="1800" dirty="0"/>
              <a:t>Doch die Vorstellung, irgendwann wieder aufstehen zu müssen, </a:t>
            </a:r>
            <a:r>
              <a:rPr lang="de-DE" sz="1800" b="1" dirty="0"/>
              <a:t>hielt ihn auf den </a:t>
            </a:r>
            <a:r>
              <a:rPr lang="cs-CZ" sz="1800" b="1" dirty="0" err="1"/>
              <a:t>Beinen</a:t>
            </a:r>
            <a:r>
              <a:rPr lang="cs-CZ" sz="1800" b="1" dirty="0"/>
              <a:t>. </a:t>
            </a:r>
            <a:r>
              <a:rPr lang="cs-CZ" sz="1800" dirty="0"/>
              <a:t>(</a:t>
            </a:r>
            <a:r>
              <a:rPr lang="cs-CZ" sz="1800" dirty="0" err="1"/>
              <a:t>Seite</a:t>
            </a:r>
            <a:r>
              <a:rPr lang="cs-CZ" sz="1800" dirty="0"/>
              <a:t> 33)</a:t>
            </a:r>
          </a:p>
          <a:p>
            <a:r>
              <a:rPr lang="cs-CZ" sz="1800" dirty="0"/>
              <a:t>Jenže představa, že stejně zase bude muset někdy vstát, </a:t>
            </a:r>
            <a:r>
              <a:rPr lang="cs-CZ" sz="1800" b="1" dirty="0"/>
              <a:t>ho udržela na nohou</a:t>
            </a:r>
            <a:r>
              <a:rPr lang="cs-CZ" sz="1800" dirty="0"/>
              <a:t>.</a:t>
            </a:r>
            <a:r>
              <a:rPr lang="de-DE" sz="1800" dirty="0"/>
              <a:t> </a:t>
            </a:r>
          </a:p>
          <a:p>
            <a:r>
              <a:rPr lang="de-DE" sz="1800" dirty="0">
                <a:solidFill>
                  <a:srgbClr val="FF0000"/>
                </a:solidFill>
              </a:rPr>
              <a:t>18. </a:t>
            </a:r>
            <a:r>
              <a:rPr lang="de-DE" sz="1800" dirty="0"/>
              <a:t>Na, </a:t>
            </a:r>
            <a:r>
              <a:rPr lang="de-DE" sz="1800" b="1" dirty="0"/>
              <a:t>ist das Leben noch frisch</a:t>
            </a:r>
            <a:r>
              <a:rPr lang="de-DE" sz="1800" dirty="0"/>
              <a:t>? (Seite 34)</a:t>
            </a:r>
          </a:p>
          <a:p>
            <a:r>
              <a:rPr lang="pl-PL" sz="1800" dirty="0"/>
              <a:t>Tak jak, </a:t>
            </a:r>
            <a:r>
              <a:rPr lang="pl-PL" sz="1800" b="1" dirty="0"/>
              <a:t>všechno klape</a:t>
            </a:r>
            <a:r>
              <a:rPr lang="pl-PL" sz="1800" dirty="0"/>
              <a:t>? (Seite 29)</a:t>
            </a:r>
            <a:endParaRPr lang="de-DE" sz="1800" dirty="0"/>
          </a:p>
          <a:p>
            <a:r>
              <a:rPr lang="de-DE" sz="1800" dirty="0">
                <a:solidFill>
                  <a:srgbClr val="FF0000"/>
                </a:solidFill>
              </a:rPr>
              <a:t>19. </a:t>
            </a:r>
            <a:r>
              <a:rPr lang="de-DE" sz="1800" dirty="0"/>
              <a:t>Evelyn stieß einen hohen Laut aus. „</a:t>
            </a:r>
            <a:r>
              <a:rPr lang="de-DE" sz="1800" b="1" dirty="0"/>
              <a:t>Das geht dich einen Dreck an</a:t>
            </a:r>
            <a:r>
              <a:rPr lang="de-DE" sz="1800" dirty="0"/>
              <a:t>! (Seite 46)</a:t>
            </a:r>
          </a:p>
          <a:p>
            <a:r>
              <a:rPr lang="cs-CZ" sz="1800" b="1" dirty="0"/>
              <a:t>„Do toho ti je kulový!“ </a:t>
            </a:r>
            <a:r>
              <a:rPr lang="cs-CZ" sz="1800" dirty="0"/>
              <a:t>vyjela na něj Evelyn. (</a:t>
            </a:r>
            <a:r>
              <a:rPr lang="cs-CZ" sz="1800" dirty="0" err="1"/>
              <a:t>Seite</a:t>
            </a:r>
            <a:r>
              <a:rPr lang="cs-CZ" sz="1800" dirty="0"/>
              <a:t> 38)</a:t>
            </a:r>
            <a:endParaRPr lang="de-DE" sz="1800" dirty="0"/>
          </a:p>
          <a:p>
            <a:r>
              <a:rPr lang="de-DE" sz="1800" dirty="0">
                <a:solidFill>
                  <a:srgbClr val="FF0000"/>
                </a:solidFill>
              </a:rPr>
              <a:t>20. </a:t>
            </a:r>
            <a:r>
              <a:rPr lang="de-DE" sz="1800" b="1" dirty="0"/>
              <a:t>„Wie man´s macht, macht man´s verkehr“ </a:t>
            </a:r>
            <a:r>
              <a:rPr lang="de-DE" sz="1800" dirty="0"/>
              <a:t>sagte Adam, setzte sich Evelyns</a:t>
            </a:r>
          </a:p>
          <a:p>
            <a:r>
              <a:rPr lang="de-DE" sz="1800" dirty="0"/>
              <a:t>Hut auf, griff nach Evelyns Sporttasche, die </a:t>
            </a:r>
            <a:r>
              <a:rPr lang="de-DE" sz="1800" b="1" dirty="0"/>
              <a:t>federleicht </a:t>
            </a:r>
            <a:r>
              <a:rPr lang="de-DE" sz="1800" dirty="0"/>
              <a:t>war, und verstaute sie</a:t>
            </a:r>
          </a:p>
          <a:p>
            <a:r>
              <a:rPr lang="de-DE" sz="1800" dirty="0"/>
              <a:t>hinter dem Fahrersitz. (Seite 54)</a:t>
            </a:r>
          </a:p>
          <a:p>
            <a:r>
              <a:rPr lang="cs-CZ" sz="1800" b="1" dirty="0"/>
              <a:t>„Děj se vůle boží,“ </a:t>
            </a:r>
            <a:r>
              <a:rPr lang="cs-CZ" sz="1800" dirty="0"/>
              <a:t>řekl Adam, posadil si </a:t>
            </a:r>
            <a:r>
              <a:rPr lang="cs-CZ" sz="1800" dirty="0" err="1"/>
              <a:t>Evelynin</a:t>
            </a:r>
            <a:r>
              <a:rPr lang="cs-CZ" sz="1800" dirty="0"/>
              <a:t> slamák na hlavu, hmátl po její</a:t>
            </a:r>
          </a:p>
          <a:p>
            <a:r>
              <a:rPr lang="cs-CZ" sz="1800" dirty="0"/>
              <a:t>sportovní tašce, která byla </a:t>
            </a:r>
            <a:r>
              <a:rPr lang="cs-CZ" sz="1800" b="1" dirty="0"/>
              <a:t>lehounká jako pírko</a:t>
            </a:r>
            <a:r>
              <a:rPr lang="cs-CZ" sz="1800" dirty="0"/>
              <a:t>, a nacpal ji za sedadlo řidiče.</a:t>
            </a:r>
          </a:p>
          <a:p>
            <a:r>
              <a:rPr lang="cs-CZ" sz="1800" dirty="0"/>
              <a:t>(Seite45)</a:t>
            </a:r>
            <a:endParaRPr lang="cs-CZ" sz="1800" dirty="0">
              <a:solidFill>
                <a:srgbClr val="FF0000"/>
              </a:solidFill>
            </a:endParaRPr>
          </a:p>
        </p:txBody>
      </p:sp>
    </p:spTree>
    <p:extLst>
      <p:ext uri="{BB962C8B-B14F-4D97-AF65-F5344CB8AC3E}">
        <p14:creationId xmlns:p14="http://schemas.microsoft.com/office/powerpoint/2010/main" val="169229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dirty="0">
                <a:solidFill>
                  <a:srgbClr val="FF0000"/>
                </a:solidFill>
              </a:rPr>
              <a:t>21. </a:t>
            </a:r>
            <a:r>
              <a:rPr lang="de-DE" sz="1800" dirty="0"/>
              <a:t>„Ich hab ein Kostüm entworfen. Und bei der Hitze … </a:t>
            </a:r>
            <a:r>
              <a:rPr lang="de-DE" sz="1800" b="1" dirty="0"/>
              <a:t>Evi ist völlig durchgedreht</a:t>
            </a:r>
            <a:r>
              <a:rPr lang="de-DE" sz="1800" dirty="0"/>
              <a:t>.“ </a:t>
            </a:r>
            <a:r>
              <a:rPr lang="cs-CZ" sz="1800" dirty="0"/>
              <a:t>(</a:t>
            </a:r>
            <a:r>
              <a:rPr lang="cs-CZ" sz="1800" dirty="0" err="1"/>
              <a:t>Seite</a:t>
            </a:r>
            <a:r>
              <a:rPr lang="cs-CZ" sz="1800" dirty="0"/>
              <a:t> 54)</a:t>
            </a:r>
          </a:p>
          <a:p>
            <a:r>
              <a:rPr lang="cs-CZ" sz="1800" dirty="0"/>
              <a:t>„Navrhoval jsem kostým. A v tom vedru … </a:t>
            </a:r>
            <a:r>
              <a:rPr lang="cs-CZ" sz="1800" b="1" dirty="0"/>
              <a:t>Evelyn úplně přeskočilo</a:t>
            </a:r>
            <a:r>
              <a:rPr lang="cs-CZ" sz="1800" dirty="0"/>
              <a:t>.“ (</a:t>
            </a:r>
            <a:r>
              <a:rPr lang="cs-CZ" sz="1800" dirty="0" err="1"/>
              <a:t>Seite</a:t>
            </a:r>
            <a:r>
              <a:rPr lang="cs-CZ" sz="1800" dirty="0"/>
              <a:t> 45)</a:t>
            </a:r>
            <a:endParaRPr lang="de-DE" sz="1800" dirty="0"/>
          </a:p>
          <a:p>
            <a:r>
              <a:rPr lang="de-DE" sz="1800" dirty="0">
                <a:solidFill>
                  <a:srgbClr val="FF0000"/>
                </a:solidFill>
              </a:rPr>
              <a:t>22. </a:t>
            </a:r>
            <a:r>
              <a:rPr lang="de-DE" sz="1800" dirty="0"/>
              <a:t>Adam </a:t>
            </a:r>
            <a:r>
              <a:rPr lang="de-DE" sz="1800" b="1" dirty="0"/>
              <a:t>zuckte mit den Schultern</a:t>
            </a:r>
            <a:r>
              <a:rPr lang="de-DE" sz="1800" dirty="0"/>
              <a:t>. „Nicht dran denken. </a:t>
            </a:r>
            <a:r>
              <a:rPr lang="de-DE" sz="1800" b="1" dirty="0"/>
              <a:t>Die sind wie Tiere. Die</a:t>
            </a:r>
          </a:p>
          <a:p>
            <a:pPr marL="0" indent="0">
              <a:buNone/>
            </a:pPr>
            <a:r>
              <a:rPr lang="de-DE" sz="1800" b="1" dirty="0"/>
              <a:t>riechen deine Angst, für Angst haben die </a:t>
            </a:r>
            <a:r>
              <a:rPr lang="de-DE" sz="1800" b="1" dirty="0" err="1"/>
              <a:t>nen</a:t>
            </a:r>
            <a:r>
              <a:rPr lang="de-DE" sz="1800" b="1" dirty="0"/>
              <a:t> echten Riecher.“ „Scharfe</a:t>
            </a:r>
          </a:p>
          <a:p>
            <a:pPr marL="0" indent="0">
              <a:buNone/>
            </a:pPr>
            <a:r>
              <a:rPr lang="de-DE" sz="1800" b="1" dirty="0"/>
              <a:t>Hunde, </a:t>
            </a:r>
            <a:r>
              <a:rPr lang="de-DE" sz="1800" dirty="0"/>
              <a:t>was?“, fragte Michael. (Seite 54)</a:t>
            </a:r>
          </a:p>
          <a:p>
            <a:r>
              <a:rPr lang="cs-CZ" sz="1800" dirty="0"/>
              <a:t>Adam </a:t>
            </a:r>
            <a:r>
              <a:rPr lang="cs-CZ" sz="1800" b="1" dirty="0"/>
              <a:t>pokrčil rameny</a:t>
            </a:r>
            <a:r>
              <a:rPr lang="cs-CZ" sz="1800" dirty="0"/>
              <a:t>. „Na to se nesmí myslet. </a:t>
            </a:r>
            <a:r>
              <a:rPr lang="cs-CZ" sz="1800" b="1" dirty="0"/>
              <a:t>Oni jsou jako zvířata. Cítí tvůj</a:t>
            </a:r>
          </a:p>
          <a:p>
            <a:pPr marL="0" indent="0">
              <a:buNone/>
            </a:pPr>
            <a:r>
              <a:rPr lang="cs-CZ" sz="1800" b="1" dirty="0"/>
              <a:t>strach, na strach mají fakt čuch.“ „Ostrý psi, </a:t>
            </a:r>
            <a:r>
              <a:rPr lang="cs-CZ" sz="1800" dirty="0"/>
              <a:t>že jo?“, zeptal se Michael. (</a:t>
            </a:r>
            <a:r>
              <a:rPr lang="cs-CZ" sz="1800" dirty="0" err="1"/>
              <a:t>Seite</a:t>
            </a:r>
            <a:r>
              <a:rPr lang="de-DE" sz="1800" dirty="0"/>
              <a:t> </a:t>
            </a:r>
            <a:r>
              <a:rPr lang="cs-CZ" sz="1800" dirty="0"/>
              <a:t>45)</a:t>
            </a:r>
            <a:endParaRPr lang="de-DE" sz="1800" dirty="0"/>
          </a:p>
          <a:p>
            <a:r>
              <a:rPr lang="de-DE" sz="1800" dirty="0">
                <a:solidFill>
                  <a:srgbClr val="FF0000"/>
                </a:solidFill>
              </a:rPr>
              <a:t>23. </a:t>
            </a:r>
            <a:r>
              <a:rPr lang="de-DE" sz="1800" dirty="0"/>
              <a:t>„Aus der Deutschen Demokratischen Republik. Sie haben Michael </a:t>
            </a:r>
            <a:r>
              <a:rPr lang="de-DE" sz="1800" b="1" dirty="0"/>
              <a:t>rausgefischt.“ „Schweine, Schweine, Schweine!“ </a:t>
            </a:r>
            <a:r>
              <a:rPr lang="de-DE" sz="1800" dirty="0"/>
              <a:t>rief Simone. (Seite 59)</a:t>
            </a:r>
          </a:p>
          <a:p>
            <a:r>
              <a:rPr lang="cs-CZ" sz="1800" dirty="0"/>
              <a:t>„Přijel jsem z Německé demokratické republiky. Michaela </a:t>
            </a:r>
            <a:r>
              <a:rPr lang="cs-CZ" sz="1800" b="1" dirty="0"/>
              <a:t>vyhmátli</a:t>
            </a:r>
            <a:r>
              <a:rPr lang="cs-CZ" sz="1800" dirty="0"/>
              <a:t>.“ </a:t>
            </a:r>
            <a:r>
              <a:rPr lang="cs-CZ" sz="1800" b="1" dirty="0"/>
              <a:t>„Svině, svině,</a:t>
            </a:r>
          </a:p>
          <a:p>
            <a:pPr marL="0" indent="0">
              <a:buNone/>
            </a:pPr>
            <a:r>
              <a:rPr lang="it-IT" sz="1800" b="1" dirty="0"/>
              <a:t>svině!“ </a:t>
            </a:r>
            <a:r>
              <a:rPr lang="it-IT" sz="1800" dirty="0"/>
              <a:t>křičela Simona. (Seite 49)</a:t>
            </a:r>
          </a:p>
          <a:p>
            <a:r>
              <a:rPr lang="it-IT" sz="1800" dirty="0">
                <a:solidFill>
                  <a:srgbClr val="FF0000"/>
                </a:solidFill>
              </a:rPr>
              <a:t>24. </a:t>
            </a:r>
            <a:r>
              <a:rPr lang="de-DE" sz="1800" dirty="0"/>
              <a:t>„</a:t>
            </a:r>
            <a:r>
              <a:rPr lang="de-DE" sz="1800" b="1" dirty="0"/>
              <a:t>Haben sie dich auf uns gehetzt</a:t>
            </a:r>
            <a:r>
              <a:rPr lang="de-DE" sz="1800" dirty="0"/>
              <a:t>, Adam?!“ Simone trat zwischen ihn und Evelyn.</a:t>
            </a:r>
          </a:p>
          <a:p>
            <a:pPr marL="0" indent="0">
              <a:buNone/>
            </a:pPr>
            <a:r>
              <a:rPr lang="de-DE" sz="1800" dirty="0"/>
              <a:t>„Ist das </a:t>
            </a:r>
            <a:r>
              <a:rPr lang="de-DE" sz="1800" u="sng" dirty="0"/>
              <a:t>dein Auftrag</a:t>
            </a:r>
            <a:r>
              <a:rPr lang="de-DE" sz="1800" dirty="0"/>
              <a:t>?“ (Seite 60)</a:t>
            </a:r>
          </a:p>
          <a:p>
            <a:r>
              <a:rPr lang="pt-BR" sz="1800" dirty="0"/>
              <a:t>„</a:t>
            </a:r>
            <a:r>
              <a:rPr lang="pt-BR" sz="1800" b="1" dirty="0"/>
              <a:t>Nasadili Tě na nás, Adame</a:t>
            </a:r>
            <a:r>
              <a:rPr lang="pt-BR" sz="1800" dirty="0"/>
              <a:t>?!“ Simona se postavila mezi něho a Evelyn. „Dostal</a:t>
            </a:r>
          </a:p>
          <a:p>
            <a:pPr marL="0" indent="0">
              <a:buNone/>
            </a:pPr>
            <a:r>
              <a:rPr lang="cs-CZ" sz="1800" dirty="0"/>
              <a:t>jsi úkol?“ (</a:t>
            </a:r>
            <a:r>
              <a:rPr lang="cs-CZ" sz="1800" dirty="0" err="1"/>
              <a:t>Seite</a:t>
            </a:r>
            <a:r>
              <a:rPr lang="cs-CZ" sz="1800" dirty="0"/>
              <a:t> 50)</a:t>
            </a:r>
            <a:endParaRPr lang="cs-CZ" sz="1800" dirty="0">
              <a:solidFill>
                <a:srgbClr val="FF0000"/>
              </a:solidFill>
            </a:endParaRPr>
          </a:p>
        </p:txBody>
      </p:sp>
    </p:spTree>
    <p:extLst>
      <p:ext uri="{BB962C8B-B14F-4D97-AF65-F5344CB8AC3E}">
        <p14:creationId xmlns:p14="http://schemas.microsoft.com/office/powerpoint/2010/main" val="351433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25. </a:t>
            </a:r>
            <a:r>
              <a:rPr lang="de-DE" sz="1800" dirty="0"/>
              <a:t>„Ich auch“, sagte Katja und beugte sich zu ihm hinüber, um in den Rückspiegel zu sehen. </a:t>
            </a:r>
            <a:r>
              <a:rPr lang="de-DE" sz="1800" b="1" dirty="0"/>
              <a:t>„Oh Gott, gespenstisch!“ </a:t>
            </a:r>
            <a:r>
              <a:rPr lang="de-DE" sz="1800" dirty="0"/>
              <a:t>(Seite 71)</a:t>
            </a:r>
          </a:p>
          <a:p>
            <a:r>
              <a:rPr lang="cs-CZ" sz="1800" dirty="0"/>
              <a:t>„Já taky“, řekla Káťa a naklonila se k němu, aby se prohlédla ve zpětném zrcátku.</a:t>
            </a:r>
          </a:p>
          <a:p>
            <a:pPr marL="0" indent="0">
              <a:buNone/>
            </a:pPr>
            <a:r>
              <a:rPr lang="pl-PL" sz="1800" b="1" dirty="0"/>
              <a:t>„Proboha, jak strašidlo!“ </a:t>
            </a:r>
            <a:r>
              <a:rPr lang="pl-PL" sz="1800" dirty="0"/>
              <a:t>(Seite 59)</a:t>
            </a:r>
            <a:endParaRPr lang="de-DE" sz="1800" dirty="0"/>
          </a:p>
          <a:p>
            <a:r>
              <a:rPr lang="de-DE" sz="1800" dirty="0">
                <a:solidFill>
                  <a:srgbClr val="FF0000"/>
                </a:solidFill>
              </a:rPr>
              <a:t>26. </a:t>
            </a:r>
            <a:r>
              <a:rPr lang="de-DE" sz="1800" dirty="0"/>
              <a:t>„Wollen wir nicht du sagen?“ </a:t>
            </a:r>
            <a:r>
              <a:rPr lang="de-DE" sz="1800" b="1" dirty="0"/>
              <a:t>„Von mir aus.“ </a:t>
            </a:r>
            <a:r>
              <a:rPr lang="de-DE" sz="1800" dirty="0"/>
              <a:t>(Seite 74)</a:t>
            </a:r>
          </a:p>
          <a:p>
            <a:r>
              <a:rPr lang="cs-CZ" sz="1800" dirty="0"/>
              <a:t>„Nebudeme si tykat?“ </a:t>
            </a:r>
            <a:r>
              <a:rPr lang="cs-CZ" sz="1800" b="1" dirty="0"/>
              <a:t>„Pro mě za mě“ </a:t>
            </a:r>
            <a:r>
              <a:rPr lang="cs-CZ" sz="1800" dirty="0"/>
              <a:t>(</a:t>
            </a:r>
            <a:r>
              <a:rPr lang="cs-CZ" sz="1800" dirty="0" err="1"/>
              <a:t>Seite</a:t>
            </a:r>
            <a:r>
              <a:rPr lang="cs-CZ" sz="1800" dirty="0"/>
              <a:t> 61)</a:t>
            </a:r>
            <a:endParaRPr lang="de-DE" sz="1800" dirty="0"/>
          </a:p>
          <a:p>
            <a:r>
              <a:rPr lang="de-DE" sz="1800" dirty="0">
                <a:solidFill>
                  <a:srgbClr val="FF0000"/>
                </a:solidFill>
              </a:rPr>
              <a:t>27. </a:t>
            </a:r>
            <a:r>
              <a:rPr lang="de-DE" sz="1800" b="1" dirty="0"/>
              <a:t>„Geile Karre“, </a:t>
            </a:r>
            <a:r>
              <a:rPr lang="de-DE" sz="1800" dirty="0"/>
              <a:t>sagte jemand hinter ihm. (Seite 74)</a:t>
            </a:r>
          </a:p>
          <a:p>
            <a:r>
              <a:rPr lang="cs-CZ" sz="1800" b="1" dirty="0"/>
              <a:t>„Parádní kára,“ </a:t>
            </a:r>
            <a:r>
              <a:rPr lang="cs-CZ" sz="1800" dirty="0"/>
              <a:t>řekl někdo za ním. (</a:t>
            </a:r>
            <a:r>
              <a:rPr lang="cs-CZ" sz="1800" dirty="0" err="1"/>
              <a:t>Seite</a:t>
            </a:r>
            <a:r>
              <a:rPr lang="cs-CZ" sz="1800" dirty="0"/>
              <a:t> 62)</a:t>
            </a:r>
            <a:endParaRPr lang="de-DE" sz="1800" dirty="0"/>
          </a:p>
          <a:p>
            <a:r>
              <a:rPr lang="de-DE" sz="1800" dirty="0">
                <a:solidFill>
                  <a:srgbClr val="FF0000"/>
                </a:solidFill>
              </a:rPr>
              <a:t>28. </a:t>
            </a:r>
            <a:r>
              <a:rPr lang="de-DE" sz="1800" b="1" dirty="0"/>
              <a:t>„Du willst abhauen“, </a:t>
            </a:r>
            <a:r>
              <a:rPr lang="de-DE" sz="1800" dirty="0"/>
              <a:t>sagte er. (Seite 75)</a:t>
            </a:r>
          </a:p>
          <a:p>
            <a:r>
              <a:rPr lang="cs-CZ" sz="1800" b="1" dirty="0"/>
              <a:t>„Chceš se zdekovat,“ </a:t>
            </a:r>
            <a:r>
              <a:rPr lang="cs-CZ" sz="1800" dirty="0"/>
              <a:t>řekl. (</a:t>
            </a:r>
            <a:r>
              <a:rPr lang="cs-CZ" sz="1800" dirty="0" err="1"/>
              <a:t>Seite</a:t>
            </a:r>
            <a:r>
              <a:rPr lang="cs-CZ" sz="1800" dirty="0"/>
              <a:t> 62)</a:t>
            </a:r>
            <a:endParaRPr lang="de-DE" sz="1800" dirty="0"/>
          </a:p>
          <a:p>
            <a:r>
              <a:rPr lang="de-DE" sz="1800" dirty="0">
                <a:solidFill>
                  <a:srgbClr val="FF0000"/>
                </a:solidFill>
              </a:rPr>
              <a:t>29. </a:t>
            </a:r>
            <a:r>
              <a:rPr lang="de-DE" sz="1800" dirty="0"/>
              <a:t>„</a:t>
            </a:r>
            <a:r>
              <a:rPr lang="de-DE" sz="1800" b="1" dirty="0"/>
              <a:t>Egal</a:t>
            </a:r>
            <a:r>
              <a:rPr lang="de-DE" sz="1800" dirty="0"/>
              <a:t>. Ich verstehe ja, </a:t>
            </a:r>
            <a:r>
              <a:rPr lang="de-DE" sz="1800" b="1" dirty="0"/>
              <a:t>dass du mir das nicht gleich auf die Nase binden</a:t>
            </a:r>
          </a:p>
          <a:p>
            <a:pPr marL="0" indent="0">
              <a:buNone/>
            </a:pPr>
            <a:r>
              <a:rPr lang="de-DE" sz="1800" b="1" dirty="0"/>
              <a:t>wolltest</a:t>
            </a:r>
            <a:r>
              <a:rPr lang="de-DE" sz="1800" dirty="0"/>
              <a:t>. Aber was sind das für Typen? Was hast du denen erzählt?“ (Seite 75)</a:t>
            </a:r>
          </a:p>
          <a:p>
            <a:r>
              <a:rPr lang="cs-CZ" sz="1800" dirty="0"/>
              <a:t>„</a:t>
            </a:r>
            <a:r>
              <a:rPr lang="cs-CZ" sz="1800" b="1" dirty="0"/>
              <a:t>Mně je to fuk. </a:t>
            </a:r>
            <a:r>
              <a:rPr lang="cs-CZ" sz="1800" dirty="0"/>
              <a:t>Já chápu, </a:t>
            </a:r>
            <a:r>
              <a:rPr lang="cs-CZ" sz="1800" b="1" dirty="0"/>
              <a:t>že mi to nechceš hnedka všechno vyslepičit</a:t>
            </a:r>
            <a:r>
              <a:rPr lang="cs-CZ" sz="1800" dirty="0"/>
              <a:t>. Ale co</a:t>
            </a:r>
          </a:p>
          <a:p>
            <a:pPr marL="0" indent="0">
              <a:buNone/>
            </a:pPr>
            <a:r>
              <a:rPr lang="cs-CZ" sz="1800" dirty="0"/>
              <a:t>jsou zač ti chlápci? Cos jim navykládala?“ (</a:t>
            </a:r>
            <a:r>
              <a:rPr lang="cs-CZ" sz="1800" dirty="0" err="1"/>
              <a:t>Seite</a:t>
            </a:r>
            <a:r>
              <a:rPr lang="cs-CZ" sz="1800" dirty="0"/>
              <a:t> 63)</a:t>
            </a:r>
            <a:endParaRPr lang="de-DE" sz="1800" dirty="0"/>
          </a:p>
          <a:p>
            <a:r>
              <a:rPr lang="de-DE" sz="1800" dirty="0">
                <a:solidFill>
                  <a:srgbClr val="FF0000"/>
                </a:solidFill>
              </a:rPr>
              <a:t>30. </a:t>
            </a:r>
            <a:r>
              <a:rPr lang="de-DE" sz="1800" dirty="0"/>
              <a:t>„Was glaubst du, warum die alle hier sind? Die </a:t>
            </a:r>
            <a:r>
              <a:rPr lang="de-DE" sz="1800" b="1" dirty="0"/>
              <a:t>haben </a:t>
            </a:r>
            <a:r>
              <a:rPr lang="de-DE" sz="1800" dirty="0"/>
              <a:t>nur </a:t>
            </a:r>
            <a:r>
              <a:rPr lang="de-DE" sz="1800" b="1" dirty="0"/>
              <a:t>Schiss </a:t>
            </a:r>
            <a:r>
              <a:rPr lang="de-DE" sz="1800" dirty="0"/>
              <a:t>vor der Donau.“</a:t>
            </a:r>
          </a:p>
          <a:p>
            <a:pPr marL="0" indent="0">
              <a:buNone/>
            </a:pPr>
            <a:r>
              <a:rPr lang="cs-CZ" sz="1800" dirty="0"/>
              <a:t>(</a:t>
            </a:r>
            <a:r>
              <a:rPr lang="cs-CZ" sz="1800" dirty="0" err="1"/>
              <a:t>Seite</a:t>
            </a:r>
            <a:r>
              <a:rPr lang="cs-CZ" sz="1800" dirty="0"/>
              <a:t> 77)</a:t>
            </a:r>
          </a:p>
          <a:p>
            <a:r>
              <a:rPr lang="cs-CZ" sz="1800" dirty="0"/>
              <a:t>„Co si myslíš, proč jsou všichni tady? </a:t>
            </a:r>
            <a:r>
              <a:rPr lang="cs-CZ" sz="1800" b="1" dirty="0"/>
              <a:t>Jsou podělaný </a:t>
            </a:r>
            <a:r>
              <a:rPr lang="cs-CZ" sz="1800" dirty="0"/>
              <a:t>z Dunaje.“ (</a:t>
            </a:r>
            <a:r>
              <a:rPr lang="cs-CZ" sz="1800" dirty="0" err="1"/>
              <a:t>Seite</a:t>
            </a:r>
            <a:r>
              <a:rPr lang="cs-CZ" sz="1800" dirty="0"/>
              <a:t> 64)</a:t>
            </a:r>
            <a:endParaRPr lang="cs-CZ" sz="1800" dirty="0">
              <a:solidFill>
                <a:srgbClr val="FF0000"/>
              </a:solidFill>
            </a:endParaRPr>
          </a:p>
        </p:txBody>
      </p:sp>
    </p:spTree>
    <p:extLst>
      <p:ext uri="{BB962C8B-B14F-4D97-AF65-F5344CB8AC3E}">
        <p14:creationId xmlns:p14="http://schemas.microsoft.com/office/powerpoint/2010/main" val="339244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3. </a:t>
            </a:r>
            <a:r>
              <a:rPr lang="cs-CZ" b="1" dirty="0" err="1">
                <a:solidFill>
                  <a:srgbClr val="FF0000"/>
                </a:solidFill>
              </a:rPr>
              <a:t>Elfriede</a:t>
            </a:r>
            <a:r>
              <a:rPr lang="cs-CZ" b="1" dirty="0">
                <a:solidFill>
                  <a:srgbClr val="FF0000"/>
                </a:solidFill>
              </a:rPr>
              <a:t> </a:t>
            </a:r>
            <a:r>
              <a:rPr lang="cs-CZ" b="1" dirty="0" err="1">
                <a:solidFill>
                  <a:srgbClr val="FF0000"/>
                </a:solidFill>
              </a:rPr>
              <a:t>Jelinek</a:t>
            </a:r>
            <a:endParaRPr lang="cs-CZ" b="1" dirty="0">
              <a:solidFill>
                <a:srgbClr val="FF0000"/>
              </a:solidFill>
            </a:endParaRPr>
          </a:p>
        </p:txBody>
      </p:sp>
      <p:sp>
        <p:nvSpPr>
          <p:cNvPr id="3" name="Zástupný symbol pro obsah 2"/>
          <p:cNvSpPr>
            <a:spLocks noGrp="1"/>
          </p:cNvSpPr>
          <p:nvPr>
            <p:ph idx="1"/>
          </p:nvPr>
        </p:nvSpPr>
        <p:spPr>
          <a:xfrm>
            <a:off x="107504" y="1628800"/>
            <a:ext cx="8229600" cy="4525963"/>
          </a:xfrm>
        </p:spPr>
        <p:txBody>
          <a:bodyPr>
            <a:normAutofit fontScale="25000" lnSpcReduction="20000"/>
          </a:bodyPr>
          <a:lstStyle/>
          <a:p>
            <a:endParaRPr lang="cs-CZ" sz="2000" b="1" dirty="0"/>
          </a:p>
          <a:p>
            <a:r>
              <a:rPr lang="cs-CZ" sz="7200" b="1" dirty="0" err="1"/>
              <a:t>Leben</a:t>
            </a:r>
            <a:r>
              <a:rPr lang="cs-CZ" sz="7200" b="1" dirty="0"/>
              <a:t> </a:t>
            </a:r>
            <a:r>
              <a:rPr lang="cs-CZ" sz="7200" b="1" dirty="0" err="1"/>
              <a:t>und</a:t>
            </a:r>
            <a:r>
              <a:rPr lang="cs-CZ" sz="7200" b="1" dirty="0"/>
              <a:t> </a:t>
            </a:r>
            <a:r>
              <a:rPr lang="cs-CZ" sz="7200" b="1" dirty="0" err="1"/>
              <a:t>Werk</a:t>
            </a:r>
            <a:r>
              <a:rPr lang="cs-CZ" sz="7200" b="1" dirty="0"/>
              <a:t>:</a:t>
            </a:r>
          </a:p>
          <a:p>
            <a:pPr marL="0" indent="0">
              <a:buNone/>
            </a:pPr>
            <a:endParaRPr lang="cs-CZ" sz="7200" b="1" dirty="0"/>
          </a:p>
          <a:p>
            <a:r>
              <a:rPr lang="de-DE" sz="6400" b="1" dirty="0"/>
              <a:t>In ihren Werken untersucht Elfriede Jelinek, wie die vorherrschende kapitalistische Lebensauffassung das Verhalten prägt. Sie setzt sich für </a:t>
            </a:r>
            <a:r>
              <a:rPr lang="de-DE" sz="6400" b="1" dirty="0">
                <a:solidFill>
                  <a:srgbClr val="FF0000"/>
                </a:solidFill>
              </a:rPr>
              <a:t>die unterprivilegierten Schichten </a:t>
            </a:r>
            <a:r>
              <a:rPr lang="de-DE" sz="6400" b="1" dirty="0"/>
              <a:t>ein und versucht, das Bewusstsein der Benachteiligten zu verändern, ihnen die Augen zu öffnen für die Manipulation, der sie ausgesetzt sind. Die </a:t>
            </a:r>
            <a:r>
              <a:rPr lang="de-DE" sz="6400" b="1" dirty="0">
                <a:solidFill>
                  <a:srgbClr val="FF0000"/>
                </a:solidFill>
              </a:rPr>
              <a:t>Unterdrückung der Frau </a:t>
            </a:r>
            <a:r>
              <a:rPr lang="de-DE" sz="6400" b="1" dirty="0"/>
              <a:t>betrachtet sie als Teil dieses größeren Zusammenhangs. Ihre </a:t>
            </a:r>
            <a:r>
              <a:rPr lang="de-DE" sz="6400" b="1" dirty="0">
                <a:solidFill>
                  <a:srgbClr val="FF0000"/>
                </a:solidFill>
              </a:rPr>
              <a:t>provokante Kritik </a:t>
            </a:r>
            <a:r>
              <a:rPr lang="de-DE" sz="6400" b="1" dirty="0"/>
              <a:t>macht sie vor allem am Beispiel der österreichischen Gesellschaft fest und verbot aus Protest gegen die politischen Verhältnisse sogar einige Zeit die Aufführung ihrer Stücke in Österreich. </a:t>
            </a:r>
            <a:endParaRPr lang="cs-CZ" sz="6400" b="1" dirty="0"/>
          </a:p>
          <a:p>
            <a:pPr marL="0" indent="0">
              <a:buNone/>
            </a:pPr>
            <a:endParaRPr lang="de-DE" sz="6400" b="1" dirty="0"/>
          </a:p>
          <a:p>
            <a:r>
              <a:rPr lang="de-DE" sz="6400" b="1" dirty="0"/>
              <a:t>Elfriede Jelinek ist </a:t>
            </a:r>
            <a:r>
              <a:rPr lang="de-DE" sz="6400" b="1" dirty="0">
                <a:solidFill>
                  <a:srgbClr val="FF0000"/>
                </a:solidFill>
              </a:rPr>
              <a:t>virtuos</a:t>
            </a:r>
            <a:r>
              <a:rPr lang="de-DE" sz="6400" b="1" dirty="0"/>
              <a:t>, so virtuos, dass die schwedische Akademie bei ihr zurecht den "musikalischen Fluss von Stimmen und Gegenstimmen" lobt. </a:t>
            </a:r>
            <a:r>
              <a:rPr lang="de-DE" sz="6400" b="1" dirty="0">
                <a:solidFill>
                  <a:srgbClr val="FF0000"/>
                </a:solidFill>
              </a:rPr>
              <a:t>Sie beherrscht die Sprache in all ihren Registern</a:t>
            </a:r>
            <a:r>
              <a:rPr lang="de-DE" sz="6400" b="1" dirty="0"/>
              <a:t>, sie kann </a:t>
            </a:r>
            <a:r>
              <a:rPr lang="de-DE" sz="6400" b="1" dirty="0">
                <a:solidFill>
                  <a:srgbClr val="FF0000"/>
                </a:solidFill>
              </a:rPr>
              <a:t>tückisch</a:t>
            </a:r>
            <a:r>
              <a:rPr lang="de-DE" sz="6400" b="1" dirty="0"/>
              <a:t> und </a:t>
            </a:r>
            <a:r>
              <a:rPr lang="de-DE" sz="6400" b="1" dirty="0">
                <a:solidFill>
                  <a:srgbClr val="FF0000"/>
                </a:solidFill>
              </a:rPr>
              <a:t>grob</a:t>
            </a:r>
            <a:r>
              <a:rPr lang="de-DE" sz="6400" b="1" dirty="0"/>
              <a:t>, </a:t>
            </a:r>
            <a:r>
              <a:rPr lang="de-DE" sz="6400" b="1" dirty="0">
                <a:solidFill>
                  <a:srgbClr val="FF0000"/>
                </a:solidFill>
              </a:rPr>
              <a:t>zart</a:t>
            </a:r>
            <a:r>
              <a:rPr lang="de-DE" sz="6400" b="1" dirty="0"/>
              <a:t> und </a:t>
            </a:r>
            <a:r>
              <a:rPr lang="de-DE" sz="6400" b="1" dirty="0">
                <a:solidFill>
                  <a:srgbClr val="FF0000"/>
                </a:solidFill>
              </a:rPr>
              <a:t>feierlich </a:t>
            </a:r>
            <a:r>
              <a:rPr lang="de-DE" sz="6400" b="1" dirty="0"/>
              <a:t>zugleich sein [...] Aber virtuos kann man auch mit Ressentiments umgeben, mit unbegründeten Vorwürfen und verfehlten Urteilen. Zur Musikalität von Elfriede Jelinek gehört der freihändige Umgang mit der Nervensäge, dem Nebelhorn und der Matschpauke. Zusammen bilden sie ein </a:t>
            </a:r>
            <a:r>
              <a:rPr lang="de-DE" sz="6400" b="1" dirty="0" err="1">
                <a:solidFill>
                  <a:srgbClr val="FF0000"/>
                </a:solidFill>
              </a:rPr>
              <a:t>kakophones</a:t>
            </a:r>
            <a:r>
              <a:rPr lang="de-DE" sz="6400" b="1" dirty="0">
                <a:solidFill>
                  <a:srgbClr val="FF0000"/>
                </a:solidFill>
              </a:rPr>
              <a:t> Meisterorchester </a:t>
            </a:r>
            <a:r>
              <a:rPr lang="de-DE" sz="6400" b="1" dirty="0"/>
              <a:t>[...]</a:t>
            </a:r>
            <a:br>
              <a:rPr lang="de-DE" sz="6400" b="1" dirty="0"/>
            </a:br>
            <a:r>
              <a:rPr lang="de-DE" sz="6400" b="1" dirty="0"/>
              <a:t>(Thomas Steinfeld über Elfriede Jelineks Prosa, Süddeutsche Zeitung, 8. Oktober 2004)</a:t>
            </a:r>
            <a:br>
              <a:rPr lang="de-DE" b="1" dirty="0"/>
            </a:br>
            <a:endParaRPr lang="cs-CZ" b="1" dirty="0"/>
          </a:p>
        </p:txBody>
      </p:sp>
    </p:spTree>
    <p:extLst>
      <p:ext uri="{BB962C8B-B14F-4D97-AF65-F5344CB8AC3E}">
        <p14:creationId xmlns:p14="http://schemas.microsoft.com/office/powerpoint/2010/main" val="143734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t>Die Sprachflächenstücke der Jelinek, in denen mit zuweilen harten Schnitten Fragmente aneinander montiert werden, sind gebaut wie </a:t>
            </a:r>
            <a:r>
              <a:rPr lang="de-DE" b="1" dirty="0">
                <a:solidFill>
                  <a:srgbClr val="FF0000"/>
                </a:solidFill>
              </a:rPr>
              <a:t>Musikstücke</a:t>
            </a:r>
            <a:r>
              <a:rPr lang="de-DE" b="1" dirty="0"/>
              <a:t>. Sie sind Kompositionen ohne Musik, aber mit Dissonanzen, mit Harmonien, mit Leitmotiven und strahlenden Akkorden. Es gibt neben dem Solo das Duett und den Chor [...] Die Collage als bewusst geformtes literarisches Konstrukt [...] Wenn Elfriede Jelinek nicht zuerst eine Figur erfindet, der sie dann beim Schreiben Gedanken, Gefühle, Vorurteile, Kämpferattitüden zuordnet, sondern genau gegensätzlich arbeitet, also </a:t>
            </a:r>
            <a:r>
              <a:rPr lang="de-DE" b="1" dirty="0">
                <a:solidFill>
                  <a:srgbClr val="FF0000"/>
                </a:solidFill>
              </a:rPr>
              <a:t>über die Sprache eine Figur schafft</a:t>
            </a:r>
            <a:r>
              <a:rPr lang="de-DE" b="1" dirty="0"/>
              <a:t>, dann ist die Jelinek groß. Dann gelingt es ihr, ihren </a:t>
            </a:r>
            <a:r>
              <a:rPr lang="de-DE" b="1" dirty="0">
                <a:solidFill>
                  <a:srgbClr val="FF0000"/>
                </a:solidFill>
              </a:rPr>
              <a:t>Zorn,</a:t>
            </a:r>
            <a:r>
              <a:rPr lang="de-DE" b="1" dirty="0"/>
              <a:t> ihren </a:t>
            </a:r>
            <a:r>
              <a:rPr lang="de-DE" b="1" dirty="0">
                <a:solidFill>
                  <a:srgbClr val="FF0000"/>
                </a:solidFill>
              </a:rPr>
              <a:t>Ekel, </a:t>
            </a:r>
            <a:r>
              <a:rPr lang="de-DE" b="1" dirty="0"/>
              <a:t>ihre </a:t>
            </a:r>
            <a:r>
              <a:rPr lang="de-DE" b="1" dirty="0">
                <a:solidFill>
                  <a:srgbClr val="FF0000"/>
                </a:solidFill>
              </a:rPr>
              <a:t>Kritik in eine musikalische Sprachform zu bringen </a:t>
            </a:r>
            <a:r>
              <a:rPr lang="de-DE" b="1" dirty="0"/>
              <a:t>[...] das Sprechen sucht [dann] eine Hülle [...]</a:t>
            </a:r>
            <a:br>
              <a:rPr lang="de-DE" b="1" dirty="0"/>
            </a:br>
            <a:r>
              <a:rPr lang="de-DE" b="1" dirty="0"/>
              <a:t>(C. Bernd Sucher, a. a. O.) </a:t>
            </a:r>
          </a:p>
          <a:p>
            <a:endParaRPr lang="cs-CZ" dirty="0"/>
          </a:p>
        </p:txBody>
      </p:sp>
    </p:spTree>
    <p:extLst>
      <p:ext uri="{BB962C8B-B14F-4D97-AF65-F5344CB8AC3E}">
        <p14:creationId xmlns:p14="http://schemas.microsoft.com/office/powerpoint/2010/main" val="52853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55000" lnSpcReduction="20000"/>
          </a:bodyPr>
          <a:lstStyle/>
          <a:p>
            <a:r>
              <a:rPr lang="cs-CZ" sz="3700" b="1" dirty="0">
                <a:solidFill>
                  <a:srgbClr val="FF0000"/>
                </a:solidFill>
              </a:rPr>
              <a:t>Divadelní hry:</a:t>
            </a:r>
          </a:p>
          <a:p>
            <a:r>
              <a:rPr lang="cs-CZ" sz="3700" b="1" dirty="0" err="1"/>
              <a:t>Was</a:t>
            </a:r>
            <a:r>
              <a:rPr lang="cs-CZ" sz="3700" b="1" dirty="0"/>
              <a:t> </a:t>
            </a:r>
            <a:r>
              <a:rPr lang="cs-CZ" sz="3700" b="1" dirty="0" err="1"/>
              <a:t>geschah</a:t>
            </a:r>
            <a:r>
              <a:rPr lang="cs-CZ" sz="3700" b="1" dirty="0"/>
              <a:t>, </a:t>
            </a:r>
            <a:r>
              <a:rPr lang="cs-CZ" sz="3700" b="1" dirty="0" err="1"/>
              <a:t>nachdem</a:t>
            </a:r>
            <a:r>
              <a:rPr lang="cs-CZ" sz="3700" b="1" dirty="0"/>
              <a:t> Nora </a:t>
            </a:r>
            <a:r>
              <a:rPr lang="cs-CZ" sz="3700" b="1" dirty="0" err="1"/>
              <a:t>ihren</a:t>
            </a:r>
            <a:r>
              <a:rPr lang="cs-CZ" sz="3700" b="1" dirty="0"/>
              <a:t> Mann </a:t>
            </a:r>
            <a:r>
              <a:rPr lang="cs-CZ" sz="3700" b="1" dirty="0" err="1"/>
              <a:t>verlassen</a:t>
            </a:r>
            <a:r>
              <a:rPr lang="cs-CZ" sz="3700" b="1" dirty="0"/>
              <a:t> </a:t>
            </a:r>
            <a:r>
              <a:rPr lang="cs-CZ" sz="3700" b="1" dirty="0" err="1"/>
              <a:t>hatte</a:t>
            </a:r>
            <a:r>
              <a:rPr lang="cs-CZ" sz="3700" b="1" dirty="0"/>
              <a:t> oder </a:t>
            </a:r>
            <a:r>
              <a:rPr lang="cs-CZ" sz="3700" b="1" dirty="0" err="1"/>
              <a:t>Stützender</a:t>
            </a:r>
            <a:r>
              <a:rPr lang="cs-CZ" sz="3700" b="1" dirty="0"/>
              <a:t> </a:t>
            </a:r>
            <a:r>
              <a:rPr lang="cs-CZ" sz="3700" b="1" dirty="0" err="1"/>
              <a:t>Gesellschaften</a:t>
            </a:r>
            <a:r>
              <a:rPr lang="cs-CZ" sz="3700" b="1" dirty="0"/>
              <a:t> (Co se stalo poté, co Nora opustila manžela aneb Opory společností) 1977</a:t>
            </a:r>
          </a:p>
          <a:p>
            <a:r>
              <a:rPr lang="cs-CZ" sz="3700" b="1" dirty="0"/>
              <a:t>Clara S. </a:t>
            </a:r>
            <a:r>
              <a:rPr lang="cs-CZ" sz="3700" b="1" dirty="0" err="1"/>
              <a:t>Eine</a:t>
            </a:r>
            <a:r>
              <a:rPr lang="cs-CZ" sz="3700" b="1" dirty="0"/>
              <a:t> </a:t>
            </a:r>
            <a:r>
              <a:rPr lang="cs-CZ" sz="3700" b="1" dirty="0" err="1"/>
              <a:t>musikalische</a:t>
            </a:r>
            <a:r>
              <a:rPr lang="cs-CZ" sz="3700" b="1" dirty="0"/>
              <a:t> </a:t>
            </a:r>
            <a:r>
              <a:rPr lang="cs-CZ" sz="3700" b="1" dirty="0" err="1"/>
              <a:t>Tragödie</a:t>
            </a:r>
            <a:r>
              <a:rPr lang="cs-CZ" sz="3700" b="1" dirty="0"/>
              <a:t> (Klára S. Hudební </a:t>
            </a:r>
            <a:r>
              <a:rPr lang="cs-CZ" sz="3700" b="1" dirty="0" err="1"/>
              <a:t>tregédie</a:t>
            </a:r>
            <a:r>
              <a:rPr lang="cs-CZ" sz="3700" b="1" dirty="0"/>
              <a:t>) 1981</a:t>
            </a:r>
          </a:p>
          <a:p>
            <a:pPr marL="0" indent="0">
              <a:buNone/>
            </a:pPr>
            <a:r>
              <a:rPr lang="cs-CZ" sz="3700" b="1" dirty="0"/>
              <a:t>      </a:t>
            </a:r>
            <a:r>
              <a:rPr lang="cs-CZ" sz="3700" b="1" dirty="0" err="1"/>
              <a:t>Burghteater</a:t>
            </a:r>
            <a:r>
              <a:rPr lang="cs-CZ" sz="3700" b="1" dirty="0"/>
              <a:t> 1985 (premiéra v Bonnu)</a:t>
            </a:r>
          </a:p>
          <a:p>
            <a:r>
              <a:rPr lang="cs-CZ" sz="3700" b="1" dirty="0" err="1"/>
              <a:t>Krankheit</a:t>
            </a:r>
            <a:r>
              <a:rPr lang="cs-CZ" sz="3700" b="1" dirty="0"/>
              <a:t> oder </a:t>
            </a:r>
            <a:r>
              <a:rPr lang="cs-CZ" sz="3700" b="1" dirty="0" err="1"/>
              <a:t>Moderne</a:t>
            </a:r>
            <a:r>
              <a:rPr lang="cs-CZ" sz="3700" b="1" dirty="0"/>
              <a:t> </a:t>
            </a:r>
            <a:r>
              <a:rPr lang="cs-CZ" sz="3700" b="1" dirty="0" err="1"/>
              <a:t>Frauen</a:t>
            </a:r>
            <a:r>
              <a:rPr lang="cs-CZ" sz="3700" b="1" dirty="0"/>
              <a:t> (Nemoc aneb Moderní ženy) 1987</a:t>
            </a:r>
          </a:p>
          <a:p>
            <a:r>
              <a:rPr lang="cs-CZ" sz="3700" b="1" dirty="0" err="1"/>
              <a:t>Wolken</a:t>
            </a:r>
            <a:r>
              <a:rPr lang="cs-CZ" sz="3700" b="1" dirty="0"/>
              <a:t>. </a:t>
            </a:r>
            <a:r>
              <a:rPr lang="cs-CZ" sz="3700" b="1" dirty="0" err="1"/>
              <a:t>Heim</a:t>
            </a:r>
            <a:r>
              <a:rPr lang="cs-CZ" sz="3700" b="1" dirty="0"/>
              <a:t> (Domov. Oblaka) 1988</a:t>
            </a:r>
          </a:p>
          <a:p>
            <a:r>
              <a:rPr lang="cs-CZ" sz="3700" b="1" dirty="0" err="1"/>
              <a:t>Totenauberg</a:t>
            </a:r>
            <a:r>
              <a:rPr lang="cs-CZ" sz="3700" b="1" dirty="0"/>
              <a:t> 1992</a:t>
            </a:r>
          </a:p>
          <a:p>
            <a:r>
              <a:rPr lang="cs-CZ" sz="3700" b="1" dirty="0" err="1"/>
              <a:t>Raststätte</a:t>
            </a:r>
            <a:r>
              <a:rPr lang="cs-CZ" sz="3700" b="1" dirty="0"/>
              <a:t> oder </a:t>
            </a:r>
            <a:r>
              <a:rPr lang="cs-CZ" sz="3700" b="1" dirty="0" err="1"/>
              <a:t>Sie</a:t>
            </a:r>
            <a:r>
              <a:rPr lang="cs-CZ" sz="3700" b="1" dirty="0"/>
              <a:t> </a:t>
            </a:r>
            <a:r>
              <a:rPr lang="cs-CZ" sz="3700" b="1" dirty="0" err="1"/>
              <a:t>machens</a:t>
            </a:r>
            <a:r>
              <a:rPr lang="cs-CZ" sz="3700" b="1" dirty="0"/>
              <a:t> </a:t>
            </a:r>
            <a:r>
              <a:rPr lang="cs-CZ" sz="3700" b="1" dirty="0" err="1"/>
              <a:t>alle</a:t>
            </a:r>
            <a:r>
              <a:rPr lang="cs-CZ" sz="3700" b="1" dirty="0"/>
              <a:t> (Motorest aneb Dělají to všichni) 1994</a:t>
            </a:r>
          </a:p>
          <a:p>
            <a:r>
              <a:rPr lang="cs-CZ" sz="3700" b="1" dirty="0" err="1"/>
              <a:t>Stecken</a:t>
            </a:r>
            <a:r>
              <a:rPr lang="cs-CZ" sz="3700" b="1" dirty="0"/>
              <a:t>, </a:t>
            </a:r>
            <a:r>
              <a:rPr lang="cs-CZ" sz="3700" b="1" dirty="0" err="1"/>
              <a:t>Staub</a:t>
            </a:r>
            <a:r>
              <a:rPr lang="cs-CZ" sz="3700" b="1" dirty="0"/>
              <a:t> </a:t>
            </a:r>
            <a:r>
              <a:rPr lang="cs-CZ" sz="3700" b="1" dirty="0" err="1"/>
              <a:t>und</a:t>
            </a:r>
            <a:r>
              <a:rPr lang="cs-CZ" sz="3700" b="1" dirty="0"/>
              <a:t> </a:t>
            </a:r>
            <a:r>
              <a:rPr lang="cs-CZ" sz="3700" b="1" dirty="0" err="1"/>
              <a:t>Stangl</a:t>
            </a:r>
            <a:r>
              <a:rPr lang="cs-CZ" sz="3700" b="1" dirty="0"/>
              <a:t> (Berla, hůl a tyčka) 1996</a:t>
            </a:r>
          </a:p>
          <a:p>
            <a:r>
              <a:rPr lang="cs-CZ" sz="3700" b="1" dirty="0" err="1"/>
              <a:t>Ein</a:t>
            </a:r>
            <a:r>
              <a:rPr lang="cs-CZ" sz="3700" b="1" dirty="0"/>
              <a:t> </a:t>
            </a:r>
            <a:r>
              <a:rPr lang="cs-CZ" sz="3700" b="1" dirty="0" err="1"/>
              <a:t>Sportstück</a:t>
            </a:r>
            <a:r>
              <a:rPr lang="cs-CZ" sz="3700" b="1" dirty="0"/>
              <a:t> (Sportovní hra) 1998</a:t>
            </a:r>
          </a:p>
          <a:p>
            <a:r>
              <a:rPr lang="cs-CZ" sz="3700" b="1" dirty="0" err="1"/>
              <a:t>Eine</a:t>
            </a:r>
            <a:r>
              <a:rPr lang="cs-CZ" sz="3700" b="1" dirty="0"/>
              <a:t> </a:t>
            </a:r>
            <a:r>
              <a:rPr lang="cs-CZ" sz="3700" b="1" dirty="0" err="1"/>
              <a:t>kleine</a:t>
            </a:r>
            <a:r>
              <a:rPr lang="cs-CZ" sz="3700" b="1" dirty="0"/>
              <a:t> Trilogie des </a:t>
            </a:r>
            <a:r>
              <a:rPr lang="cs-CZ" sz="3700" b="1" dirty="0" err="1"/>
              <a:t>Todes</a:t>
            </a:r>
            <a:r>
              <a:rPr lang="cs-CZ" sz="3700" b="1" dirty="0"/>
              <a:t> (Malá trilogie smrti) 2000</a:t>
            </a:r>
          </a:p>
          <a:p>
            <a:endParaRPr lang="cs-CZ" dirty="0"/>
          </a:p>
        </p:txBody>
      </p:sp>
    </p:spTree>
    <p:extLst>
      <p:ext uri="{BB962C8B-B14F-4D97-AF65-F5344CB8AC3E}">
        <p14:creationId xmlns:p14="http://schemas.microsoft.com/office/powerpoint/2010/main" val="194734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Prosa:</a:t>
            </a:r>
          </a:p>
          <a:p>
            <a:r>
              <a:rPr lang="cs-CZ" b="1" dirty="0" err="1"/>
              <a:t>bukolit</a:t>
            </a:r>
            <a:r>
              <a:rPr lang="cs-CZ" b="1" dirty="0"/>
              <a:t>. </a:t>
            </a:r>
            <a:r>
              <a:rPr lang="cs-CZ" b="1" dirty="0" err="1"/>
              <a:t>ein</a:t>
            </a:r>
            <a:r>
              <a:rPr lang="cs-CZ" b="1" dirty="0"/>
              <a:t> </a:t>
            </a:r>
            <a:r>
              <a:rPr lang="cs-CZ" b="1" dirty="0" err="1"/>
              <a:t>hörroman</a:t>
            </a:r>
            <a:r>
              <a:rPr lang="cs-CZ" b="1" dirty="0"/>
              <a:t> (</a:t>
            </a:r>
            <a:r>
              <a:rPr lang="cs-CZ" b="1" dirty="0" err="1"/>
              <a:t>bukolit</a:t>
            </a:r>
            <a:r>
              <a:rPr lang="cs-CZ" b="1" dirty="0"/>
              <a:t>. Román k poslechu) 1968</a:t>
            </a:r>
          </a:p>
          <a:p>
            <a:r>
              <a:rPr lang="cs-CZ" b="1" dirty="0" err="1"/>
              <a:t>wir</a:t>
            </a:r>
            <a:r>
              <a:rPr lang="cs-CZ" b="1" dirty="0"/>
              <a:t> </a:t>
            </a:r>
            <a:r>
              <a:rPr lang="cs-CZ" b="1" dirty="0" err="1"/>
              <a:t>sind</a:t>
            </a:r>
            <a:r>
              <a:rPr lang="cs-CZ" b="1" dirty="0"/>
              <a:t> </a:t>
            </a:r>
            <a:r>
              <a:rPr lang="cs-CZ" b="1" dirty="0" err="1"/>
              <a:t>lockwögel</a:t>
            </a:r>
            <a:r>
              <a:rPr lang="cs-CZ" b="1" dirty="0"/>
              <a:t>, baby! (jsme volavky, baby!) 1970</a:t>
            </a:r>
          </a:p>
          <a:p>
            <a:r>
              <a:rPr lang="cs-CZ" b="1" dirty="0"/>
              <a:t>Michael: </a:t>
            </a:r>
            <a:r>
              <a:rPr lang="cs-CZ" b="1" dirty="0" err="1"/>
              <a:t>Ein</a:t>
            </a:r>
            <a:r>
              <a:rPr lang="cs-CZ" b="1" dirty="0"/>
              <a:t> </a:t>
            </a:r>
            <a:r>
              <a:rPr lang="cs-CZ" b="1" dirty="0" err="1"/>
              <a:t>Jugendbuch</a:t>
            </a:r>
            <a:r>
              <a:rPr lang="cs-CZ" b="1" dirty="0"/>
              <a:t> </a:t>
            </a:r>
            <a:r>
              <a:rPr lang="cs-CZ" b="1" dirty="0" err="1"/>
              <a:t>für</a:t>
            </a:r>
            <a:r>
              <a:rPr lang="cs-CZ" b="1" dirty="0"/>
              <a:t> </a:t>
            </a:r>
            <a:r>
              <a:rPr lang="cs-CZ" b="1" dirty="0" err="1"/>
              <a:t>die</a:t>
            </a:r>
            <a:r>
              <a:rPr lang="cs-CZ" b="1" dirty="0"/>
              <a:t> </a:t>
            </a:r>
            <a:r>
              <a:rPr lang="cs-CZ" b="1" dirty="0" err="1"/>
              <a:t>Infantilgesellschaft</a:t>
            </a:r>
            <a:r>
              <a:rPr lang="cs-CZ" b="1" dirty="0"/>
              <a:t> (Michael: Mládežnická kniha pro infantilní společnost 1972</a:t>
            </a:r>
          </a:p>
          <a:p>
            <a:r>
              <a:rPr lang="cs-CZ" b="1" dirty="0"/>
              <a:t>Die </a:t>
            </a:r>
            <a:r>
              <a:rPr lang="cs-CZ" b="1" dirty="0" err="1"/>
              <a:t>Liebhaberinnen</a:t>
            </a:r>
            <a:r>
              <a:rPr lang="cs-CZ" b="1" dirty="0"/>
              <a:t> (Milovnice) 1975</a:t>
            </a:r>
          </a:p>
          <a:p>
            <a:r>
              <a:rPr lang="cs-CZ" b="1" dirty="0"/>
              <a:t>Die </a:t>
            </a:r>
            <a:r>
              <a:rPr lang="cs-CZ" b="1" dirty="0" err="1"/>
              <a:t>Ausgesperrten</a:t>
            </a:r>
            <a:r>
              <a:rPr lang="cs-CZ" b="1" dirty="0"/>
              <a:t> (Vyvrhelové) 1980, přel. Jitka Jílková, Mladá fronta 2010</a:t>
            </a:r>
          </a:p>
          <a:p>
            <a:r>
              <a:rPr lang="cs-CZ" b="1" dirty="0">
                <a:hlinkClick r:id="rId2" action="ppaction://hlinkfile" tooltip="Die Klavierspielerin (Pianistka) (stránka neexistuje)"/>
              </a:rPr>
              <a:t>Die </a:t>
            </a:r>
            <a:r>
              <a:rPr lang="cs-CZ" b="1" dirty="0" err="1">
                <a:hlinkClick r:id="rId2" action="ppaction://hlinkfile" tooltip="Die Klavierspielerin (Pianistka) (stránka neexistuje)"/>
              </a:rPr>
              <a:t>Klavierspielerin</a:t>
            </a:r>
            <a:r>
              <a:rPr lang="cs-CZ" b="1" dirty="0">
                <a:hlinkClick r:id="rId2" action="ppaction://hlinkfile" tooltip="Die Klavierspielerin (Pianistka) (stránka neexistuje)"/>
              </a:rPr>
              <a:t> (Pianistka)</a:t>
            </a:r>
            <a:r>
              <a:rPr lang="cs-CZ" b="1" dirty="0"/>
              <a:t> 1983</a:t>
            </a:r>
          </a:p>
          <a:p>
            <a:r>
              <a:rPr lang="cs-CZ" b="1" dirty="0" err="1"/>
              <a:t>Lust</a:t>
            </a:r>
            <a:r>
              <a:rPr lang="cs-CZ" b="1" dirty="0"/>
              <a:t> (Slast) 1989</a:t>
            </a:r>
          </a:p>
          <a:p>
            <a:r>
              <a:rPr lang="cs-CZ" b="1" dirty="0" err="1"/>
              <a:t>Oh</a:t>
            </a:r>
            <a:r>
              <a:rPr lang="cs-CZ" b="1" dirty="0"/>
              <a:t> </a:t>
            </a:r>
            <a:r>
              <a:rPr lang="cs-CZ" b="1" dirty="0" err="1"/>
              <a:t>wildnis</a:t>
            </a:r>
            <a:r>
              <a:rPr lang="cs-CZ" b="1" dirty="0"/>
              <a:t>, </a:t>
            </a:r>
            <a:r>
              <a:rPr lang="cs-CZ" b="1" dirty="0" err="1"/>
              <a:t>oh</a:t>
            </a:r>
            <a:r>
              <a:rPr lang="cs-CZ" b="1" dirty="0"/>
              <a:t> </a:t>
            </a:r>
            <a:r>
              <a:rPr lang="cs-CZ" b="1" dirty="0" err="1"/>
              <a:t>Schutz</a:t>
            </a:r>
            <a:r>
              <a:rPr lang="cs-CZ" b="1" dirty="0"/>
              <a:t> vor </a:t>
            </a:r>
            <a:r>
              <a:rPr lang="cs-CZ" b="1" dirty="0" err="1"/>
              <a:t>ihr</a:t>
            </a:r>
            <a:r>
              <a:rPr lang="cs-CZ" b="1" dirty="0"/>
              <a:t> (Ó divočino, ó ochrano před ní) 1985</a:t>
            </a:r>
          </a:p>
          <a:p>
            <a:r>
              <a:rPr lang="cs-CZ" b="1" dirty="0" err="1"/>
              <a:t>Kinder</a:t>
            </a:r>
            <a:r>
              <a:rPr lang="cs-CZ" b="1" dirty="0"/>
              <a:t>, der Toten (Děti mrtvých) 1995</a:t>
            </a:r>
          </a:p>
          <a:p>
            <a:r>
              <a:rPr lang="cs-CZ" b="1" dirty="0" err="1"/>
              <a:t>Gier</a:t>
            </a:r>
            <a:r>
              <a:rPr lang="cs-CZ" b="1" dirty="0"/>
              <a:t> (Lačnost) 2000</a:t>
            </a:r>
          </a:p>
          <a:p>
            <a:endParaRPr lang="cs-CZ" dirty="0"/>
          </a:p>
        </p:txBody>
      </p:sp>
    </p:spTree>
    <p:extLst>
      <p:ext uri="{BB962C8B-B14F-4D97-AF65-F5344CB8AC3E}">
        <p14:creationId xmlns:p14="http://schemas.microsoft.com/office/powerpoint/2010/main" val="2132849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2. </a:t>
            </a:r>
            <a:r>
              <a:rPr lang="de-DE" altLang="cs-CZ" b="1" dirty="0"/>
              <a:t>Stilschichten (-ebenen)</a:t>
            </a:r>
            <a:endParaRPr lang="cs-CZ" b="1" dirty="0"/>
          </a:p>
        </p:txBody>
      </p:sp>
      <p:sp>
        <p:nvSpPr>
          <p:cNvPr id="3" name="Zástupný symbol pro obsah 2"/>
          <p:cNvSpPr>
            <a:spLocks noGrp="1"/>
          </p:cNvSpPr>
          <p:nvPr>
            <p:ph idx="1"/>
          </p:nvPr>
        </p:nvSpPr>
        <p:spPr/>
        <p:txBody>
          <a:bodyPr>
            <a:normAutofit fontScale="77500" lnSpcReduction="20000"/>
          </a:bodyPr>
          <a:lstStyle/>
          <a:p>
            <a:r>
              <a:rPr lang="de-DE" altLang="cs-CZ" b="1" dirty="0"/>
              <a:t>neutral/normalsprachlich: </a:t>
            </a:r>
            <a:r>
              <a:rPr lang="de-DE" altLang="cs-CZ" b="1" i="1" dirty="0">
                <a:solidFill>
                  <a:srgbClr val="0070C0"/>
                </a:solidFill>
              </a:rPr>
              <a:t>Haus, arm, sprechen…</a:t>
            </a:r>
          </a:p>
          <a:p>
            <a:pPr>
              <a:buFontTx/>
              <a:buNone/>
            </a:pPr>
            <a:endParaRPr lang="de-DE" altLang="cs-CZ" b="1" dirty="0"/>
          </a:p>
          <a:p>
            <a:r>
              <a:rPr lang="de-DE" altLang="cs-CZ" b="1" dirty="0"/>
              <a:t>oberhalb der neutralen Stilschicht:</a:t>
            </a:r>
          </a:p>
          <a:p>
            <a:pPr>
              <a:buFontTx/>
              <a:buChar char="-"/>
            </a:pPr>
            <a:r>
              <a:rPr lang="de-DE" altLang="cs-CZ" b="1" dirty="0"/>
              <a:t>bildungssprachlich/exklusiv: </a:t>
            </a:r>
            <a:r>
              <a:rPr lang="de-DE" altLang="cs-CZ" b="1" i="1" dirty="0">
                <a:solidFill>
                  <a:srgbClr val="0070C0"/>
                </a:solidFill>
              </a:rPr>
              <a:t>Hybris</a:t>
            </a:r>
          </a:p>
          <a:p>
            <a:pPr>
              <a:buFontTx/>
              <a:buChar char="-"/>
            </a:pPr>
            <a:r>
              <a:rPr lang="de-DE" altLang="cs-CZ" b="1" dirty="0"/>
              <a:t>dichterisch, gehoben, offiziell: </a:t>
            </a:r>
            <a:r>
              <a:rPr lang="de-DE" altLang="cs-CZ" b="1" i="1" dirty="0">
                <a:solidFill>
                  <a:srgbClr val="0070C0"/>
                </a:solidFill>
              </a:rPr>
              <a:t>Fittiche, Postwertzeichen</a:t>
            </a:r>
          </a:p>
          <a:p>
            <a:pPr>
              <a:buFontTx/>
              <a:buNone/>
            </a:pPr>
            <a:endParaRPr lang="de-DE" altLang="cs-CZ" b="1" dirty="0"/>
          </a:p>
          <a:p>
            <a:r>
              <a:rPr lang="de-DE" altLang="cs-CZ" b="1" dirty="0"/>
              <a:t>unterhalb der neutralen Stilschicht:</a:t>
            </a:r>
          </a:p>
          <a:p>
            <a:pPr>
              <a:buFontTx/>
              <a:buChar char="-"/>
            </a:pPr>
            <a:r>
              <a:rPr lang="de-DE" altLang="cs-CZ" b="1" dirty="0"/>
              <a:t>umgangssprachlich: </a:t>
            </a:r>
            <a:r>
              <a:rPr lang="de-DE" altLang="cs-CZ" b="1" i="1" dirty="0">
                <a:solidFill>
                  <a:srgbClr val="0070C0"/>
                </a:solidFill>
              </a:rPr>
              <a:t>gucken, kriegen, Kerl</a:t>
            </a:r>
          </a:p>
          <a:p>
            <a:pPr>
              <a:buFontTx/>
              <a:buChar char="-"/>
            </a:pPr>
            <a:r>
              <a:rPr lang="de-DE" altLang="cs-CZ" b="1" dirty="0"/>
              <a:t>salopp:  </a:t>
            </a:r>
            <a:r>
              <a:rPr lang="de-DE" altLang="cs-CZ" b="1" i="1" dirty="0">
                <a:solidFill>
                  <a:srgbClr val="0070C0"/>
                </a:solidFill>
              </a:rPr>
              <a:t>bekloppt, Schnauze, ein ungewaschenes Maul haben</a:t>
            </a:r>
          </a:p>
          <a:p>
            <a:pPr>
              <a:buFontTx/>
              <a:buChar char="-"/>
            </a:pPr>
            <a:r>
              <a:rPr lang="de-DE" altLang="cs-CZ" b="1" dirty="0"/>
              <a:t>derb, grob, vulgär, obszön: </a:t>
            </a:r>
            <a:r>
              <a:rPr lang="de-DE" altLang="cs-CZ" b="1" i="1" dirty="0">
                <a:solidFill>
                  <a:srgbClr val="0070C0"/>
                </a:solidFill>
              </a:rPr>
              <a:t>Fresse, Arsch, ins Gras beißen…</a:t>
            </a:r>
          </a:p>
          <a:p>
            <a:endParaRPr lang="cs-CZ" dirty="0"/>
          </a:p>
        </p:txBody>
      </p:sp>
    </p:spTree>
    <p:extLst>
      <p:ext uri="{BB962C8B-B14F-4D97-AF65-F5344CB8AC3E}">
        <p14:creationId xmlns:p14="http://schemas.microsoft.com/office/powerpoint/2010/main" val="279939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32500" lnSpcReduction="20000"/>
          </a:bodyPr>
          <a:lstStyle/>
          <a:p>
            <a:r>
              <a:rPr lang="cs-CZ" sz="4000" b="1" dirty="0">
                <a:solidFill>
                  <a:srgbClr val="FF0000"/>
                </a:solidFill>
              </a:rPr>
              <a:t>Ožehavá témata </a:t>
            </a:r>
            <a:r>
              <a:rPr lang="cs-CZ" sz="4000" b="1" dirty="0"/>
              <a:t>v dílech </a:t>
            </a:r>
            <a:r>
              <a:rPr lang="cs-CZ" sz="4000" b="1" dirty="0" err="1"/>
              <a:t>Elfriede</a:t>
            </a:r>
            <a:r>
              <a:rPr lang="cs-CZ" sz="4000" b="1" dirty="0"/>
              <a:t> Jelinekové[</a:t>
            </a:r>
            <a:r>
              <a:rPr lang="cs-CZ" sz="4000" b="1" dirty="0">
                <a:hlinkClick r:id="rId2" action="ppaction://hlinkfile" tooltip="Editace sekce: Ožehavá témata v dílech Elfriede Jelinekové"/>
              </a:rPr>
              <a:t>editovat</a:t>
            </a:r>
            <a:r>
              <a:rPr lang="cs-CZ" sz="4000" b="1" dirty="0"/>
              <a:t> | </a:t>
            </a:r>
            <a:r>
              <a:rPr lang="cs-CZ" sz="4000" b="1" dirty="0">
                <a:hlinkClick r:id="rId3" action="ppaction://hlinkfile" tooltip="Editace sekce: Ožehavá témata v dílech Elfriede Jelinekové"/>
              </a:rPr>
              <a:t>editovat zdroj</a:t>
            </a:r>
            <a:r>
              <a:rPr lang="cs-CZ" sz="4000" b="1" dirty="0"/>
              <a:t>]</a:t>
            </a:r>
          </a:p>
          <a:p>
            <a:r>
              <a:rPr lang="cs-CZ" sz="4000" b="1" dirty="0"/>
              <a:t>Zlom v její literární kariéře přišel roku </a:t>
            </a:r>
            <a:r>
              <a:rPr lang="cs-CZ" sz="4000" b="1" dirty="0">
                <a:hlinkClick r:id="rId4" action="ppaction://hlinkfile" tooltip="1975"/>
              </a:rPr>
              <a:t>1975</a:t>
            </a:r>
            <a:r>
              <a:rPr lang="cs-CZ" sz="4000" b="1" dirty="0"/>
              <a:t> s románem </a:t>
            </a:r>
            <a:r>
              <a:rPr lang="cs-CZ" sz="4000" b="1" i="1" dirty="0"/>
              <a:t>Die </a:t>
            </a:r>
            <a:r>
              <a:rPr lang="cs-CZ" sz="4000" b="1" i="1" dirty="0" err="1"/>
              <a:t>Liebhaberinnen</a:t>
            </a:r>
            <a:r>
              <a:rPr lang="cs-CZ" sz="4000" b="1" dirty="0"/>
              <a:t>, </a:t>
            </a:r>
            <a:r>
              <a:rPr lang="cs-CZ" sz="4000" b="1" dirty="0">
                <a:hlinkClick r:id="rId5" action="ppaction://hlinkfile" tooltip="Marxismus"/>
              </a:rPr>
              <a:t>marxisticko</a:t>
            </a:r>
            <a:r>
              <a:rPr lang="cs-CZ" sz="4000" b="1" dirty="0"/>
              <a:t>-</a:t>
            </a:r>
            <a:r>
              <a:rPr lang="cs-CZ" sz="4000" b="1" dirty="0">
                <a:hlinkClick r:id="rId6" action="ppaction://hlinkfile" tooltip="Feminismus"/>
              </a:rPr>
              <a:t>feministickou</a:t>
            </a:r>
            <a:r>
              <a:rPr lang="cs-CZ" sz="4000" b="1" dirty="0"/>
              <a:t> karikaturou vlasteneckých románů, kterou se uzavřela raná tvorba </a:t>
            </a:r>
            <a:r>
              <a:rPr lang="cs-CZ" sz="4000" b="1" dirty="0" err="1"/>
              <a:t>Elfriede</a:t>
            </a:r>
            <a:r>
              <a:rPr lang="cs-CZ" sz="4000" b="1" dirty="0"/>
              <a:t>. Hrdinkami románu jsou měšťácká Brigitta a vesnická Pavla. Obě se chtějí vdát a mít děti, mít hezký domov, na což potřebují muže. Brigittě se povede získat si Heinze, snaží se otěhotnět, aby ho polapila. Stane se paničkou. Pavla otěhotní a snaží se ulovit Ericha, otce svého dítěte. Nakonec se jí to povede, ale skončí špatně. Erich pije, Paula vydělává na rodinný rozpočet prostitucí, odeberou jí děti, přijde o manžela. Nakonec skončí v továrně na šití podprsenek - tam, kde začínala Brigitta. Tento román je kritikou ženského způsobu myšlení, které sleduje jen svoje ekonomické zájmy (mít dům, muže a děti).</a:t>
            </a:r>
          </a:p>
          <a:p>
            <a:r>
              <a:rPr lang="cs-CZ" sz="4000" b="1" dirty="0"/>
              <a:t>V roce </a:t>
            </a:r>
            <a:r>
              <a:rPr lang="cs-CZ" sz="4000" b="1" dirty="0">
                <a:hlinkClick r:id="rId7" action="ppaction://hlinkfile" tooltip="1983"/>
              </a:rPr>
              <a:t>1983</a:t>
            </a:r>
            <a:r>
              <a:rPr lang="cs-CZ" sz="4000" b="1" dirty="0"/>
              <a:t> vyvolala Jelineková uvedením hry </a:t>
            </a:r>
            <a:r>
              <a:rPr lang="cs-CZ" sz="4000" b="1" i="1" dirty="0" err="1"/>
              <a:t>Burgtheater</a:t>
            </a:r>
            <a:r>
              <a:rPr lang="cs-CZ" sz="4000" b="1" dirty="0"/>
              <a:t> doslova skandál. Drama se zabývá neochotou vypořádat se s </a:t>
            </a:r>
            <a:r>
              <a:rPr lang="cs-CZ" sz="4000" b="1" dirty="0">
                <a:hlinkClick r:id="rId8" action="ppaction://hlinkfile" tooltip="Nacismus"/>
              </a:rPr>
              <a:t>nacistickou</a:t>
            </a:r>
            <a:r>
              <a:rPr lang="cs-CZ" sz="4000" b="1" dirty="0"/>
              <a:t> minulostí v Rakousku.</a:t>
            </a:r>
          </a:p>
          <a:p>
            <a:r>
              <a:rPr lang="cs-CZ" sz="4000" b="1" dirty="0"/>
              <a:t>Ve stejném roce vychází její nejvíce autobiografický román </a:t>
            </a:r>
            <a:r>
              <a:rPr lang="cs-CZ" sz="4000" b="1" i="1" dirty="0">
                <a:hlinkClick r:id="rId9" action="ppaction://hlinkfile" tooltip="Pianistka (román) (stránka neexistuje)"/>
              </a:rPr>
              <a:t>Pianistka</a:t>
            </a:r>
            <a:r>
              <a:rPr lang="cs-CZ" sz="4000" b="1" dirty="0"/>
              <a:t> (</a:t>
            </a:r>
            <a:r>
              <a:rPr lang="cs-CZ" sz="4000" b="1" dirty="0">
                <a:solidFill>
                  <a:srgbClr val="FF0000"/>
                </a:solidFill>
              </a:rPr>
              <a:t>Die </a:t>
            </a:r>
            <a:r>
              <a:rPr lang="cs-CZ" sz="4000" b="1" dirty="0" err="1">
                <a:solidFill>
                  <a:srgbClr val="FF0000"/>
                </a:solidFill>
              </a:rPr>
              <a:t>Klavierspielerin</a:t>
            </a:r>
            <a:r>
              <a:rPr lang="cs-CZ" sz="4000" b="1" dirty="0"/>
              <a:t>), který byl v roce 2001 zfilmován. </a:t>
            </a:r>
            <a:r>
              <a:rPr lang="cs-CZ" sz="4000" b="1" dirty="0" err="1"/>
              <a:t>Elfriede</a:t>
            </a:r>
            <a:r>
              <a:rPr lang="cs-CZ" sz="4000" b="1" dirty="0"/>
              <a:t> se v něm vyrovnává se svojí minulostí, závislosti na matce. Její neschopnost citu vede k voyerismu, patologickým činům. Hlavní hrdinkou románu je přibližně čtyřicetiletá profesorka klavíru na konzervatoři, Erika Kohutová. Její otec zemřel v psychiatrické léčebně, mimo jiné i tato rodinná historie vede k tomu, že Erika stále žije osaměle se svou autoritářskou a hádavou matkou, na které je i přes jejich ambivalentní vztah závislá. Přes den vystupuje jako přísná profesorka, večer se však oddává svým perversním touhám jako návštěvy </a:t>
            </a:r>
            <a:r>
              <a:rPr lang="cs-CZ" sz="4000" b="1" dirty="0" err="1"/>
              <a:t>pornokina</a:t>
            </a:r>
            <a:r>
              <a:rPr lang="cs-CZ" sz="4000" b="1" dirty="0"/>
              <a:t>, sleduje soulože párů skrytá v anonymitě autokina, řeže se žiletkou na genitáliích atd. Do jejího života však vstoupí mladý student </a:t>
            </a:r>
            <a:r>
              <a:rPr lang="cs-CZ" sz="4000" b="1" dirty="0" err="1"/>
              <a:t>Klemmer</a:t>
            </a:r>
            <a:r>
              <a:rPr lang="cs-CZ" sz="4000" b="1" dirty="0"/>
              <a:t>, který se z počátku marně pokouší navázat s Erikou vztah. Ačkoli se Erika brání citovému sblížení, postupně k němu dochází a po jejich prvním intimním kontaktu (na školních záchodech, kde </a:t>
            </a:r>
            <a:r>
              <a:rPr lang="cs-CZ" sz="4000" b="1" dirty="0" err="1"/>
              <a:t>Klemmera</a:t>
            </a:r>
            <a:r>
              <a:rPr lang="cs-CZ" sz="4000" b="1" dirty="0"/>
              <a:t> Erika ponižuje) se </a:t>
            </a:r>
            <a:r>
              <a:rPr lang="cs-CZ" sz="4000" b="1" dirty="0" err="1"/>
              <a:t>Klemmerovi</a:t>
            </a:r>
            <a:r>
              <a:rPr lang="cs-CZ" sz="4000" b="1" dirty="0"/>
              <a:t> vyznává ze své touhy být ponížena, zbita a znásilněna. </a:t>
            </a:r>
            <a:r>
              <a:rPr lang="cs-CZ" sz="4000" b="1" dirty="0" err="1"/>
              <a:t>Klemmer</a:t>
            </a:r>
            <a:r>
              <a:rPr lang="cs-CZ" sz="4000" b="1" dirty="0"/>
              <a:t> je zděšen, brání se a od Eriky se odvrací, považuje ji za nemocnou, zvrácenou. Vztah mezi nimi vyvrcholí, když Eriku jedné noci u ní doma agresivně napadne, potupí ji ("Nevystavuj to </a:t>
            </a:r>
            <a:r>
              <a:rPr lang="cs-CZ" sz="4000" b="1" dirty="0" err="1"/>
              <a:t>svý</a:t>
            </a:r>
            <a:r>
              <a:rPr lang="cs-CZ" sz="4000" b="1" dirty="0"/>
              <a:t> nevábný tělo…") a následně znásilní. Román </a:t>
            </a:r>
            <a:r>
              <a:rPr lang="cs-CZ" sz="4000" b="1" i="1" dirty="0">
                <a:hlinkClick r:id="rId9" action="ppaction://hlinkfile" tooltip="Pianistka (román) (stránka neexistuje)"/>
              </a:rPr>
              <a:t>Pianistka</a:t>
            </a:r>
            <a:r>
              <a:rPr lang="cs-CZ" sz="4000" b="1" dirty="0"/>
              <a:t> je kritikou civilizovaného průměrného měšťáckého života, ve kterém je žena svázána svým okolím a představou o úspěšném životě, což výsledně deformuje prožívání lásky, sexu, obecně mezilidských vztahů.</a:t>
            </a:r>
          </a:p>
          <a:p>
            <a:endParaRPr lang="cs-CZ" dirty="0"/>
          </a:p>
        </p:txBody>
      </p:sp>
    </p:spTree>
    <p:extLst>
      <p:ext uri="{BB962C8B-B14F-4D97-AF65-F5344CB8AC3E}">
        <p14:creationId xmlns:p14="http://schemas.microsoft.com/office/powerpoint/2010/main" val="201934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47500" lnSpcReduction="20000"/>
          </a:bodyPr>
          <a:lstStyle/>
          <a:p>
            <a:r>
              <a:rPr lang="cs-CZ" b="1" dirty="0"/>
              <a:t>Po jeho vydání v Rakousku byl některými kritiky označen za </a:t>
            </a:r>
            <a:r>
              <a:rPr lang="cs-CZ" b="1" dirty="0">
                <a:solidFill>
                  <a:schemeClr val="accent5"/>
                </a:solidFill>
              </a:rPr>
              <a:t>pornografii</a:t>
            </a:r>
            <a:r>
              <a:rPr lang="cs-CZ" b="1" dirty="0"/>
              <a:t>. </a:t>
            </a:r>
            <a:r>
              <a:rPr lang="cs-CZ" b="1" dirty="0" err="1"/>
              <a:t>Elfriede</a:t>
            </a:r>
            <a:r>
              <a:rPr lang="cs-CZ" b="1" dirty="0"/>
              <a:t> k tomu v rozhovoru na Festivalu spisovatelů Praha 2009 uvedla: " Tento román je všechno, jen ne pornografický. Pornografie sugeruje touhu všude a v každé chvíli. Román dokazuje, že to neexistuje, že se jedná o pojatý manévr, tak aby ženy zůstaly k dispozici, neboť jsou především ony předmětem pornografie, a muži se na ně dívají a svým pohledem můžou proniknout do jejich těl. Jsem zvyklá, že jsem špatně pochopena. A pak mě viní za to, že mým způsobem psaním jen zkouším analyzovat. To co říkám má určité sdělení. Ale toto sdělení nikoho nezajímá."</a:t>
            </a:r>
          </a:p>
          <a:p>
            <a:r>
              <a:rPr lang="cs-CZ" b="1" dirty="0"/>
              <a:t>I v dalších dílech se objevuje sveřepý a ostrý boj proti klišé, která produkuje zábavní průmysl a která prosakují do lidského vědomí, staví se </a:t>
            </a:r>
            <a:r>
              <a:rPr lang="cs-CZ" b="1" dirty="0">
                <a:solidFill>
                  <a:srgbClr val="FF0000"/>
                </a:solidFill>
              </a:rPr>
              <a:t>proti nespravedlnosti, podmaňování a utiskování žen</a:t>
            </a:r>
            <a:r>
              <a:rPr lang="cs-CZ" b="1" dirty="0"/>
              <a:t>. Takovým výjimečným dílem je i kontroverzní bestseller </a:t>
            </a:r>
            <a:r>
              <a:rPr lang="cs-CZ" b="1" i="1" dirty="0" err="1">
                <a:solidFill>
                  <a:srgbClr val="FF0000"/>
                </a:solidFill>
              </a:rPr>
              <a:t>Lust</a:t>
            </a:r>
            <a:r>
              <a:rPr lang="cs-CZ" b="1" dirty="0">
                <a:solidFill>
                  <a:srgbClr val="FF0000"/>
                </a:solidFill>
              </a:rPr>
              <a:t> </a:t>
            </a:r>
            <a:r>
              <a:rPr lang="cs-CZ" b="1" dirty="0"/>
              <a:t>(Lačnost), ve kterém se Jelineková vypořádává s feministickou debatou o </a:t>
            </a:r>
            <a:r>
              <a:rPr lang="cs-CZ" b="1" dirty="0">
                <a:hlinkClick r:id="rId2" action="ppaction://hlinkfile" tooltip="Pornografie"/>
              </a:rPr>
              <a:t>pornografii</a:t>
            </a:r>
            <a:r>
              <a:rPr lang="cs-CZ" b="1" dirty="0"/>
              <a:t> v osmdesátých letech. Tento román byl pokusem Jelinekové napsat ženskou pornografii, jehož výsledkem je anti-porno. Snažila se najít ženský jazyk pro obscenitu, což se ve výsledku příliš nezdařilo. Nejen kvůli tomu, že manželský sex zde byl popsán jako nejodpornější pod sluncem, což odradilo dost čtenářů a čtenářek.</a:t>
            </a:r>
          </a:p>
          <a:p>
            <a:r>
              <a:rPr lang="cs-CZ" b="1" dirty="0"/>
              <a:t>Jelineková se ve svých dílech zabývá </a:t>
            </a:r>
            <a:r>
              <a:rPr lang="cs-CZ" b="1" dirty="0">
                <a:solidFill>
                  <a:srgbClr val="FF0000"/>
                </a:solidFill>
              </a:rPr>
              <a:t>postavením žen ve společnosti, ženskou sexualitou, zvrácenou sexualitou, nerovnoprávným vztahem muže a ženy, ale třeba i problémy politickými, např. neschopností Rakouska přiznat vlastní minulost (např. díla </a:t>
            </a:r>
            <a:r>
              <a:rPr lang="cs-CZ" b="1" dirty="0" err="1">
                <a:solidFill>
                  <a:srgbClr val="FF0000"/>
                </a:solidFill>
              </a:rPr>
              <a:t>Burgtheater</a:t>
            </a:r>
            <a:r>
              <a:rPr lang="cs-CZ" b="1" dirty="0">
                <a:solidFill>
                  <a:srgbClr val="FF0000"/>
                </a:solidFill>
              </a:rPr>
              <a:t> a </a:t>
            </a:r>
            <a:r>
              <a:rPr lang="cs-CZ" b="1" dirty="0" err="1">
                <a:solidFill>
                  <a:srgbClr val="FF0000"/>
                </a:solidFill>
              </a:rPr>
              <a:t>Das</a:t>
            </a:r>
            <a:r>
              <a:rPr lang="cs-CZ" b="1" dirty="0">
                <a:solidFill>
                  <a:srgbClr val="FF0000"/>
                </a:solidFill>
              </a:rPr>
              <a:t> </a:t>
            </a:r>
            <a:r>
              <a:rPr lang="cs-CZ" b="1" dirty="0" err="1">
                <a:solidFill>
                  <a:srgbClr val="FF0000"/>
                </a:solidFill>
              </a:rPr>
              <a:t>Lebewohl</a:t>
            </a:r>
            <a:r>
              <a:rPr lang="cs-CZ" b="1" dirty="0"/>
              <a:t>). V 80. letech, konkrétně v r. 86 otevřeně vystoupila proti prezidentovi </a:t>
            </a:r>
            <a:r>
              <a:rPr lang="cs-CZ" b="1" dirty="0" err="1"/>
              <a:t>Kurtovi</a:t>
            </a:r>
            <a:r>
              <a:rPr lang="cs-CZ" b="1" dirty="0"/>
              <a:t> </a:t>
            </a:r>
            <a:r>
              <a:rPr lang="cs-CZ" b="1" dirty="0" err="1"/>
              <a:t>Waldheimovi</a:t>
            </a:r>
            <a:r>
              <a:rPr lang="cs-CZ" b="1" dirty="0"/>
              <a:t>, (kvůli jeho klérofašistickým postojům), který měl zahajovat “štýrský podzim”. Napsala protestní dopis a v r. 1987 stála u zrodu iniciativy umělců, kteří požadovali odstoupení prezidenta.</a:t>
            </a:r>
          </a:p>
          <a:p>
            <a:endParaRPr lang="cs-CZ" dirty="0"/>
          </a:p>
        </p:txBody>
      </p:sp>
    </p:spTree>
    <p:extLst>
      <p:ext uri="{BB962C8B-B14F-4D97-AF65-F5344CB8AC3E}">
        <p14:creationId xmlns:p14="http://schemas.microsoft.com/office/powerpoint/2010/main" val="1679674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solidFill>
                  <a:srgbClr val="FF0000"/>
                </a:solidFill>
              </a:rPr>
            </a:br>
            <a:br>
              <a:rPr lang="cs-CZ" b="1" dirty="0">
                <a:solidFill>
                  <a:srgbClr val="FF0000"/>
                </a:solidFill>
              </a:rPr>
            </a:br>
            <a:r>
              <a:rPr lang="cs-CZ" sz="4000" b="1" dirty="0" err="1">
                <a:solidFill>
                  <a:srgbClr val="FF0000"/>
                </a:solidFill>
              </a:rPr>
              <a:t>Gier</a:t>
            </a:r>
            <a:r>
              <a:rPr lang="cs-CZ" sz="4000" b="1" dirty="0">
                <a:solidFill>
                  <a:srgbClr val="FF0000"/>
                </a:solidFill>
              </a:rPr>
              <a:t> (Lačnost) </a:t>
            </a:r>
            <a:r>
              <a:rPr lang="cs-CZ" sz="4000" b="1" dirty="0"/>
              <a:t>2000</a:t>
            </a:r>
            <a:br>
              <a:rPr lang="cs-CZ" sz="4000" b="1" dirty="0"/>
            </a:br>
            <a:r>
              <a:rPr lang="cs-CZ" sz="4000" b="1" dirty="0"/>
              <a:t>překlad Jitka Jílková</a:t>
            </a:r>
            <a:br>
              <a:rPr lang="cs-CZ" b="1" dirty="0"/>
            </a:b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sz="2400" b="1" dirty="0" err="1"/>
              <a:t>Kontrastive</a:t>
            </a:r>
            <a:r>
              <a:rPr lang="cs-CZ" sz="2400" b="1" dirty="0"/>
              <a:t> Analyse: DA Bc. Kateřina Čermáková</a:t>
            </a:r>
            <a:endParaRPr lang="cs-CZ" sz="2400" dirty="0"/>
          </a:p>
          <a:p>
            <a:r>
              <a:rPr lang="de-DE" sz="2400" b="1" dirty="0"/>
              <a:t>Phraseologismen</a:t>
            </a:r>
            <a:r>
              <a:rPr lang="cs-CZ" sz="2400" b="1" dirty="0"/>
              <a:t>/Idiome, </a:t>
            </a:r>
            <a:r>
              <a:rPr lang="de-DE" sz="2400" b="1" dirty="0"/>
              <a:t>Vergleiche und Metaphern </a:t>
            </a:r>
            <a:r>
              <a:rPr lang="cs-CZ" sz="2400" b="1" dirty="0" err="1"/>
              <a:t>bzw</a:t>
            </a:r>
            <a:r>
              <a:rPr lang="cs-CZ" sz="2400" b="1" dirty="0"/>
              <a:t>. </a:t>
            </a:r>
            <a:r>
              <a:rPr lang="cs-CZ" sz="2400" b="1" dirty="0" err="1"/>
              <a:t>andere</a:t>
            </a:r>
            <a:r>
              <a:rPr lang="cs-CZ" sz="2400" b="1" dirty="0"/>
              <a:t> </a:t>
            </a:r>
            <a:r>
              <a:rPr lang="de-DE" sz="2400" b="1" dirty="0" err="1"/>
              <a:t>Stilfguren</a:t>
            </a:r>
            <a:endParaRPr lang="cs-CZ" sz="2400" b="1" dirty="0"/>
          </a:p>
          <a:p>
            <a:r>
              <a:rPr lang="cs-CZ" sz="2400" b="1" dirty="0">
                <a:solidFill>
                  <a:srgbClr val="FF0000"/>
                </a:solidFill>
              </a:rPr>
              <a:t>1. </a:t>
            </a:r>
            <a:r>
              <a:rPr lang="de-DE" sz="2400" b="1" dirty="0"/>
              <a:t>D</a:t>
            </a:r>
            <a:r>
              <a:rPr lang="de-DE" sz="2400" dirty="0"/>
              <a:t>: Alles was recht ist, aber manchen ist es nicht gegeben, </a:t>
            </a:r>
            <a:r>
              <a:rPr lang="de-DE" sz="2400" b="1" dirty="0" err="1">
                <a:solidFill>
                  <a:srgbClr val="002060"/>
                </a:solidFill>
              </a:rPr>
              <a:t>Lustigwandler</a:t>
            </a:r>
            <a:r>
              <a:rPr lang="de-DE" sz="2400" b="1" dirty="0">
                <a:solidFill>
                  <a:srgbClr val="002060"/>
                </a:solidFill>
              </a:rPr>
              <a:t> </a:t>
            </a:r>
            <a:r>
              <a:rPr lang="de-DE" sz="2400" dirty="0"/>
              <a:t>zu sein, obwohl </a:t>
            </a:r>
            <a:r>
              <a:rPr lang="de-DE" sz="2400" b="1" dirty="0"/>
              <a:t>die Schneeglöckchen</a:t>
            </a:r>
            <a:r>
              <a:rPr lang="de-DE" sz="2400" dirty="0"/>
              <a:t>, jawohl, wir haben derzeit Frühling und freuen uns darüber, </a:t>
            </a:r>
            <a:r>
              <a:rPr lang="de-DE" sz="2400" b="1" dirty="0"/>
              <a:t>ihre kleinen </a:t>
            </a:r>
            <a:r>
              <a:rPr lang="de-DE" sz="2400" b="1" dirty="0">
                <a:solidFill>
                  <a:srgbClr val="002060"/>
                </a:solidFill>
              </a:rPr>
              <a:t>Baggerkrallen </a:t>
            </a:r>
            <a:r>
              <a:rPr lang="de-DE" sz="2400" b="1" dirty="0"/>
              <a:t>dem Boden entgegenstrecken, als wollten sie den Boden aufnehmen</a:t>
            </a:r>
            <a:r>
              <a:rPr lang="de-DE" sz="2400" dirty="0"/>
              <a:t>, statt </a:t>
            </a:r>
            <a:r>
              <a:rPr lang="de-DE" sz="2400" dirty="0" err="1"/>
              <a:t>daß</a:t>
            </a:r>
            <a:r>
              <a:rPr lang="de-DE" sz="2400" dirty="0"/>
              <a:t> es ihnen früher oder später unter einer Schuhsohle so ergeht. (S. 13) </a:t>
            </a:r>
            <a:r>
              <a:rPr lang="cs-CZ" sz="2400" dirty="0"/>
              <a:t>- </a:t>
            </a:r>
            <a:r>
              <a:rPr lang="cs-CZ" sz="2400" b="1" dirty="0" err="1">
                <a:solidFill>
                  <a:srgbClr val="FF0000"/>
                </a:solidFill>
              </a:rPr>
              <a:t>Metapher</a:t>
            </a:r>
            <a:endParaRPr lang="de-DE" sz="2400" b="1" dirty="0">
              <a:solidFill>
                <a:srgbClr val="FF0000"/>
              </a:solidFill>
            </a:endParaRPr>
          </a:p>
          <a:p>
            <a:r>
              <a:rPr lang="cs-CZ" sz="2400" b="1" dirty="0" err="1"/>
              <a:t>Tsch</a:t>
            </a:r>
            <a:r>
              <a:rPr lang="cs-CZ" sz="2400" dirty="0"/>
              <a:t>: Každému, co jeho jest, ale někomu není prostě dáno umět ihned </a:t>
            </a:r>
            <a:r>
              <a:rPr lang="cs-CZ" sz="2400" b="1" dirty="0">
                <a:solidFill>
                  <a:srgbClr val="002060"/>
                </a:solidFill>
              </a:rPr>
              <a:t>přepnout do </a:t>
            </a:r>
            <a:r>
              <a:rPr lang="cs-CZ" sz="2400" b="1" dirty="0" err="1">
                <a:solidFill>
                  <a:srgbClr val="002060"/>
                </a:solidFill>
              </a:rPr>
              <a:t>vesela</a:t>
            </a:r>
            <a:r>
              <a:rPr lang="cs-CZ" sz="2400" dirty="0"/>
              <a:t>, i když </a:t>
            </a:r>
            <a:r>
              <a:rPr lang="cs-CZ" sz="2400" b="1" dirty="0"/>
              <a:t>sněženky</a:t>
            </a:r>
            <a:r>
              <a:rPr lang="cs-CZ" sz="2400" dirty="0"/>
              <a:t>, no ano, teď máme jaro a velice nás to těší, </a:t>
            </a:r>
            <a:r>
              <a:rPr lang="cs-CZ" sz="2400" b="1" dirty="0"/>
              <a:t>vztahují své maličké </a:t>
            </a:r>
            <a:r>
              <a:rPr lang="cs-CZ" sz="2400" b="1" dirty="0">
                <a:solidFill>
                  <a:srgbClr val="002060"/>
                </a:solidFill>
              </a:rPr>
              <a:t>hrabavé pařátky </a:t>
            </a:r>
            <a:r>
              <a:rPr lang="cs-CZ" sz="2400" b="1" dirty="0"/>
              <a:t>vstříc půdě, jako by ji chtěla vstřebat</a:t>
            </a:r>
            <a:r>
              <a:rPr lang="cs-CZ" sz="2400" dirty="0"/>
              <a:t>, místo aby se jim totéž dřív nebo později přihodilo pod nějakou podrážkou. (S. 19) </a:t>
            </a:r>
            <a:endParaRPr lang="cs-CZ" sz="2400" b="1" dirty="0"/>
          </a:p>
        </p:txBody>
      </p:sp>
    </p:spTree>
    <p:extLst>
      <p:ext uri="{BB962C8B-B14F-4D97-AF65-F5344CB8AC3E}">
        <p14:creationId xmlns:p14="http://schemas.microsoft.com/office/powerpoint/2010/main" val="24695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a:bodyPr>
          <a:lstStyle/>
          <a:p>
            <a:r>
              <a:rPr lang="cs-CZ" b="1" dirty="0">
                <a:solidFill>
                  <a:srgbClr val="FF0000"/>
                </a:solidFill>
              </a:rPr>
              <a:t>2. Idiome:</a:t>
            </a:r>
          </a:p>
          <a:p>
            <a:r>
              <a:rPr lang="de-DE" b="1" dirty="0"/>
              <a:t>D</a:t>
            </a:r>
            <a:r>
              <a:rPr lang="de-DE" dirty="0"/>
              <a:t>: Sein Sohn </a:t>
            </a:r>
            <a:r>
              <a:rPr lang="de-DE" b="1" dirty="0"/>
              <a:t>ist </a:t>
            </a:r>
            <a:r>
              <a:rPr lang="de-DE" dirty="0"/>
              <a:t>jetzt schon </a:t>
            </a:r>
            <a:r>
              <a:rPr lang="de-DE" b="1" dirty="0"/>
              <a:t>so eifrig am Raffen </a:t>
            </a:r>
            <a:r>
              <a:rPr lang="de-DE" dirty="0"/>
              <a:t>wie der Vater, und </a:t>
            </a:r>
            <a:r>
              <a:rPr lang="de-DE" b="1" dirty="0"/>
              <a:t>er ginge über Leichen</a:t>
            </a:r>
            <a:r>
              <a:rPr lang="de-DE" dirty="0"/>
              <a:t>, wenn die Leute nicht vorher freiwillig sterben würden, manchmal allerdings recht spät. (S. 21) </a:t>
            </a:r>
          </a:p>
          <a:p>
            <a:r>
              <a:rPr lang="cs-CZ" b="1" dirty="0" err="1"/>
              <a:t>Tsch</a:t>
            </a:r>
            <a:r>
              <a:rPr lang="cs-CZ" dirty="0"/>
              <a:t>: Jeho syn už teď </a:t>
            </a:r>
            <a:r>
              <a:rPr lang="cs-CZ" b="1" dirty="0"/>
              <a:t>hrabe se stejnou vervou </a:t>
            </a:r>
            <a:r>
              <a:rPr lang="cs-CZ" dirty="0"/>
              <a:t>jako otec a </a:t>
            </a:r>
            <a:r>
              <a:rPr lang="cs-CZ" b="1" dirty="0"/>
              <a:t>šel by přes mrtvoly</a:t>
            </a:r>
            <a:r>
              <a:rPr lang="cs-CZ" dirty="0"/>
              <a:t>, kdyby lidi dobrovolně neumírali předem, ačkoli někdy dost pozdě. (S. 24)</a:t>
            </a:r>
          </a:p>
        </p:txBody>
      </p:sp>
    </p:spTree>
    <p:extLst>
      <p:ext uri="{BB962C8B-B14F-4D97-AF65-F5344CB8AC3E}">
        <p14:creationId xmlns:p14="http://schemas.microsoft.com/office/powerpoint/2010/main" val="227265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solidFill>
                  <a:srgbClr val="FF0000"/>
                </a:solidFill>
              </a:rPr>
              <a:t>3. </a:t>
            </a:r>
          </a:p>
          <a:p>
            <a:r>
              <a:rPr lang="de-DE" b="1" dirty="0"/>
              <a:t>D: </a:t>
            </a:r>
            <a:r>
              <a:rPr lang="de-DE" dirty="0"/>
              <a:t>Und auch Sohn Ernst, der Kronprinz, hat </a:t>
            </a:r>
            <a:r>
              <a:rPr lang="de-DE" b="1" dirty="0"/>
              <a:t>der Bank, die körperlich ohnehin zu Üppigkeit neigt, weil sie so gern die Verzugszinsen von fremden Christbäumen, die, trügerisch, nur eine Woche brannten, abräumt und sie dann frisst, etwas zum Nachtrinken dazu gebracht: Die Bank kann es schlucken oder auch nicht. </a:t>
            </a:r>
            <a:r>
              <a:rPr lang="de-DE" dirty="0"/>
              <a:t>(S. 28) </a:t>
            </a:r>
          </a:p>
          <a:p>
            <a:r>
              <a:rPr lang="cs-CZ" b="1" dirty="0" err="1"/>
              <a:t>Tsch</a:t>
            </a:r>
            <a:r>
              <a:rPr lang="cs-CZ" dirty="0"/>
              <a:t>: A také syn Ernst, korunní princ, </a:t>
            </a:r>
            <a:r>
              <a:rPr lang="cs-CZ" b="1" dirty="0"/>
              <a:t>donesl bance, která má tak jako tak tělesné sklony k rozmařilosti a bujným tvarům, protože tak ráda sklízí a požírá úroky z prodlení za cizí vánoční stromky, které šalebně svítily jen jediný týden, něco k zapití: Banka ať to spolkne nebo taky ne</a:t>
            </a:r>
            <a:r>
              <a:rPr lang="cs-CZ" dirty="0"/>
              <a:t>. (S. 29) </a:t>
            </a:r>
          </a:p>
        </p:txBody>
      </p:sp>
    </p:spTree>
    <p:extLst>
      <p:ext uri="{BB962C8B-B14F-4D97-AF65-F5344CB8AC3E}">
        <p14:creationId xmlns:p14="http://schemas.microsoft.com/office/powerpoint/2010/main" val="325887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85000" lnSpcReduction="20000"/>
          </a:bodyPr>
          <a:lstStyle/>
          <a:p>
            <a:r>
              <a:rPr lang="de-DE" b="1" dirty="0"/>
              <a:t>Kommentar: </a:t>
            </a:r>
            <a:r>
              <a:rPr lang="de-DE" dirty="0"/>
              <a:t>Hier handelt sich um </a:t>
            </a:r>
            <a:r>
              <a:rPr lang="de-DE" dirty="0">
                <a:solidFill>
                  <a:srgbClr val="FF0000"/>
                </a:solidFill>
              </a:rPr>
              <a:t>die okkasionelle Metapher</a:t>
            </a:r>
            <a:r>
              <a:rPr lang="de-DE" dirty="0"/>
              <a:t>. Ich finde die Übersetzung der Autorin ausgezeichnet. Der deutsche Ausdruck weist starke </a:t>
            </a:r>
            <a:r>
              <a:rPr lang="de-DE" dirty="0">
                <a:solidFill>
                  <a:srgbClr val="FF0000"/>
                </a:solidFill>
              </a:rPr>
              <a:t>Expressivität </a:t>
            </a:r>
            <a:r>
              <a:rPr lang="de-DE" dirty="0"/>
              <a:t>auf und die Autorin hat den Sinn behalten. Das ganze Prozess wurde treffend beschrieben: „Ernst bringt das Geld, aber nicht eine große Menge = Nachtrinken“, „die Bank frisst die Verzugszinsen = die Bank fordert </a:t>
            </a:r>
            <a:r>
              <a:rPr lang="de-DE" dirty="0" err="1"/>
              <a:t>kompromis</a:t>
            </a:r>
            <a:r>
              <a:rPr lang="cs-CZ" dirty="0"/>
              <a:t>s</a:t>
            </a:r>
            <a:r>
              <a:rPr lang="de-DE" dirty="0"/>
              <a:t>los von den Menschen das Geld für die Verzugszinsen“, „fremde Christbäume, die, trügerisch, nur eine Woche brannten = viele Menschen haben sich einen Kredit für die Weihnacht</a:t>
            </a:r>
            <a:r>
              <a:rPr lang="cs-CZ" dirty="0"/>
              <a:t>s</a:t>
            </a:r>
            <a:r>
              <a:rPr lang="de-DE" dirty="0" err="1"/>
              <a:t>geschenke</a:t>
            </a:r>
            <a:r>
              <a:rPr lang="de-DE" dirty="0"/>
              <a:t> genommen“. </a:t>
            </a:r>
            <a:endParaRPr lang="cs-CZ" dirty="0"/>
          </a:p>
        </p:txBody>
      </p:sp>
    </p:spTree>
    <p:extLst>
      <p:ext uri="{BB962C8B-B14F-4D97-AF65-F5344CB8AC3E}">
        <p14:creationId xmlns:p14="http://schemas.microsoft.com/office/powerpoint/2010/main" val="86386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4. </a:t>
            </a:r>
          </a:p>
          <a:p>
            <a:r>
              <a:rPr lang="de-DE" b="1" dirty="0"/>
              <a:t>D</a:t>
            </a:r>
            <a:r>
              <a:rPr lang="de-DE" dirty="0"/>
              <a:t>: Diese beiden Männer, Vater und Sohn Janisch, insgesamt eigentlich den besten Eindruck machend, da kann ich nichts sagen, einer als Gendarm, der andre als </a:t>
            </a:r>
            <a:r>
              <a:rPr lang="de-DE" b="1" dirty="0"/>
              <a:t>Dompteur von Telefonleitungen</a:t>
            </a:r>
            <a:r>
              <a:rPr lang="de-DE" dirty="0"/>
              <a:t>, zu denen man </a:t>
            </a:r>
            <a:r>
              <a:rPr lang="de-DE" b="1" dirty="0"/>
              <a:t>an die Spitze hoher Maste </a:t>
            </a:r>
            <a:r>
              <a:rPr lang="de-DE" b="1" dirty="0" err="1"/>
              <a:t>emporspechten</a:t>
            </a:r>
            <a:r>
              <a:rPr lang="de-DE" b="1" dirty="0"/>
              <a:t> </a:t>
            </a:r>
            <a:r>
              <a:rPr lang="de-DE" b="1" dirty="0" err="1"/>
              <a:t>muß</a:t>
            </a:r>
            <a:r>
              <a:rPr lang="de-DE" dirty="0"/>
              <a:t>, haben eine schöne Lebensmethode gefunden, damit sich ihnen das Eigentum seufzend zu Füßen legt </a:t>
            </a:r>
            <a:r>
              <a:rPr lang="de-DE" b="1" dirty="0"/>
              <a:t>wie ein müder Hund</a:t>
            </a:r>
            <a:r>
              <a:rPr lang="de-DE" dirty="0"/>
              <a:t>. (S. 33) </a:t>
            </a:r>
          </a:p>
          <a:p>
            <a:r>
              <a:rPr lang="cs-CZ" b="1" dirty="0" err="1"/>
              <a:t>Tsch</a:t>
            </a:r>
            <a:r>
              <a:rPr lang="cs-CZ" dirty="0"/>
              <a:t>: Oba tito mužové, otec a syn </a:t>
            </a:r>
            <a:r>
              <a:rPr lang="cs-CZ" dirty="0" err="1"/>
              <a:t>Janischovi</a:t>
            </a:r>
            <a:r>
              <a:rPr lang="cs-CZ" dirty="0"/>
              <a:t>, kteří dohromady vlastně působí tím nejlepším dojmem, o tom není sporu, jeden jako četník, druhý jako </a:t>
            </a:r>
            <a:r>
              <a:rPr lang="cs-CZ" b="1" dirty="0"/>
              <a:t>krotitel telefonních vedení</a:t>
            </a:r>
            <a:r>
              <a:rPr lang="cs-CZ" dirty="0"/>
              <a:t>, k nimž se musíte </a:t>
            </a:r>
            <a:r>
              <a:rPr lang="cs-CZ" b="1" dirty="0"/>
              <a:t>vyšplhat až na špici vysokého sloupu jako datel</a:t>
            </a:r>
            <a:r>
              <a:rPr lang="cs-CZ" dirty="0"/>
              <a:t>, vynašli krásnou životní metodu, aby se jim vlastnictví s povzdechem pokládalo k nohám </a:t>
            </a:r>
            <a:r>
              <a:rPr lang="cs-CZ" b="1" dirty="0"/>
              <a:t>jako unavený pes</a:t>
            </a:r>
            <a:r>
              <a:rPr lang="cs-CZ" dirty="0"/>
              <a:t>. (S. 33) </a:t>
            </a:r>
          </a:p>
        </p:txBody>
      </p:sp>
    </p:spTree>
    <p:extLst>
      <p:ext uri="{BB962C8B-B14F-4D97-AF65-F5344CB8AC3E}">
        <p14:creationId xmlns:p14="http://schemas.microsoft.com/office/powerpoint/2010/main" val="30252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5. </a:t>
            </a:r>
          </a:p>
          <a:p>
            <a:r>
              <a:rPr lang="de-DE" b="1" dirty="0"/>
              <a:t>D</a:t>
            </a:r>
            <a:r>
              <a:rPr lang="de-DE" dirty="0"/>
              <a:t>: Zärtlich </a:t>
            </a:r>
            <a:r>
              <a:rPr lang="de-DE" b="1" dirty="0"/>
              <a:t>wie ein Hypnotiseur </a:t>
            </a:r>
            <a:r>
              <a:rPr lang="de-DE" dirty="0" err="1"/>
              <a:t>muß</a:t>
            </a:r>
            <a:r>
              <a:rPr lang="de-DE" dirty="0"/>
              <a:t> man den Frauen die Hand in den Nacken oder auf den Hals legen, schon werfen sie die Köpfe zurück </a:t>
            </a:r>
            <a:r>
              <a:rPr lang="de-DE" b="1" dirty="0"/>
              <a:t>wie Pferde</a:t>
            </a:r>
            <a:r>
              <a:rPr lang="de-DE" dirty="0"/>
              <a:t>, blecken das </a:t>
            </a:r>
            <a:r>
              <a:rPr lang="de-DE" dirty="0" err="1"/>
              <a:t>Gebiß</a:t>
            </a:r>
            <a:r>
              <a:rPr lang="de-DE" dirty="0"/>
              <a:t> und </a:t>
            </a:r>
            <a:r>
              <a:rPr lang="de-DE" b="1" dirty="0"/>
              <a:t>werden so feucht</a:t>
            </a:r>
            <a:r>
              <a:rPr lang="de-DE" dirty="0"/>
              <a:t>, dass ihnen die Gischt aus allen Löchern sprüht. (S. 70) 62 </a:t>
            </a:r>
            <a:endParaRPr lang="cs-CZ" dirty="0"/>
          </a:p>
          <a:p>
            <a:r>
              <a:rPr lang="cs-CZ" b="1" dirty="0" err="1"/>
              <a:t>Tsch</a:t>
            </a:r>
            <a:r>
              <a:rPr lang="cs-CZ" dirty="0"/>
              <a:t>: Něžně </a:t>
            </a:r>
            <a:r>
              <a:rPr lang="cs-CZ" b="1" dirty="0"/>
              <a:t>jako hypnotizér </a:t>
            </a:r>
            <a:r>
              <a:rPr lang="cs-CZ" dirty="0"/>
              <a:t>musíte těm ženám položit ruku do </a:t>
            </a:r>
            <a:r>
              <a:rPr lang="cs-CZ" dirty="0" err="1"/>
              <a:t>týla</a:t>
            </a:r>
            <a:r>
              <a:rPr lang="cs-CZ" dirty="0"/>
              <a:t> nebo na krk, a už zaklánějí hlavu </a:t>
            </a:r>
            <a:r>
              <a:rPr lang="cs-CZ" b="1" dirty="0"/>
              <a:t>jako koně</a:t>
            </a:r>
            <a:r>
              <a:rPr lang="cs-CZ" dirty="0"/>
              <a:t>, cení chrupy a </a:t>
            </a:r>
            <a:r>
              <a:rPr lang="cs-CZ" b="1" dirty="0"/>
              <a:t>vlhnou</a:t>
            </a:r>
            <a:r>
              <a:rPr lang="cs-CZ" dirty="0"/>
              <a:t> tak, že jim pěna prýští všemi otvory. (S. 59) </a:t>
            </a:r>
          </a:p>
        </p:txBody>
      </p:sp>
    </p:spTree>
    <p:extLst>
      <p:ext uri="{BB962C8B-B14F-4D97-AF65-F5344CB8AC3E}">
        <p14:creationId xmlns:p14="http://schemas.microsoft.com/office/powerpoint/2010/main" val="153492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b="1" dirty="0" err="1">
                <a:solidFill>
                  <a:srgbClr val="FF0000"/>
                </a:solidFill>
              </a:rPr>
              <a:t>Was</a:t>
            </a:r>
            <a:r>
              <a:rPr lang="cs-CZ" sz="2400" b="1" dirty="0">
                <a:solidFill>
                  <a:srgbClr val="FF0000"/>
                </a:solidFill>
              </a:rPr>
              <a:t> </a:t>
            </a:r>
            <a:r>
              <a:rPr lang="cs-CZ" sz="2400" b="1" dirty="0" err="1">
                <a:solidFill>
                  <a:srgbClr val="FF0000"/>
                </a:solidFill>
              </a:rPr>
              <a:t>geschah</a:t>
            </a:r>
            <a:r>
              <a:rPr lang="cs-CZ" sz="2400" b="1" dirty="0">
                <a:solidFill>
                  <a:srgbClr val="FF0000"/>
                </a:solidFill>
              </a:rPr>
              <a:t>, </a:t>
            </a:r>
            <a:r>
              <a:rPr lang="cs-CZ" sz="2400" b="1" dirty="0" err="1">
                <a:solidFill>
                  <a:srgbClr val="FF0000"/>
                </a:solidFill>
              </a:rPr>
              <a:t>nachdem</a:t>
            </a:r>
            <a:r>
              <a:rPr lang="cs-CZ" sz="2400" b="1" dirty="0">
                <a:solidFill>
                  <a:srgbClr val="FF0000"/>
                </a:solidFill>
              </a:rPr>
              <a:t> Nora </a:t>
            </a:r>
            <a:r>
              <a:rPr lang="cs-CZ" sz="2400" b="1" dirty="0" err="1">
                <a:solidFill>
                  <a:srgbClr val="FF0000"/>
                </a:solidFill>
              </a:rPr>
              <a:t>ihren</a:t>
            </a:r>
            <a:r>
              <a:rPr lang="cs-CZ" sz="2400" b="1" dirty="0">
                <a:solidFill>
                  <a:srgbClr val="FF0000"/>
                </a:solidFill>
              </a:rPr>
              <a:t> Mann </a:t>
            </a:r>
            <a:r>
              <a:rPr lang="cs-CZ" sz="2400" b="1" dirty="0" err="1">
                <a:solidFill>
                  <a:srgbClr val="FF0000"/>
                </a:solidFill>
              </a:rPr>
              <a:t>verlassen</a:t>
            </a:r>
            <a:r>
              <a:rPr lang="cs-CZ" sz="2400" b="1" dirty="0">
                <a:solidFill>
                  <a:srgbClr val="FF0000"/>
                </a:solidFill>
              </a:rPr>
              <a:t> </a:t>
            </a:r>
            <a:r>
              <a:rPr lang="cs-CZ" sz="2400" b="1" dirty="0" err="1">
                <a:solidFill>
                  <a:srgbClr val="FF0000"/>
                </a:solidFill>
              </a:rPr>
              <a:t>hatte</a:t>
            </a:r>
            <a:r>
              <a:rPr lang="cs-CZ" sz="2400" b="1" dirty="0">
                <a:solidFill>
                  <a:srgbClr val="FF0000"/>
                </a:solidFill>
              </a:rPr>
              <a:t> oder </a:t>
            </a:r>
            <a:r>
              <a:rPr lang="cs-CZ" sz="2400" b="1" dirty="0" err="1">
                <a:solidFill>
                  <a:srgbClr val="FF0000"/>
                </a:solidFill>
              </a:rPr>
              <a:t>Stützen</a:t>
            </a:r>
            <a:r>
              <a:rPr lang="de-DE" sz="2400" b="1" dirty="0">
                <a:solidFill>
                  <a:srgbClr val="FF0000"/>
                </a:solidFill>
              </a:rPr>
              <a:t> </a:t>
            </a:r>
            <a:r>
              <a:rPr lang="cs-CZ" sz="2400" b="1" dirty="0">
                <a:solidFill>
                  <a:srgbClr val="FF0000"/>
                </a:solidFill>
              </a:rPr>
              <a:t>der </a:t>
            </a:r>
            <a:r>
              <a:rPr lang="cs-CZ" sz="2400" b="1" dirty="0" err="1">
                <a:solidFill>
                  <a:srgbClr val="FF0000"/>
                </a:solidFill>
              </a:rPr>
              <a:t>Gesellschaften</a:t>
            </a:r>
            <a:r>
              <a:rPr lang="cs-CZ" sz="2400" b="1" dirty="0">
                <a:solidFill>
                  <a:srgbClr val="FF0000"/>
                </a:solidFill>
              </a:rPr>
              <a:t> (Co se stalo poté, co Nora opustila manžela aneb Opory společností) </a:t>
            </a:r>
            <a:r>
              <a:rPr lang="cs-CZ" sz="2400" b="1" dirty="0"/>
              <a:t>1977</a:t>
            </a:r>
            <a:endParaRPr lang="cs-CZ" sz="2400" dirty="0"/>
          </a:p>
        </p:txBody>
      </p:sp>
      <p:sp>
        <p:nvSpPr>
          <p:cNvPr id="3" name="Zástupný symbol pro obsah 2"/>
          <p:cNvSpPr>
            <a:spLocks noGrp="1"/>
          </p:cNvSpPr>
          <p:nvPr>
            <p:ph idx="1"/>
          </p:nvPr>
        </p:nvSpPr>
        <p:spPr/>
        <p:txBody>
          <a:bodyPr>
            <a:normAutofit/>
          </a:bodyPr>
          <a:lstStyle/>
          <a:p>
            <a:r>
              <a:rPr lang="de-DE" sz="2800" b="1" dirty="0"/>
              <a:t>Übersetzung von Jitka J</a:t>
            </a:r>
            <a:r>
              <a:rPr lang="cs-CZ" sz="2800" b="1" dirty="0" err="1"/>
              <a:t>ílková</a:t>
            </a:r>
            <a:endParaRPr lang="cs-CZ" sz="2800" b="1" dirty="0"/>
          </a:p>
          <a:p>
            <a:r>
              <a:rPr lang="cs-CZ" sz="2800" b="1" dirty="0" err="1"/>
              <a:t>Anspielung</a:t>
            </a:r>
            <a:r>
              <a:rPr lang="cs-CZ" sz="2800" b="1" dirty="0"/>
              <a:t> </a:t>
            </a:r>
            <a:r>
              <a:rPr lang="cs-CZ" sz="2800" b="1" dirty="0" err="1"/>
              <a:t>auf</a:t>
            </a:r>
            <a:r>
              <a:rPr lang="cs-CZ" sz="2800" b="1" dirty="0"/>
              <a:t> Henrik Ibsen</a:t>
            </a:r>
          </a:p>
          <a:p>
            <a:r>
              <a:rPr lang="cs-CZ" sz="1800" b="1" dirty="0"/>
              <a:t>1) </a:t>
            </a:r>
          </a:p>
          <a:p>
            <a:r>
              <a:rPr lang="de-DE" sz="1800" b="1" dirty="0"/>
              <a:t>dt. „Ich wollte, ich könnte wenigstens die Arbeit für meine Kinder endlich </a:t>
            </a:r>
            <a:r>
              <a:rPr lang="de-DE" sz="1800" b="1" u="sng" dirty="0"/>
              <a:t>beenden</a:t>
            </a:r>
            <a:r>
              <a:rPr lang="de-DE" sz="1800" b="1" dirty="0"/>
              <a:t>!“ (S. 10) </a:t>
            </a:r>
          </a:p>
          <a:p>
            <a:r>
              <a:rPr lang="cs-CZ" sz="1800" b="1" dirty="0" err="1"/>
              <a:t>tsch</a:t>
            </a:r>
            <a:r>
              <a:rPr lang="cs-CZ" sz="1800" b="1" dirty="0"/>
              <a:t>. „Já bych chtěla, abych aspoň tu práci pro děti </a:t>
            </a:r>
            <a:r>
              <a:rPr lang="cs-CZ" sz="1800" b="1" u="sng" dirty="0"/>
              <a:t>měla konečně z krku.“ </a:t>
            </a:r>
            <a:r>
              <a:rPr lang="cs-CZ" sz="1800" b="1" dirty="0"/>
              <a:t>(S. 11)</a:t>
            </a:r>
          </a:p>
          <a:p>
            <a:r>
              <a:rPr lang="cs-CZ" sz="1800" b="1" dirty="0"/>
              <a:t>2)</a:t>
            </a:r>
          </a:p>
          <a:p>
            <a:r>
              <a:rPr lang="cs-CZ" sz="1800" b="1" dirty="0"/>
              <a:t> </a:t>
            </a:r>
            <a:r>
              <a:rPr lang="de-DE" sz="1800" b="1" dirty="0"/>
              <a:t>dt. „Wir Frauen sind zur Erwerbsarbeit gezwungen, wir dürfen kein Kindchen </a:t>
            </a:r>
            <a:r>
              <a:rPr lang="de-DE" sz="1800" b="1" u="sng" dirty="0"/>
              <a:t>hegen und pflegen</a:t>
            </a:r>
            <a:r>
              <a:rPr lang="de-DE" sz="1800" b="1" dirty="0"/>
              <a:t>.“ (S. 11) </a:t>
            </a:r>
          </a:p>
          <a:p>
            <a:r>
              <a:rPr lang="cs-CZ" sz="1800" b="1" dirty="0" err="1"/>
              <a:t>tsch</a:t>
            </a:r>
            <a:r>
              <a:rPr lang="cs-CZ" sz="1800" b="1" dirty="0"/>
              <a:t>. „My ženy jsme nuceny být výdělečně činné a nemůžeme </a:t>
            </a:r>
            <a:r>
              <a:rPr lang="cs-CZ" sz="1800" b="1" u="sng" dirty="0"/>
              <a:t>si chovat a hýčkat </a:t>
            </a:r>
            <a:r>
              <a:rPr lang="cs-CZ" sz="1800" b="1" dirty="0"/>
              <a:t>děťátka.“ (S. 12) </a:t>
            </a:r>
          </a:p>
        </p:txBody>
      </p:sp>
    </p:spTree>
    <p:extLst>
      <p:ext uri="{BB962C8B-B14F-4D97-AF65-F5344CB8AC3E}">
        <p14:creationId xmlns:p14="http://schemas.microsoft.com/office/powerpoint/2010/main" val="252136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sz="2400" b="1" dirty="0"/>
              <a:t>Stilfärbungen</a:t>
            </a:r>
            <a:r>
              <a:rPr lang="de-DE" altLang="cs-CZ" sz="2400" b="1" dirty="0"/>
              <a:t> z</a:t>
            </a:r>
            <a:r>
              <a:rPr lang="cs-CZ" altLang="cs-CZ" sz="2400" b="1" dirty="0" err="1"/>
              <a:t>usätzliche</a:t>
            </a:r>
            <a:r>
              <a:rPr lang="cs-CZ" altLang="cs-CZ" sz="2400" b="1" dirty="0"/>
              <a:t> </a:t>
            </a:r>
            <a:r>
              <a:rPr lang="cs-CZ" altLang="cs-CZ" sz="2400" b="1" dirty="0" err="1"/>
              <a:t>gefühlsmäßige</a:t>
            </a:r>
            <a:r>
              <a:rPr lang="cs-CZ" altLang="cs-CZ" sz="2400" b="1" dirty="0"/>
              <a:t> (</a:t>
            </a:r>
            <a:r>
              <a:rPr lang="cs-CZ" altLang="cs-CZ" sz="2400" b="1" dirty="0" err="1"/>
              <a:t>emotionale</a:t>
            </a:r>
            <a:r>
              <a:rPr lang="cs-CZ" altLang="cs-CZ" sz="2400" b="1" dirty="0"/>
              <a:t>) </a:t>
            </a:r>
            <a:r>
              <a:rPr lang="cs-CZ" altLang="cs-CZ" sz="2400" b="1" dirty="0" err="1"/>
              <a:t>Nuancierungen</a:t>
            </a:r>
            <a:r>
              <a:rPr lang="cs-CZ" altLang="cs-CZ" sz="2400" b="1" dirty="0"/>
              <a:t>:</a:t>
            </a:r>
            <a:br>
              <a:rPr lang="cs-CZ" altLang="cs-CZ" sz="2400" dirty="0"/>
            </a:br>
            <a:r>
              <a:rPr lang="cs-CZ" altLang="cs-CZ" sz="2400" b="1" dirty="0" err="1"/>
              <a:t>stilistische</a:t>
            </a:r>
            <a:r>
              <a:rPr lang="cs-CZ" altLang="cs-CZ" sz="2400" b="1" dirty="0"/>
              <a:t> </a:t>
            </a:r>
            <a:r>
              <a:rPr lang="cs-CZ" altLang="cs-CZ" sz="2400" b="1" dirty="0" err="1"/>
              <a:t>Markierungen</a:t>
            </a:r>
            <a:r>
              <a:rPr lang="cs-CZ" altLang="cs-CZ" sz="2400" b="1" dirty="0"/>
              <a:t> (WB)</a:t>
            </a:r>
            <a:endParaRPr lang="cs-CZ" sz="2400" b="1" dirty="0"/>
          </a:p>
        </p:txBody>
      </p:sp>
      <p:sp>
        <p:nvSpPr>
          <p:cNvPr id="3" name="Zástupný symbol pro obsah 2"/>
          <p:cNvSpPr>
            <a:spLocks noGrp="1"/>
          </p:cNvSpPr>
          <p:nvPr>
            <p:ph idx="1"/>
          </p:nvPr>
        </p:nvSpPr>
        <p:spPr/>
        <p:txBody>
          <a:bodyPr>
            <a:normAutofit fontScale="55000" lnSpcReduction="20000"/>
          </a:bodyPr>
          <a:lstStyle/>
          <a:p>
            <a:r>
              <a:rPr lang="cs-CZ" altLang="cs-CZ" b="1" dirty="0"/>
              <a:t>1.	</a:t>
            </a:r>
            <a:r>
              <a:rPr lang="cs-CZ" altLang="cs-CZ" b="1" dirty="0" err="1"/>
              <a:t>scherzhaft</a:t>
            </a:r>
            <a:r>
              <a:rPr lang="cs-CZ" altLang="cs-CZ" b="1" dirty="0"/>
              <a:t>: </a:t>
            </a:r>
            <a:r>
              <a:rPr lang="cs-CZ" altLang="cs-CZ" b="1" i="1" dirty="0" err="1">
                <a:solidFill>
                  <a:srgbClr val="0070C0"/>
                </a:solidFill>
              </a:rPr>
              <a:t>im</a:t>
            </a:r>
            <a:r>
              <a:rPr lang="cs-CZ" altLang="cs-CZ" b="1" i="1" dirty="0">
                <a:solidFill>
                  <a:srgbClr val="0070C0"/>
                </a:solidFill>
              </a:rPr>
              <a:t> </a:t>
            </a:r>
            <a:r>
              <a:rPr lang="cs-CZ" altLang="cs-CZ" b="1" i="1" dirty="0" err="1">
                <a:solidFill>
                  <a:srgbClr val="0070C0"/>
                </a:solidFill>
              </a:rPr>
              <a:t>Adamskostüm</a:t>
            </a:r>
            <a:r>
              <a:rPr lang="cs-CZ" altLang="cs-CZ" b="1" i="1" dirty="0">
                <a:solidFill>
                  <a:srgbClr val="0070C0"/>
                </a:solidFill>
              </a:rPr>
              <a:t> </a:t>
            </a:r>
            <a:r>
              <a:rPr lang="cs-CZ" altLang="cs-CZ" b="1" i="1" dirty="0" err="1">
                <a:solidFill>
                  <a:srgbClr val="0070C0"/>
                </a:solidFill>
              </a:rPr>
              <a:t>sein</a:t>
            </a:r>
            <a:r>
              <a:rPr lang="cs-CZ" altLang="cs-CZ" b="1" i="1" dirty="0">
                <a:solidFill>
                  <a:srgbClr val="0070C0"/>
                </a:solidFill>
              </a:rPr>
              <a:t>, </a:t>
            </a:r>
            <a:r>
              <a:rPr lang="cs-CZ" altLang="cs-CZ" b="1" i="1" dirty="0" err="1">
                <a:solidFill>
                  <a:srgbClr val="0070C0"/>
                </a:solidFill>
              </a:rPr>
              <a:t>sich</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Radieschen</a:t>
            </a:r>
            <a:r>
              <a:rPr lang="cs-CZ" altLang="cs-CZ" b="1" i="1" dirty="0">
                <a:solidFill>
                  <a:srgbClr val="0070C0"/>
                </a:solidFill>
              </a:rPr>
              <a:t> von </a:t>
            </a:r>
            <a:r>
              <a:rPr lang="cs-CZ" altLang="cs-CZ" b="1" i="1" dirty="0" err="1">
                <a:solidFill>
                  <a:srgbClr val="0070C0"/>
                </a:solidFill>
              </a:rPr>
              <a:t>unten</a:t>
            </a:r>
            <a:r>
              <a:rPr lang="cs-CZ" altLang="cs-CZ" b="1" i="1" dirty="0">
                <a:solidFill>
                  <a:srgbClr val="0070C0"/>
                </a:solidFill>
              </a:rPr>
              <a:t> </a:t>
            </a:r>
            <a:r>
              <a:rPr lang="cs-CZ" altLang="cs-CZ" b="1" i="1" dirty="0" err="1">
                <a:solidFill>
                  <a:srgbClr val="0070C0"/>
                </a:solidFill>
              </a:rPr>
              <a:t>angucken</a:t>
            </a:r>
            <a:endParaRPr lang="cs-CZ" altLang="cs-CZ" b="1" i="1" dirty="0">
              <a:solidFill>
                <a:srgbClr val="0070C0"/>
              </a:solidFill>
            </a:endParaRPr>
          </a:p>
          <a:p>
            <a:r>
              <a:rPr lang="cs-CZ" altLang="cs-CZ" b="1" dirty="0"/>
              <a:t>2.	</a:t>
            </a:r>
            <a:r>
              <a:rPr lang="cs-CZ" altLang="cs-CZ" b="1" dirty="0" err="1"/>
              <a:t>spöttisch</a:t>
            </a:r>
            <a:r>
              <a:rPr lang="cs-CZ" altLang="cs-CZ" b="1" dirty="0"/>
              <a:t>: </a:t>
            </a:r>
            <a:r>
              <a:rPr lang="cs-CZ" altLang="cs-CZ" b="1" i="1" dirty="0" err="1">
                <a:solidFill>
                  <a:srgbClr val="0070C0"/>
                </a:solidFill>
              </a:rPr>
              <a:t>Amtsmiene</a:t>
            </a:r>
            <a:endParaRPr lang="cs-CZ" altLang="cs-CZ" b="1" i="1" dirty="0">
              <a:solidFill>
                <a:srgbClr val="0070C0"/>
              </a:solidFill>
            </a:endParaRPr>
          </a:p>
          <a:p>
            <a:r>
              <a:rPr lang="cs-CZ" altLang="cs-CZ" b="1" dirty="0"/>
              <a:t>3.	</a:t>
            </a:r>
            <a:r>
              <a:rPr lang="cs-CZ" altLang="cs-CZ" b="1" dirty="0" err="1"/>
              <a:t>vertraulich</a:t>
            </a:r>
            <a:r>
              <a:rPr lang="cs-CZ" altLang="cs-CZ" b="1" dirty="0"/>
              <a:t> (</a:t>
            </a:r>
            <a:r>
              <a:rPr lang="cs-CZ" altLang="cs-CZ" b="1" dirty="0" err="1"/>
              <a:t>familiär</a:t>
            </a:r>
            <a:r>
              <a:rPr lang="cs-CZ" altLang="cs-CZ" b="1" dirty="0"/>
              <a:t>): </a:t>
            </a:r>
            <a:r>
              <a:rPr lang="cs-CZ" altLang="cs-CZ" b="1" i="1" dirty="0" err="1">
                <a:solidFill>
                  <a:srgbClr val="0070C0"/>
                </a:solidFill>
              </a:rPr>
              <a:t>Alterchen</a:t>
            </a:r>
            <a:r>
              <a:rPr lang="cs-CZ" altLang="cs-CZ" b="1" i="1" dirty="0">
                <a:solidFill>
                  <a:srgbClr val="0070C0"/>
                </a:solidFill>
              </a:rPr>
              <a:t>, </a:t>
            </a:r>
            <a:r>
              <a:rPr lang="cs-CZ" altLang="cs-CZ" b="1" i="1" dirty="0" err="1">
                <a:solidFill>
                  <a:srgbClr val="0070C0"/>
                </a:solidFill>
              </a:rPr>
              <a:t>groß</a:t>
            </a:r>
            <a:r>
              <a:rPr lang="cs-CZ" altLang="cs-CZ" b="1" i="1" dirty="0">
                <a:solidFill>
                  <a:srgbClr val="0070C0"/>
                </a:solidFill>
              </a:rPr>
              <a:t>/</a:t>
            </a:r>
            <a:r>
              <a:rPr lang="cs-CZ" altLang="cs-CZ" b="1" i="1" dirty="0" err="1">
                <a:solidFill>
                  <a:srgbClr val="0070C0"/>
                </a:solidFill>
              </a:rPr>
              <a:t>klein</a:t>
            </a:r>
            <a:r>
              <a:rPr lang="cs-CZ" altLang="cs-CZ" b="1" i="1" dirty="0">
                <a:solidFill>
                  <a:srgbClr val="0070C0"/>
                </a:solidFill>
              </a:rPr>
              <a:t>/</a:t>
            </a:r>
            <a:r>
              <a:rPr lang="cs-CZ" altLang="cs-CZ" b="1" i="1" dirty="0" err="1">
                <a:solidFill>
                  <a:srgbClr val="0070C0"/>
                </a:solidFill>
              </a:rPr>
              <a:t>Pipi</a:t>
            </a:r>
            <a:r>
              <a:rPr lang="cs-CZ" altLang="cs-CZ" b="1" i="1" dirty="0">
                <a:solidFill>
                  <a:srgbClr val="0070C0"/>
                </a:solidFill>
              </a:rPr>
              <a:t> machen...</a:t>
            </a:r>
            <a:r>
              <a:rPr lang="cs-CZ" altLang="cs-CZ" b="1" dirty="0" err="1"/>
              <a:t>Kindersprache</a:t>
            </a:r>
            <a:r>
              <a:rPr lang="cs-CZ" altLang="cs-CZ" b="1" i="1" dirty="0">
                <a:solidFill>
                  <a:srgbClr val="0070C0"/>
                </a:solidFill>
              </a:rPr>
              <a:t>, in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Waagerechte</a:t>
            </a:r>
            <a:r>
              <a:rPr lang="cs-CZ" altLang="cs-CZ" b="1" i="1" dirty="0">
                <a:solidFill>
                  <a:srgbClr val="0070C0"/>
                </a:solidFill>
              </a:rPr>
              <a:t> </a:t>
            </a:r>
            <a:r>
              <a:rPr lang="cs-CZ" altLang="cs-CZ" b="1" i="1" dirty="0" err="1">
                <a:solidFill>
                  <a:srgbClr val="0070C0"/>
                </a:solidFill>
              </a:rPr>
              <a:t>gehen</a:t>
            </a:r>
            <a:r>
              <a:rPr lang="cs-CZ" altLang="cs-CZ" b="1" i="1" dirty="0">
                <a:solidFill>
                  <a:srgbClr val="0070C0"/>
                </a:solidFill>
              </a:rPr>
              <a:t>...</a:t>
            </a:r>
          </a:p>
          <a:p>
            <a:r>
              <a:rPr lang="cs-CZ" altLang="cs-CZ" b="1" dirty="0"/>
              <a:t>4.	</a:t>
            </a:r>
            <a:r>
              <a:rPr lang="cs-CZ" altLang="cs-CZ" b="1" dirty="0" err="1"/>
              <a:t>verhüllend</a:t>
            </a:r>
            <a:r>
              <a:rPr lang="cs-CZ" altLang="cs-CZ" b="1" dirty="0"/>
              <a:t> (</a:t>
            </a:r>
            <a:r>
              <a:rPr lang="cs-CZ" altLang="cs-CZ" b="1" dirty="0" err="1"/>
              <a:t>euphemistisch</a:t>
            </a:r>
            <a:r>
              <a:rPr lang="cs-CZ" altLang="cs-CZ" b="1" dirty="0"/>
              <a:t>): </a:t>
            </a:r>
            <a:r>
              <a:rPr lang="cs-CZ" altLang="cs-CZ" b="1" i="1" dirty="0" err="1">
                <a:solidFill>
                  <a:srgbClr val="0070C0"/>
                </a:solidFill>
              </a:rPr>
              <a:t>ums</a:t>
            </a:r>
            <a:r>
              <a:rPr lang="cs-CZ" altLang="cs-CZ" b="1" i="1" dirty="0">
                <a:solidFill>
                  <a:srgbClr val="0070C0"/>
                </a:solidFill>
              </a:rPr>
              <a:t> </a:t>
            </a:r>
            <a:r>
              <a:rPr lang="cs-CZ" altLang="cs-CZ" b="1" i="1" dirty="0" err="1">
                <a:solidFill>
                  <a:srgbClr val="0070C0"/>
                </a:solidFill>
              </a:rPr>
              <a:t>Leben</a:t>
            </a:r>
            <a:r>
              <a:rPr lang="cs-CZ" altLang="cs-CZ" b="1" i="1" dirty="0">
                <a:solidFill>
                  <a:srgbClr val="0070C0"/>
                </a:solidFill>
              </a:rPr>
              <a:t> </a:t>
            </a:r>
            <a:r>
              <a:rPr lang="cs-CZ" altLang="cs-CZ" b="1" i="1" dirty="0" err="1">
                <a:solidFill>
                  <a:srgbClr val="0070C0"/>
                </a:solidFill>
              </a:rPr>
              <a:t>kommen</a:t>
            </a:r>
            <a:r>
              <a:rPr lang="cs-CZ" altLang="cs-CZ" b="1" i="1" dirty="0">
                <a:solidFill>
                  <a:srgbClr val="0070C0"/>
                </a:solidFill>
              </a:rPr>
              <a:t>, </a:t>
            </a:r>
            <a:r>
              <a:rPr lang="cs-CZ" altLang="cs-CZ" b="1" i="1" dirty="0" err="1">
                <a:solidFill>
                  <a:srgbClr val="0070C0"/>
                </a:solidFill>
              </a:rPr>
              <a:t>Tüten</a:t>
            </a:r>
            <a:r>
              <a:rPr lang="cs-CZ" altLang="cs-CZ" b="1" i="1" dirty="0">
                <a:solidFill>
                  <a:srgbClr val="0070C0"/>
                </a:solidFill>
              </a:rPr>
              <a:t> </a:t>
            </a:r>
            <a:r>
              <a:rPr lang="cs-CZ" altLang="cs-CZ" b="1" i="1" dirty="0" err="1">
                <a:solidFill>
                  <a:srgbClr val="0070C0"/>
                </a:solidFill>
              </a:rPr>
              <a:t>kleben</a:t>
            </a:r>
            <a:r>
              <a:rPr lang="cs-CZ" altLang="cs-CZ" b="1" i="1" dirty="0">
                <a:solidFill>
                  <a:srgbClr val="0070C0"/>
                </a:solidFill>
              </a:rPr>
              <a:t>, </a:t>
            </a:r>
            <a:r>
              <a:rPr lang="cs-CZ" altLang="cs-CZ" b="1" i="1" dirty="0" err="1">
                <a:solidFill>
                  <a:srgbClr val="0070C0"/>
                </a:solidFill>
              </a:rPr>
              <a:t>einen</a:t>
            </a:r>
            <a:r>
              <a:rPr lang="cs-CZ" altLang="cs-CZ" b="1" i="1" dirty="0">
                <a:solidFill>
                  <a:srgbClr val="0070C0"/>
                </a:solidFill>
              </a:rPr>
              <a:t> </a:t>
            </a:r>
            <a:r>
              <a:rPr lang="cs-CZ" altLang="cs-CZ" b="1" i="1" dirty="0" err="1">
                <a:solidFill>
                  <a:srgbClr val="0070C0"/>
                </a:solidFill>
              </a:rPr>
              <a:t>Seitensprung</a:t>
            </a:r>
            <a:r>
              <a:rPr lang="cs-CZ" altLang="cs-CZ" b="1" i="1" dirty="0">
                <a:solidFill>
                  <a:srgbClr val="0070C0"/>
                </a:solidFill>
              </a:rPr>
              <a:t> machen, </a:t>
            </a:r>
            <a:r>
              <a:rPr lang="cs-CZ" altLang="cs-CZ" b="1" i="1" dirty="0" err="1">
                <a:solidFill>
                  <a:srgbClr val="0070C0"/>
                </a:solidFill>
              </a:rPr>
              <a:t>das</a:t>
            </a:r>
            <a:r>
              <a:rPr lang="cs-CZ" altLang="cs-CZ" b="1" i="1" dirty="0">
                <a:solidFill>
                  <a:srgbClr val="0070C0"/>
                </a:solidFill>
              </a:rPr>
              <a:t> </a:t>
            </a:r>
            <a:r>
              <a:rPr lang="cs-CZ" altLang="cs-CZ" b="1" i="1" dirty="0" err="1">
                <a:solidFill>
                  <a:srgbClr val="0070C0"/>
                </a:solidFill>
              </a:rPr>
              <a:t>älteste</a:t>
            </a:r>
            <a:r>
              <a:rPr lang="cs-CZ" altLang="cs-CZ" b="1" i="1" dirty="0">
                <a:solidFill>
                  <a:srgbClr val="0070C0"/>
                </a:solidFill>
              </a:rPr>
              <a:t> </a:t>
            </a:r>
            <a:r>
              <a:rPr lang="cs-CZ" altLang="cs-CZ" b="1" i="1" dirty="0" err="1">
                <a:solidFill>
                  <a:srgbClr val="0070C0"/>
                </a:solidFill>
              </a:rPr>
              <a:t>Gewerbe</a:t>
            </a:r>
            <a:r>
              <a:rPr lang="cs-CZ" altLang="cs-CZ" b="1" i="1" dirty="0">
                <a:solidFill>
                  <a:srgbClr val="0070C0"/>
                </a:solidFill>
              </a:rPr>
              <a:t> der </a:t>
            </a:r>
            <a:r>
              <a:rPr lang="cs-CZ" altLang="cs-CZ" b="1" i="1" dirty="0" err="1">
                <a:solidFill>
                  <a:srgbClr val="0070C0"/>
                </a:solidFill>
              </a:rPr>
              <a:t>Welt</a:t>
            </a:r>
            <a:r>
              <a:rPr lang="cs-CZ" altLang="cs-CZ" b="1" i="1" dirty="0">
                <a:solidFill>
                  <a:srgbClr val="0070C0"/>
                </a:solidFill>
              </a:rPr>
              <a:t>, </a:t>
            </a:r>
            <a:r>
              <a:rPr lang="cs-CZ" altLang="cs-CZ" b="1" i="1" dirty="0" err="1">
                <a:solidFill>
                  <a:srgbClr val="0070C0"/>
                </a:solidFill>
              </a:rPr>
              <a:t>Venuspriesterin</a:t>
            </a:r>
            <a:r>
              <a:rPr lang="cs-CZ" altLang="cs-CZ" b="1" i="1" dirty="0">
                <a:solidFill>
                  <a:srgbClr val="0070C0"/>
                </a:solidFill>
              </a:rPr>
              <a:t>,  </a:t>
            </a:r>
            <a:r>
              <a:rPr lang="cs-CZ" altLang="cs-CZ" b="1" i="1" dirty="0" err="1">
                <a:solidFill>
                  <a:srgbClr val="0070C0"/>
                </a:solidFill>
              </a:rPr>
              <a:t>über</a:t>
            </a:r>
            <a:r>
              <a:rPr lang="cs-CZ" altLang="cs-CZ" b="1" i="1" dirty="0">
                <a:solidFill>
                  <a:srgbClr val="0070C0"/>
                </a:solidFill>
              </a:rPr>
              <a:t> den Jordan </a:t>
            </a:r>
            <a:r>
              <a:rPr lang="cs-CZ" altLang="cs-CZ" b="1" i="1" dirty="0" err="1">
                <a:solidFill>
                  <a:srgbClr val="0070C0"/>
                </a:solidFill>
              </a:rPr>
              <a:t>gehen</a:t>
            </a:r>
            <a:endParaRPr lang="cs-CZ" altLang="cs-CZ" b="1" i="1" dirty="0">
              <a:solidFill>
                <a:srgbClr val="0070C0"/>
              </a:solidFill>
            </a:endParaRPr>
          </a:p>
          <a:p>
            <a:r>
              <a:rPr lang="cs-CZ" altLang="cs-CZ" b="1" dirty="0"/>
              <a:t>5.	</a:t>
            </a:r>
            <a:r>
              <a:rPr lang="cs-CZ" altLang="cs-CZ" b="1" dirty="0" err="1"/>
              <a:t>veraltend</a:t>
            </a:r>
            <a:r>
              <a:rPr lang="cs-CZ" altLang="cs-CZ" b="1" dirty="0"/>
              <a:t> u. </a:t>
            </a:r>
            <a:r>
              <a:rPr lang="cs-CZ" altLang="cs-CZ" b="1" dirty="0" err="1"/>
              <a:t>veraltet</a:t>
            </a:r>
            <a:r>
              <a:rPr lang="cs-CZ" altLang="cs-CZ" b="1" dirty="0"/>
              <a:t>: </a:t>
            </a:r>
            <a:r>
              <a:rPr lang="cs-CZ" altLang="cs-CZ" b="1" i="1" dirty="0" err="1">
                <a:solidFill>
                  <a:srgbClr val="0070C0"/>
                </a:solidFill>
              </a:rPr>
              <a:t>Backfisch</a:t>
            </a:r>
            <a:r>
              <a:rPr lang="cs-CZ" altLang="cs-CZ" b="1" i="1" dirty="0">
                <a:solidFill>
                  <a:srgbClr val="0070C0"/>
                </a:solidFill>
              </a:rPr>
              <a:t>, </a:t>
            </a:r>
            <a:r>
              <a:rPr lang="cs-CZ" altLang="cs-CZ" b="1" i="1" dirty="0" err="1">
                <a:solidFill>
                  <a:srgbClr val="0070C0"/>
                </a:solidFill>
              </a:rPr>
              <a:t>Muhme</a:t>
            </a:r>
            <a:r>
              <a:rPr lang="cs-CZ" altLang="cs-CZ" b="1" i="1" dirty="0">
                <a:solidFill>
                  <a:srgbClr val="0070C0"/>
                </a:solidFill>
              </a:rPr>
              <a:t> (- </a:t>
            </a:r>
            <a:r>
              <a:rPr lang="cs-CZ" altLang="cs-CZ" b="1" i="1" dirty="0" err="1">
                <a:solidFill>
                  <a:srgbClr val="0070C0"/>
                </a:solidFill>
              </a:rPr>
              <a:t>Tante</a:t>
            </a:r>
            <a:r>
              <a:rPr lang="cs-CZ" altLang="cs-CZ" b="1" i="1" dirty="0">
                <a:solidFill>
                  <a:srgbClr val="0070C0"/>
                </a:solidFill>
              </a:rPr>
              <a:t>)</a:t>
            </a:r>
          </a:p>
          <a:p>
            <a:r>
              <a:rPr lang="cs-CZ" altLang="cs-CZ" b="1" dirty="0"/>
              <a:t>6.	</a:t>
            </a:r>
            <a:r>
              <a:rPr lang="cs-CZ" altLang="cs-CZ" b="1" dirty="0" err="1"/>
              <a:t>Papierdeutsch</a:t>
            </a:r>
            <a:r>
              <a:rPr lang="cs-CZ" altLang="cs-CZ" b="1" dirty="0"/>
              <a:t> (</a:t>
            </a:r>
            <a:r>
              <a:rPr lang="cs-CZ" altLang="cs-CZ" b="1" dirty="0" err="1"/>
              <a:t>gespreizt</a:t>
            </a:r>
            <a:r>
              <a:rPr lang="cs-CZ" altLang="cs-CZ" b="1" dirty="0"/>
              <a:t>): </a:t>
            </a:r>
            <a:r>
              <a:rPr lang="cs-CZ" altLang="cs-CZ" b="1" i="1" dirty="0" err="1">
                <a:solidFill>
                  <a:srgbClr val="0070C0"/>
                </a:solidFill>
              </a:rPr>
              <a:t>aktenkundig</a:t>
            </a:r>
            <a:r>
              <a:rPr lang="cs-CZ" altLang="cs-CZ" b="1" i="1" dirty="0">
                <a:solidFill>
                  <a:srgbClr val="0070C0"/>
                </a:solidFill>
              </a:rPr>
              <a:t>, </a:t>
            </a:r>
            <a:r>
              <a:rPr lang="cs-CZ" altLang="cs-CZ" b="1" i="1" dirty="0" err="1">
                <a:solidFill>
                  <a:srgbClr val="0070C0"/>
                </a:solidFill>
              </a:rPr>
              <a:t>laut</a:t>
            </a:r>
            <a:r>
              <a:rPr lang="cs-CZ" altLang="cs-CZ" b="1" i="1" dirty="0">
                <a:solidFill>
                  <a:srgbClr val="0070C0"/>
                </a:solidFill>
              </a:rPr>
              <a:t> </a:t>
            </a:r>
            <a:r>
              <a:rPr lang="cs-CZ" altLang="cs-CZ" b="1" i="1" dirty="0" err="1">
                <a:solidFill>
                  <a:srgbClr val="0070C0"/>
                </a:solidFill>
              </a:rPr>
              <a:t>Gesetz</a:t>
            </a:r>
            <a:r>
              <a:rPr lang="cs-CZ" altLang="cs-CZ" b="1" i="1" dirty="0">
                <a:solidFill>
                  <a:srgbClr val="0070C0"/>
                </a:solidFill>
              </a:rPr>
              <a:t>...</a:t>
            </a:r>
          </a:p>
          <a:p>
            <a:r>
              <a:rPr lang="cs-CZ" altLang="cs-CZ" b="1" dirty="0"/>
              <a:t>7.	</a:t>
            </a:r>
            <a:r>
              <a:rPr lang="cs-CZ" altLang="cs-CZ" b="1" dirty="0" err="1"/>
              <a:t>übertrieben</a:t>
            </a:r>
            <a:r>
              <a:rPr lang="cs-CZ" altLang="cs-CZ" b="1" dirty="0"/>
              <a:t> (</a:t>
            </a:r>
            <a:r>
              <a:rPr lang="cs-CZ" altLang="cs-CZ" b="1" dirty="0" err="1"/>
              <a:t>hyperbolisch</a:t>
            </a:r>
            <a:r>
              <a:rPr lang="cs-CZ" altLang="cs-CZ" b="1" dirty="0"/>
              <a:t>): </a:t>
            </a:r>
            <a:r>
              <a:rPr lang="cs-CZ" altLang="cs-CZ" b="1" i="1" dirty="0" err="1">
                <a:solidFill>
                  <a:srgbClr val="0070C0"/>
                </a:solidFill>
              </a:rPr>
              <a:t>neunmalklug</a:t>
            </a:r>
            <a:r>
              <a:rPr lang="cs-CZ" altLang="cs-CZ" b="1" i="1" dirty="0">
                <a:solidFill>
                  <a:srgbClr val="0070C0"/>
                </a:solidFill>
              </a:rPr>
              <a:t>...</a:t>
            </a:r>
            <a:r>
              <a:rPr lang="cs-CZ" altLang="cs-CZ" b="1" i="1" dirty="0" err="1">
                <a:solidFill>
                  <a:srgbClr val="0070C0"/>
                </a:solidFill>
              </a:rPr>
              <a:t>totlachen</a:t>
            </a:r>
            <a:endParaRPr lang="cs-CZ" altLang="cs-CZ" b="1" i="1" dirty="0">
              <a:solidFill>
                <a:srgbClr val="0070C0"/>
              </a:solidFill>
            </a:endParaRPr>
          </a:p>
          <a:p>
            <a:r>
              <a:rPr lang="cs-CZ" altLang="cs-CZ" b="1" dirty="0"/>
              <a:t>8.	</a:t>
            </a:r>
            <a:r>
              <a:rPr lang="cs-CZ" altLang="cs-CZ" b="1" dirty="0" err="1"/>
              <a:t>abwertend</a:t>
            </a:r>
            <a:r>
              <a:rPr lang="cs-CZ" altLang="cs-CZ" b="1" dirty="0"/>
              <a:t> (pejorativ): </a:t>
            </a:r>
            <a:r>
              <a:rPr lang="cs-CZ" altLang="cs-CZ" b="1" i="1" dirty="0">
                <a:solidFill>
                  <a:srgbClr val="0070C0"/>
                </a:solidFill>
              </a:rPr>
              <a:t>der </a:t>
            </a:r>
            <a:r>
              <a:rPr lang="cs-CZ" altLang="cs-CZ" b="1" i="1" dirty="0" err="1">
                <a:solidFill>
                  <a:srgbClr val="0070C0"/>
                </a:solidFill>
              </a:rPr>
              <a:t>Köter</a:t>
            </a:r>
            <a:endParaRPr lang="cs-CZ" altLang="cs-CZ" b="1" i="1" dirty="0">
              <a:solidFill>
                <a:srgbClr val="0070C0"/>
              </a:solidFill>
            </a:endParaRPr>
          </a:p>
          <a:p>
            <a:r>
              <a:rPr lang="cs-CZ" altLang="cs-CZ" b="1" dirty="0"/>
              <a:t>9.  </a:t>
            </a:r>
            <a:r>
              <a:rPr lang="de-DE" altLang="cs-CZ" b="1" dirty="0"/>
              <a:t>     </a:t>
            </a:r>
            <a:r>
              <a:rPr lang="cs-CZ" altLang="cs-CZ" b="1" dirty="0" err="1"/>
              <a:t>Schimpfwort</a:t>
            </a:r>
            <a:r>
              <a:rPr lang="cs-CZ" altLang="cs-CZ" b="1" dirty="0"/>
              <a:t>: </a:t>
            </a:r>
            <a:r>
              <a:rPr lang="cs-CZ" altLang="cs-CZ" b="1" i="1" dirty="0" err="1">
                <a:solidFill>
                  <a:srgbClr val="0070C0"/>
                </a:solidFill>
              </a:rPr>
              <a:t>Ochse</a:t>
            </a:r>
            <a:r>
              <a:rPr lang="cs-CZ" altLang="cs-CZ" b="1" i="1" dirty="0">
                <a:solidFill>
                  <a:srgbClr val="0070C0"/>
                </a:solidFill>
              </a:rPr>
              <a:t>, </a:t>
            </a:r>
            <a:r>
              <a:rPr lang="cs-CZ" altLang="cs-CZ" b="1" i="1" dirty="0" err="1">
                <a:solidFill>
                  <a:srgbClr val="0070C0"/>
                </a:solidFill>
              </a:rPr>
              <a:t>Aas</a:t>
            </a:r>
            <a:r>
              <a:rPr lang="cs-CZ" altLang="cs-CZ" b="1" i="1" dirty="0">
                <a:solidFill>
                  <a:srgbClr val="0070C0"/>
                </a:solidFill>
              </a:rPr>
              <a:t>, </a:t>
            </a:r>
            <a:r>
              <a:rPr lang="cs-CZ" altLang="cs-CZ" b="1" i="1" dirty="0" err="1">
                <a:solidFill>
                  <a:srgbClr val="0070C0"/>
                </a:solidFill>
              </a:rPr>
              <a:t>Esel</a:t>
            </a:r>
            <a:r>
              <a:rPr lang="cs-CZ" altLang="cs-CZ" b="1" i="1" dirty="0">
                <a:solidFill>
                  <a:srgbClr val="0070C0"/>
                </a:solidFill>
              </a:rPr>
              <a:t>...</a:t>
            </a:r>
          </a:p>
          <a:p>
            <a:r>
              <a:rPr lang="cs-CZ" altLang="cs-CZ" b="1" dirty="0"/>
              <a:t>10.	</a:t>
            </a:r>
            <a:r>
              <a:rPr lang="cs-CZ" altLang="cs-CZ" b="1" dirty="0" err="1"/>
              <a:t>ironisch</a:t>
            </a:r>
            <a:r>
              <a:rPr lang="cs-CZ" altLang="cs-CZ" b="1" dirty="0"/>
              <a:t>: </a:t>
            </a:r>
            <a:r>
              <a:rPr lang="cs-CZ" altLang="cs-CZ" b="1" i="1" dirty="0" err="1">
                <a:solidFill>
                  <a:srgbClr val="0070C0"/>
                </a:solidFill>
              </a:rPr>
              <a:t>passen</a:t>
            </a:r>
            <a:r>
              <a:rPr lang="cs-CZ" altLang="cs-CZ" b="1" i="1" dirty="0">
                <a:solidFill>
                  <a:srgbClr val="0070C0"/>
                </a:solidFill>
              </a:rPr>
              <a:t> </a:t>
            </a:r>
            <a:r>
              <a:rPr lang="cs-CZ" altLang="cs-CZ" b="1" i="1" dirty="0" err="1">
                <a:solidFill>
                  <a:srgbClr val="0070C0"/>
                </a:solidFill>
              </a:rPr>
              <a:t>wie</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Faust </a:t>
            </a:r>
            <a:r>
              <a:rPr lang="cs-CZ" altLang="cs-CZ" b="1" i="1" dirty="0" err="1">
                <a:solidFill>
                  <a:srgbClr val="0070C0"/>
                </a:solidFill>
              </a:rPr>
              <a:t>aufs</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da </a:t>
            </a:r>
            <a:r>
              <a:rPr lang="cs-CZ" altLang="cs-CZ" b="1" i="1" dirty="0" err="1">
                <a:solidFill>
                  <a:srgbClr val="0070C0"/>
                </a:solidFill>
              </a:rPr>
              <a:t>blieb</a:t>
            </a:r>
            <a:r>
              <a:rPr lang="cs-CZ" altLang="cs-CZ" b="1" i="1" dirty="0">
                <a:solidFill>
                  <a:srgbClr val="0070C0"/>
                </a:solidFill>
              </a:rPr>
              <a:t> </a:t>
            </a:r>
            <a:r>
              <a:rPr lang="cs-CZ" altLang="cs-CZ" b="1" i="1" dirty="0" err="1">
                <a:solidFill>
                  <a:srgbClr val="0070C0"/>
                </a:solidFill>
              </a:rPr>
              <a:t>kein</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a:t>
            </a:r>
            <a:r>
              <a:rPr lang="cs-CZ" altLang="cs-CZ" b="1" i="1" dirty="0" err="1">
                <a:solidFill>
                  <a:srgbClr val="0070C0"/>
                </a:solidFill>
              </a:rPr>
              <a:t>trocken</a:t>
            </a:r>
            <a:r>
              <a:rPr lang="cs-CZ" altLang="cs-CZ" b="1" i="1" dirty="0">
                <a:solidFill>
                  <a:srgbClr val="0070C0"/>
                </a:solidFill>
              </a:rPr>
              <a:t>...</a:t>
            </a:r>
          </a:p>
          <a:p>
            <a:r>
              <a:rPr lang="cs-CZ" altLang="cs-CZ" b="1" dirty="0"/>
              <a:t>11. </a:t>
            </a:r>
            <a:r>
              <a:rPr lang="de-DE" altLang="cs-CZ" b="1" dirty="0"/>
              <a:t>   </a:t>
            </a:r>
            <a:r>
              <a:rPr lang="cs-CZ" altLang="cs-CZ" b="1" dirty="0"/>
              <a:t> </a:t>
            </a:r>
            <a:r>
              <a:rPr lang="cs-CZ" altLang="cs-CZ" b="1" dirty="0" err="1"/>
              <a:t>exklusiv</a:t>
            </a:r>
            <a:r>
              <a:rPr lang="cs-CZ" altLang="cs-CZ" b="1" dirty="0"/>
              <a:t>, </a:t>
            </a:r>
            <a:r>
              <a:rPr lang="cs-CZ" altLang="cs-CZ" b="1" dirty="0" err="1"/>
              <a:t>bildungssprachlich</a:t>
            </a:r>
            <a:endParaRPr lang="cs-CZ" altLang="cs-CZ" b="1" dirty="0"/>
          </a:p>
          <a:p>
            <a:endParaRPr lang="cs-CZ" dirty="0"/>
          </a:p>
        </p:txBody>
      </p:sp>
    </p:spTree>
    <p:extLst>
      <p:ext uri="{BB962C8B-B14F-4D97-AF65-F5344CB8AC3E}">
        <p14:creationId xmlns:p14="http://schemas.microsoft.com/office/powerpoint/2010/main" val="384529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Phraseologismen - Idiome</a:t>
            </a:r>
            <a:endParaRPr lang="cs-CZ" b="1" dirty="0"/>
          </a:p>
        </p:txBody>
      </p:sp>
      <p:sp>
        <p:nvSpPr>
          <p:cNvPr id="3" name="Zástupný symbol pro obsah 2"/>
          <p:cNvSpPr>
            <a:spLocks noGrp="1"/>
          </p:cNvSpPr>
          <p:nvPr>
            <p:ph idx="1"/>
          </p:nvPr>
        </p:nvSpPr>
        <p:spPr/>
        <p:txBody>
          <a:bodyPr>
            <a:normAutofit fontScale="85000" lnSpcReduction="20000"/>
          </a:bodyPr>
          <a:lstStyle/>
          <a:p>
            <a:pPr>
              <a:lnSpc>
                <a:spcPct val="80000"/>
              </a:lnSpc>
            </a:pPr>
            <a:r>
              <a:rPr lang="cs-CZ" altLang="cs-CZ" sz="3600" b="1" dirty="0">
                <a:solidFill>
                  <a:srgbClr val="FF0000"/>
                </a:solidFill>
              </a:rPr>
              <a:t>der </a:t>
            </a:r>
            <a:r>
              <a:rPr lang="cs-CZ" altLang="cs-CZ" sz="3600" b="1" dirty="0" err="1">
                <a:solidFill>
                  <a:srgbClr val="FF0000"/>
                </a:solidFill>
              </a:rPr>
              <a:t>phraseologische</a:t>
            </a:r>
            <a:r>
              <a:rPr lang="cs-CZ" altLang="cs-CZ" sz="3600" b="1" dirty="0">
                <a:solidFill>
                  <a:srgbClr val="FF0000"/>
                </a:solidFill>
              </a:rPr>
              <a:t> Aspekt</a:t>
            </a:r>
            <a:r>
              <a:rPr lang="cs-CZ" altLang="cs-CZ" sz="3600" b="1" dirty="0"/>
              <a:t>:</a:t>
            </a:r>
          </a:p>
          <a:p>
            <a:pPr>
              <a:lnSpc>
                <a:spcPct val="80000"/>
              </a:lnSpc>
            </a:pPr>
            <a:r>
              <a:rPr lang="cs-CZ" altLang="cs-CZ" b="1" dirty="0" err="1"/>
              <a:t>Phraseologismen</a:t>
            </a:r>
            <a:r>
              <a:rPr lang="cs-CZ" altLang="cs-CZ" b="1" dirty="0"/>
              <a:t>: </a:t>
            </a:r>
            <a:r>
              <a:rPr lang="cs-CZ" altLang="cs-CZ" b="1" dirty="0" err="1"/>
              <a:t>feste</a:t>
            </a:r>
            <a:r>
              <a:rPr lang="cs-CZ" altLang="cs-CZ" b="1" dirty="0"/>
              <a:t> </a:t>
            </a:r>
            <a:r>
              <a:rPr lang="cs-CZ" altLang="cs-CZ" b="1" dirty="0" err="1"/>
              <a:t>Wortgruppen</a:t>
            </a:r>
            <a:r>
              <a:rPr lang="cs-CZ" altLang="cs-CZ" b="1" dirty="0"/>
              <a:t>:</a:t>
            </a:r>
          </a:p>
          <a:p>
            <a:pPr>
              <a:lnSpc>
                <a:spcPct val="80000"/>
              </a:lnSpc>
            </a:pPr>
            <a:r>
              <a:rPr lang="cs-CZ" altLang="cs-CZ" b="1" dirty="0" err="1"/>
              <a:t>Polylexikalit</a:t>
            </a:r>
            <a:r>
              <a:rPr lang="de-DE" altLang="cs-CZ" b="1" dirty="0"/>
              <a:t>ä</a:t>
            </a:r>
            <a:r>
              <a:rPr lang="cs-CZ" altLang="cs-CZ" b="1" dirty="0"/>
              <a:t>t: </a:t>
            </a:r>
            <a:r>
              <a:rPr lang="cs-CZ" altLang="cs-CZ" b="1" dirty="0" err="1"/>
              <a:t>mindestens</a:t>
            </a:r>
            <a:r>
              <a:rPr lang="cs-CZ" altLang="cs-CZ" b="1" dirty="0"/>
              <a:t> </a:t>
            </a:r>
            <a:r>
              <a:rPr lang="cs-CZ" altLang="cs-CZ" b="1" dirty="0" err="1"/>
              <a:t>zwei</a:t>
            </a:r>
            <a:r>
              <a:rPr lang="cs-CZ" altLang="cs-CZ" b="1" dirty="0"/>
              <a:t> </a:t>
            </a:r>
            <a:r>
              <a:rPr lang="cs-CZ" altLang="cs-CZ" b="1" dirty="0" err="1"/>
              <a:t>Lexeme</a:t>
            </a:r>
            <a:r>
              <a:rPr lang="cs-CZ" altLang="cs-CZ" b="1" dirty="0"/>
              <a:t>: </a:t>
            </a:r>
            <a:r>
              <a:rPr lang="cs-CZ" altLang="cs-CZ" b="1" i="1" dirty="0">
                <a:solidFill>
                  <a:srgbClr val="FFC000"/>
                </a:solidFill>
              </a:rPr>
              <a:t>der </a:t>
            </a:r>
            <a:r>
              <a:rPr lang="cs-CZ" altLang="cs-CZ" b="1" i="1" dirty="0" err="1">
                <a:solidFill>
                  <a:srgbClr val="FFC000"/>
                </a:solidFill>
              </a:rPr>
              <a:t>blinde</a:t>
            </a:r>
            <a:r>
              <a:rPr lang="cs-CZ" altLang="cs-CZ" b="1" i="1" dirty="0">
                <a:solidFill>
                  <a:srgbClr val="FFC000"/>
                </a:solidFill>
              </a:rPr>
              <a:t> </a:t>
            </a:r>
            <a:r>
              <a:rPr lang="cs-CZ" altLang="cs-CZ" b="1" i="1" dirty="0" err="1">
                <a:solidFill>
                  <a:srgbClr val="FFC000"/>
                </a:solidFill>
              </a:rPr>
              <a:t>Passagier</a:t>
            </a:r>
            <a:endParaRPr lang="cs-CZ" altLang="cs-CZ" b="1" i="1" dirty="0">
              <a:solidFill>
                <a:srgbClr val="FFC000"/>
              </a:solidFill>
            </a:endParaRPr>
          </a:p>
          <a:p>
            <a:pPr>
              <a:lnSpc>
                <a:spcPct val="80000"/>
              </a:lnSpc>
            </a:pPr>
            <a:r>
              <a:rPr lang="cs-CZ" altLang="cs-CZ" b="1" dirty="0"/>
              <a:t>Stabilit</a:t>
            </a:r>
            <a:r>
              <a:rPr lang="de-DE" altLang="cs-CZ" b="1" dirty="0"/>
              <a:t>ä</a:t>
            </a:r>
            <a:r>
              <a:rPr lang="cs-CZ" altLang="cs-CZ" b="1" dirty="0"/>
              <a:t>t: </a:t>
            </a:r>
            <a:r>
              <a:rPr lang="cs-CZ" altLang="cs-CZ" b="1" i="1" dirty="0" err="1">
                <a:solidFill>
                  <a:srgbClr val="FFC000"/>
                </a:solidFill>
              </a:rPr>
              <a:t>jm</a:t>
            </a:r>
            <a:r>
              <a:rPr lang="cs-CZ" altLang="cs-CZ" b="1" i="1" dirty="0">
                <a:solidFill>
                  <a:srgbClr val="FFC000"/>
                </a:solidFill>
              </a:rPr>
              <a:t> </a:t>
            </a:r>
            <a:r>
              <a:rPr lang="cs-CZ" altLang="cs-CZ" b="1" i="1" dirty="0" err="1">
                <a:solidFill>
                  <a:srgbClr val="FFC000"/>
                </a:solidFill>
              </a:rPr>
              <a:t>die</a:t>
            </a:r>
            <a:r>
              <a:rPr lang="cs-CZ" altLang="cs-CZ" b="1" i="1" dirty="0">
                <a:solidFill>
                  <a:srgbClr val="FFC000"/>
                </a:solidFill>
              </a:rPr>
              <a:t> kalte </a:t>
            </a:r>
            <a:r>
              <a:rPr lang="cs-CZ" altLang="cs-CZ" b="1" i="1" dirty="0" err="1">
                <a:solidFill>
                  <a:srgbClr val="FFC000"/>
                </a:solidFill>
              </a:rPr>
              <a:t>Schulter</a:t>
            </a:r>
            <a:r>
              <a:rPr lang="cs-CZ" altLang="cs-CZ" b="1" i="1" dirty="0">
                <a:solidFill>
                  <a:srgbClr val="FFC000"/>
                </a:solidFill>
              </a:rPr>
              <a:t> </a:t>
            </a:r>
            <a:r>
              <a:rPr lang="cs-CZ" altLang="cs-CZ" b="1" i="1" dirty="0" err="1">
                <a:solidFill>
                  <a:srgbClr val="FFC000"/>
                </a:solidFill>
              </a:rPr>
              <a:t>zeigen</a:t>
            </a:r>
            <a:r>
              <a:rPr lang="de-DE" altLang="cs-CZ" b="1" i="1" dirty="0">
                <a:solidFill>
                  <a:srgbClr val="FFC000"/>
                </a:solidFill>
              </a:rPr>
              <a:t> - *Hand/*Nase</a:t>
            </a:r>
            <a:endParaRPr lang="cs-CZ" altLang="cs-CZ" b="1" i="1" dirty="0">
              <a:solidFill>
                <a:srgbClr val="FFC000"/>
              </a:solidFill>
            </a:endParaRPr>
          </a:p>
          <a:p>
            <a:pPr>
              <a:lnSpc>
                <a:spcPct val="80000"/>
              </a:lnSpc>
            </a:pPr>
            <a:r>
              <a:rPr lang="cs-CZ" altLang="cs-CZ" b="1" dirty="0" err="1"/>
              <a:t>Lexikalisierung</a:t>
            </a:r>
            <a:r>
              <a:rPr lang="cs-CZ" altLang="cs-CZ" b="1" dirty="0"/>
              <a:t>: in WB </a:t>
            </a:r>
            <a:r>
              <a:rPr lang="cs-CZ" altLang="cs-CZ" b="1" dirty="0" err="1"/>
              <a:t>gespeichert</a:t>
            </a:r>
            <a:endParaRPr lang="cs-CZ" altLang="cs-CZ" b="1" dirty="0"/>
          </a:p>
          <a:p>
            <a:pPr>
              <a:lnSpc>
                <a:spcPct val="80000"/>
              </a:lnSpc>
            </a:pPr>
            <a:r>
              <a:rPr lang="cs-CZ" altLang="cs-CZ" b="1" dirty="0" err="1"/>
              <a:t>Idiomatizit</a:t>
            </a:r>
            <a:r>
              <a:rPr lang="de-DE" altLang="cs-CZ" b="1" dirty="0"/>
              <a:t>ä</a:t>
            </a:r>
            <a:r>
              <a:rPr lang="cs-CZ" altLang="cs-CZ" b="1" dirty="0"/>
              <a:t>t: </a:t>
            </a:r>
            <a:endParaRPr lang="de-DE" altLang="cs-CZ" b="1" dirty="0"/>
          </a:p>
          <a:p>
            <a:pPr>
              <a:lnSpc>
                <a:spcPct val="80000"/>
              </a:lnSpc>
            </a:pPr>
            <a:r>
              <a:rPr lang="cs-CZ" altLang="cs-CZ" b="1" dirty="0">
                <a:solidFill>
                  <a:srgbClr val="C00000"/>
                </a:solidFill>
              </a:rPr>
              <a:t>Idiome </a:t>
            </a:r>
            <a:r>
              <a:rPr lang="cs-CZ" altLang="cs-CZ" b="1" dirty="0"/>
              <a:t>- </a:t>
            </a:r>
            <a:r>
              <a:rPr lang="cs-CZ" altLang="cs-CZ" b="1" dirty="0" err="1"/>
              <a:t>semantische</a:t>
            </a:r>
            <a:r>
              <a:rPr lang="cs-CZ" altLang="cs-CZ" b="1" dirty="0"/>
              <a:t> </a:t>
            </a:r>
            <a:r>
              <a:rPr lang="cs-CZ" altLang="cs-CZ" b="1" dirty="0" err="1"/>
              <a:t>Transformation</a:t>
            </a:r>
            <a:r>
              <a:rPr lang="cs-CZ" altLang="cs-CZ" b="1" dirty="0"/>
              <a:t>:</a:t>
            </a:r>
          </a:p>
          <a:p>
            <a:pPr marL="0" indent="0">
              <a:lnSpc>
                <a:spcPct val="80000"/>
              </a:lnSpc>
              <a:buNone/>
            </a:pPr>
            <a:r>
              <a:rPr lang="de-DE" altLang="cs-CZ" b="1" dirty="0"/>
              <a:t>    </a:t>
            </a:r>
            <a:r>
              <a:rPr lang="cs-CZ" altLang="cs-CZ" b="1" dirty="0"/>
              <a:t> </a:t>
            </a:r>
            <a:r>
              <a:rPr lang="cs-CZ" altLang="cs-CZ" b="1" i="1" dirty="0" err="1">
                <a:solidFill>
                  <a:srgbClr val="FFC000"/>
                </a:solidFill>
              </a:rPr>
              <a:t>jn</a:t>
            </a:r>
            <a:r>
              <a:rPr lang="cs-CZ" altLang="cs-CZ" b="1" i="1" dirty="0">
                <a:solidFill>
                  <a:srgbClr val="FFC000"/>
                </a:solidFill>
              </a:rPr>
              <a:t> </a:t>
            </a:r>
            <a:r>
              <a:rPr lang="cs-CZ" altLang="cs-CZ" b="1" i="1" dirty="0" err="1">
                <a:solidFill>
                  <a:srgbClr val="FFC000"/>
                </a:solidFill>
              </a:rPr>
              <a:t>an</a:t>
            </a:r>
            <a:r>
              <a:rPr lang="cs-CZ" altLang="cs-CZ" b="1" i="1" dirty="0">
                <a:solidFill>
                  <a:srgbClr val="FFC000"/>
                </a:solidFill>
              </a:rPr>
              <a:t> der </a:t>
            </a:r>
            <a:r>
              <a:rPr lang="cs-CZ" altLang="cs-CZ" b="1" i="1" dirty="0" err="1">
                <a:solidFill>
                  <a:srgbClr val="FFC000"/>
                </a:solidFill>
              </a:rPr>
              <a:t>Nase</a:t>
            </a:r>
            <a:r>
              <a:rPr lang="cs-CZ" altLang="cs-CZ" b="1" i="1" dirty="0">
                <a:solidFill>
                  <a:srgbClr val="FFC000"/>
                </a:solidFill>
              </a:rPr>
              <a:t> </a:t>
            </a:r>
            <a:r>
              <a:rPr lang="cs-CZ" altLang="cs-CZ" b="1" i="1" dirty="0" err="1">
                <a:solidFill>
                  <a:srgbClr val="FFC000"/>
                </a:solidFill>
              </a:rPr>
              <a:t>herumf</a:t>
            </a:r>
            <a:r>
              <a:rPr lang="de-DE" altLang="cs-CZ" b="1" i="1" dirty="0">
                <a:solidFill>
                  <a:srgbClr val="FFC000"/>
                </a:solidFill>
              </a:rPr>
              <a:t>ü</a:t>
            </a:r>
            <a:r>
              <a:rPr lang="cs-CZ" altLang="cs-CZ" b="1" i="1" dirty="0" err="1">
                <a:solidFill>
                  <a:srgbClr val="FFC000"/>
                </a:solidFill>
              </a:rPr>
              <a:t>hren</a:t>
            </a:r>
            <a:r>
              <a:rPr lang="cs-CZ" altLang="cs-CZ" b="1" i="1" dirty="0">
                <a:solidFill>
                  <a:srgbClr val="FFC000"/>
                </a:solidFill>
              </a:rPr>
              <a:t> </a:t>
            </a:r>
            <a:r>
              <a:rPr lang="cs-CZ" altLang="cs-CZ" b="1" dirty="0"/>
              <a:t>– </a:t>
            </a:r>
            <a:r>
              <a:rPr lang="de-DE" altLang="cs-CZ" b="1" dirty="0"/>
              <a:t>„</a:t>
            </a:r>
            <a:r>
              <a:rPr lang="cs-CZ" altLang="cs-CZ" b="1" i="1" dirty="0" err="1"/>
              <a:t>jn</a:t>
            </a:r>
            <a:r>
              <a:rPr lang="cs-CZ" altLang="cs-CZ" b="1" i="1" dirty="0"/>
              <a:t>. </a:t>
            </a:r>
            <a:r>
              <a:rPr lang="de-DE" altLang="cs-CZ" b="1" i="1" dirty="0"/>
              <a:t>v</a:t>
            </a:r>
            <a:r>
              <a:rPr lang="cs-CZ" altLang="cs-CZ" b="1" i="1" dirty="0" err="1"/>
              <a:t>erspotten</a:t>
            </a:r>
            <a:r>
              <a:rPr lang="de-DE" altLang="cs-CZ" b="1" dirty="0"/>
              <a:t>“</a:t>
            </a:r>
            <a:endParaRPr lang="cs-CZ" altLang="cs-CZ" b="1" dirty="0"/>
          </a:p>
          <a:p>
            <a:pPr>
              <a:lnSpc>
                <a:spcPct val="80000"/>
              </a:lnSpc>
            </a:pPr>
            <a:r>
              <a:rPr lang="cs-CZ" altLang="cs-CZ" b="1" dirty="0" err="1"/>
              <a:t>Anschaulichkeit</a:t>
            </a:r>
            <a:r>
              <a:rPr lang="cs-CZ" altLang="cs-CZ" b="1" dirty="0"/>
              <a:t>, </a:t>
            </a:r>
            <a:r>
              <a:rPr lang="cs-CZ" altLang="cs-CZ" b="1" dirty="0" err="1"/>
              <a:t>Bildlichkeit</a:t>
            </a:r>
            <a:r>
              <a:rPr lang="cs-CZ" altLang="cs-CZ" b="1" dirty="0"/>
              <a:t>, </a:t>
            </a:r>
            <a:r>
              <a:rPr lang="cs-CZ" altLang="cs-CZ" b="1" dirty="0" err="1"/>
              <a:t>Expressivit</a:t>
            </a:r>
            <a:r>
              <a:rPr lang="de-DE" altLang="cs-CZ" b="1" dirty="0"/>
              <a:t>ä</a:t>
            </a:r>
            <a:r>
              <a:rPr lang="cs-CZ" altLang="cs-CZ" b="1" dirty="0"/>
              <a:t>t, </a:t>
            </a:r>
            <a:r>
              <a:rPr lang="cs-CZ" altLang="cs-CZ" b="1" dirty="0" err="1"/>
              <a:t>Emotionalitaet</a:t>
            </a:r>
            <a:endParaRPr lang="cs-CZ" altLang="cs-CZ" b="1" dirty="0"/>
          </a:p>
          <a:p>
            <a:pPr>
              <a:lnSpc>
                <a:spcPct val="80000"/>
              </a:lnSpc>
            </a:pPr>
            <a:r>
              <a:rPr lang="cs-CZ" altLang="cs-CZ" b="1" dirty="0" err="1"/>
              <a:t>Bilder</a:t>
            </a:r>
            <a:r>
              <a:rPr lang="cs-CZ" altLang="cs-CZ" b="1" dirty="0"/>
              <a:t>, </a:t>
            </a:r>
            <a:r>
              <a:rPr lang="cs-CZ" altLang="cs-CZ" b="1" dirty="0" err="1"/>
              <a:t>Metaphern</a:t>
            </a:r>
            <a:r>
              <a:rPr lang="cs-CZ" altLang="cs-CZ" b="1" dirty="0"/>
              <a:t> - </a:t>
            </a:r>
            <a:r>
              <a:rPr lang="cs-CZ" altLang="cs-CZ" b="1" i="1" dirty="0">
                <a:solidFill>
                  <a:srgbClr val="FFC000"/>
                </a:solidFill>
              </a:rPr>
              <a:t>in den </a:t>
            </a:r>
            <a:r>
              <a:rPr lang="cs-CZ" altLang="cs-CZ" b="1" i="1" dirty="0" err="1">
                <a:solidFill>
                  <a:srgbClr val="FFC000"/>
                </a:solidFill>
              </a:rPr>
              <a:t>sauern</a:t>
            </a:r>
            <a:r>
              <a:rPr lang="cs-CZ" altLang="cs-CZ" b="1" i="1" dirty="0">
                <a:solidFill>
                  <a:srgbClr val="FFC000"/>
                </a:solidFill>
              </a:rPr>
              <a:t> </a:t>
            </a:r>
            <a:r>
              <a:rPr lang="cs-CZ" altLang="cs-CZ" b="1" i="1" dirty="0" err="1">
                <a:solidFill>
                  <a:srgbClr val="FFC000"/>
                </a:solidFill>
              </a:rPr>
              <a:t>Apfel</a:t>
            </a:r>
            <a:r>
              <a:rPr lang="cs-CZ" altLang="cs-CZ" b="1" i="1" dirty="0">
                <a:solidFill>
                  <a:srgbClr val="FFC000"/>
                </a:solidFill>
              </a:rPr>
              <a:t> </a:t>
            </a:r>
            <a:r>
              <a:rPr lang="cs-CZ" altLang="cs-CZ" b="1" i="1" dirty="0" err="1">
                <a:solidFill>
                  <a:srgbClr val="FFC000"/>
                </a:solidFill>
              </a:rPr>
              <a:t>beissen</a:t>
            </a:r>
            <a:r>
              <a:rPr lang="cs-CZ" altLang="cs-CZ" b="1" i="1" dirty="0">
                <a:solidFill>
                  <a:srgbClr val="FFC000"/>
                </a:solidFill>
              </a:rPr>
              <a:t> </a:t>
            </a:r>
            <a:r>
              <a:rPr lang="cs-CZ" altLang="cs-CZ" b="1" dirty="0"/>
              <a:t>- </a:t>
            </a:r>
            <a:r>
              <a:rPr lang="de-DE" altLang="cs-CZ" b="1" dirty="0"/>
              <a:t>Ü</a:t>
            </a:r>
            <a:r>
              <a:rPr lang="cs-CZ" altLang="cs-CZ" b="1" dirty="0" err="1"/>
              <a:t>bertragung</a:t>
            </a:r>
            <a:endParaRPr lang="cs-CZ" altLang="cs-CZ" b="1" dirty="0"/>
          </a:p>
          <a:p>
            <a:endParaRPr lang="cs-CZ" dirty="0"/>
          </a:p>
        </p:txBody>
      </p:sp>
    </p:spTree>
    <p:extLst>
      <p:ext uri="{BB962C8B-B14F-4D97-AF65-F5344CB8AC3E}">
        <p14:creationId xmlns:p14="http://schemas.microsoft.com/office/powerpoint/2010/main" val="195577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a:t>Phraseologismen als lexikalische Stilelemente</a:t>
            </a:r>
            <a:endParaRPr lang="cs-CZ" b="1" dirty="0"/>
          </a:p>
        </p:txBody>
      </p:sp>
      <p:sp>
        <p:nvSpPr>
          <p:cNvPr id="3" name="Zástupný symbol pro obsah 2"/>
          <p:cNvSpPr>
            <a:spLocks noGrp="1"/>
          </p:cNvSpPr>
          <p:nvPr>
            <p:ph idx="1"/>
          </p:nvPr>
        </p:nvSpPr>
        <p:spPr/>
        <p:txBody>
          <a:bodyPr>
            <a:normAutofit fontScale="92500" lnSpcReduction="20000"/>
          </a:bodyPr>
          <a:lstStyle/>
          <a:p>
            <a:pPr>
              <a:lnSpc>
                <a:spcPct val="90000"/>
              </a:lnSpc>
            </a:pPr>
            <a:r>
              <a:rPr lang="cs-CZ" altLang="cs-CZ" b="1" dirty="0" err="1"/>
              <a:t>Kollokationen</a:t>
            </a:r>
            <a:r>
              <a:rPr lang="cs-CZ" altLang="cs-CZ" b="1" dirty="0"/>
              <a:t>, FVG:</a:t>
            </a:r>
            <a:r>
              <a:rPr lang="cs-CZ" altLang="cs-CZ" b="1" i="1" dirty="0">
                <a:solidFill>
                  <a:srgbClr val="FFC000"/>
                </a:solidFill>
              </a:rPr>
              <a:t> in </a:t>
            </a:r>
            <a:r>
              <a:rPr lang="cs-CZ" altLang="cs-CZ" b="1" i="1" dirty="0" err="1">
                <a:solidFill>
                  <a:srgbClr val="FFC000"/>
                </a:solidFill>
              </a:rPr>
              <a:t>Betrieb</a:t>
            </a:r>
            <a:r>
              <a:rPr lang="cs-CZ" altLang="cs-CZ" b="1" i="1" dirty="0">
                <a:solidFill>
                  <a:srgbClr val="FFC000"/>
                </a:solidFill>
              </a:rPr>
              <a:t> </a:t>
            </a:r>
            <a:r>
              <a:rPr lang="cs-CZ" altLang="cs-CZ" b="1" i="1" dirty="0" err="1">
                <a:solidFill>
                  <a:srgbClr val="FFC000"/>
                </a:solidFill>
              </a:rPr>
              <a:t>setzen</a:t>
            </a:r>
            <a:r>
              <a:rPr lang="cs-CZ" altLang="cs-CZ" b="1" i="1" dirty="0">
                <a:solidFill>
                  <a:srgbClr val="FFC000"/>
                </a:solidFill>
              </a:rPr>
              <a:t>, </a:t>
            </a:r>
            <a:r>
              <a:rPr lang="cs-CZ" altLang="cs-CZ" b="1" i="1" dirty="0" err="1">
                <a:solidFill>
                  <a:srgbClr val="FFC000"/>
                </a:solidFill>
              </a:rPr>
              <a:t>Fragen</a:t>
            </a:r>
            <a:r>
              <a:rPr lang="cs-CZ" altLang="cs-CZ" b="1" i="1" dirty="0">
                <a:solidFill>
                  <a:srgbClr val="FFC000"/>
                </a:solidFill>
              </a:rPr>
              <a:t> </a:t>
            </a:r>
            <a:r>
              <a:rPr lang="cs-CZ" altLang="cs-CZ" b="1" i="1" dirty="0" err="1">
                <a:solidFill>
                  <a:srgbClr val="FFC000"/>
                </a:solidFill>
              </a:rPr>
              <a:t>stellen</a:t>
            </a:r>
            <a:r>
              <a:rPr lang="cs-CZ" altLang="cs-CZ" b="1" i="1" dirty="0">
                <a:solidFill>
                  <a:srgbClr val="FFC000"/>
                </a:solidFill>
              </a:rPr>
              <a:t>, Z</a:t>
            </a:r>
            <a:r>
              <a:rPr lang="de-DE" altLang="cs-CZ" b="1" i="1" dirty="0">
                <a:solidFill>
                  <a:srgbClr val="FFC000"/>
                </a:solidFill>
              </a:rPr>
              <a:t>ä</a:t>
            </a:r>
            <a:r>
              <a:rPr lang="cs-CZ" altLang="cs-CZ" b="1" i="1" dirty="0">
                <a:solidFill>
                  <a:srgbClr val="FFC000"/>
                </a:solidFill>
              </a:rPr>
              <a:t>hne </a:t>
            </a:r>
            <a:r>
              <a:rPr lang="cs-CZ" altLang="cs-CZ" b="1" i="1" dirty="0" err="1">
                <a:solidFill>
                  <a:srgbClr val="FFC000"/>
                </a:solidFill>
              </a:rPr>
              <a:t>putzen</a:t>
            </a:r>
            <a:endParaRPr lang="cs-CZ" altLang="cs-CZ" b="1" i="1" dirty="0">
              <a:solidFill>
                <a:srgbClr val="FFC000"/>
              </a:solidFill>
            </a:endParaRPr>
          </a:p>
          <a:p>
            <a:pPr>
              <a:lnSpc>
                <a:spcPct val="90000"/>
              </a:lnSpc>
            </a:pPr>
            <a:r>
              <a:rPr lang="cs-CZ" altLang="cs-CZ" b="1" dirty="0" err="1"/>
              <a:t>kommunikative</a:t>
            </a:r>
            <a:r>
              <a:rPr lang="cs-CZ" altLang="cs-CZ" b="1" dirty="0"/>
              <a:t> </a:t>
            </a:r>
            <a:r>
              <a:rPr lang="cs-CZ" altLang="cs-CZ" b="1" dirty="0" err="1"/>
              <a:t>Formeln</a:t>
            </a:r>
            <a:r>
              <a:rPr lang="cs-CZ" altLang="cs-CZ" b="1" dirty="0"/>
              <a:t>:</a:t>
            </a:r>
            <a:r>
              <a:rPr lang="cs-CZ" altLang="cs-CZ" b="1" i="1" dirty="0">
                <a:solidFill>
                  <a:srgbClr val="FFC000"/>
                </a:solidFill>
              </a:rPr>
              <a:t> </a:t>
            </a:r>
            <a:r>
              <a:rPr lang="cs-CZ" altLang="cs-CZ" b="1" i="1" dirty="0" err="1">
                <a:solidFill>
                  <a:srgbClr val="FFC000"/>
                </a:solidFill>
              </a:rPr>
              <a:t>Guten</a:t>
            </a:r>
            <a:r>
              <a:rPr lang="cs-CZ" altLang="cs-CZ" b="1" i="1" dirty="0">
                <a:solidFill>
                  <a:srgbClr val="FFC000"/>
                </a:solidFill>
              </a:rPr>
              <a:t> </a:t>
            </a:r>
            <a:r>
              <a:rPr lang="cs-CZ" altLang="cs-CZ" b="1" i="1" dirty="0" err="1">
                <a:solidFill>
                  <a:srgbClr val="FFC000"/>
                </a:solidFill>
              </a:rPr>
              <a:t>Tag</a:t>
            </a:r>
            <a:r>
              <a:rPr lang="cs-CZ" altLang="cs-CZ" b="1" i="1" dirty="0">
                <a:solidFill>
                  <a:srgbClr val="FFC000"/>
                </a:solidFill>
              </a:rPr>
              <a:t>, Ach </a:t>
            </a:r>
            <a:r>
              <a:rPr lang="cs-CZ" altLang="cs-CZ" b="1" i="1" dirty="0" err="1">
                <a:solidFill>
                  <a:srgbClr val="FFC000"/>
                </a:solidFill>
              </a:rPr>
              <a:t>du</a:t>
            </a:r>
            <a:r>
              <a:rPr lang="cs-CZ" altLang="cs-CZ" b="1" i="1" dirty="0">
                <a:solidFill>
                  <a:srgbClr val="FFC000"/>
                </a:solidFill>
              </a:rPr>
              <a:t> </a:t>
            </a:r>
            <a:r>
              <a:rPr lang="cs-CZ" altLang="cs-CZ" b="1" i="1" dirty="0" err="1">
                <a:solidFill>
                  <a:srgbClr val="FFC000"/>
                </a:solidFill>
              </a:rPr>
              <a:t>gr</a:t>
            </a:r>
            <a:r>
              <a:rPr lang="de-DE" altLang="cs-CZ" b="1" i="1" dirty="0">
                <a:solidFill>
                  <a:srgbClr val="FFC000"/>
                </a:solidFill>
              </a:rPr>
              <a:t>ü</a:t>
            </a:r>
            <a:r>
              <a:rPr lang="cs-CZ" altLang="cs-CZ" b="1" i="1" dirty="0">
                <a:solidFill>
                  <a:srgbClr val="FFC000"/>
                </a:solidFill>
              </a:rPr>
              <a:t>ne </a:t>
            </a:r>
            <a:r>
              <a:rPr lang="cs-CZ" altLang="cs-CZ" b="1" i="1" dirty="0" err="1">
                <a:solidFill>
                  <a:srgbClr val="FFC000"/>
                </a:solidFill>
              </a:rPr>
              <a:t>Neune</a:t>
            </a:r>
            <a:r>
              <a:rPr lang="cs-CZ" altLang="cs-CZ" b="1" i="1" dirty="0">
                <a:solidFill>
                  <a:srgbClr val="FFC000"/>
                </a:solidFill>
              </a:rPr>
              <a:t>!</a:t>
            </a:r>
          </a:p>
          <a:p>
            <a:pPr>
              <a:lnSpc>
                <a:spcPct val="90000"/>
              </a:lnSpc>
            </a:pPr>
            <a:r>
              <a:rPr lang="cs-CZ" altLang="cs-CZ" b="1" dirty="0" err="1"/>
              <a:t>Vergleiche</a:t>
            </a:r>
            <a:r>
              <a:rPr lang="cs-CZ" altLang="cs-CZ" b="1" dirty="0"/>
              <a:t>: </a:t>
            </a:r>
            <a:r>
              <a:rPr lang="cs-CZ" altLang="cs-CZ" b="1" i="1" dirty="0" err="1">
                <a:solidFill>
                  <a:srgbClr val="FFC000"/>
                </a:solidFill>
              </a:rPr>
              <a:t>gesund</a:t>
            </a:r>
            <a:r>
              <a:rPr lang="cs-CZ" altLang="cs-CZ" b="1" i="1" dirty="0">
                <a:solidFill>
                  <a:srgbClr val="FFC000"/>
                </a:solidFill>
              </a:rPr>
              <a:t> </a:t>
            </a:r>
            <a:r>
              <a:rPr lang="cs-CZ" altLang="cs-CZ" b="1" i="1" dirty="0" err="1">
                <a:solidFill>
                  <a:srgbClr val="FFC000"/>
                </a:solidFill>
              </a:rPr>
              <a:t>wie</a:t>
            </a:r>
            <a:r>
              <a:rPr lang="cs-CZ" altLang="cs-CZ" b="1" i="1" dirty="0">
                <a:solidFill>
                  <a:srgbClr val="FFC000"/>
                </a:solidFill>
              </a:rPr>
              <a:t> </a:t>
            </a:r>
            <a:r>
              <a:rPr lang="cs-CZ" altLang="cs-CZ" b="1" i="1" dirty="0" err="1">
                <a:solidFill>
                  <a:srgbClr val="FFC000"/>
                </a:solidFill>
              </a:rPr>
              <a:t>ein</a:t>
            </a:r>
            <a:r>
              <a:rPr lang="cs-CZ" altLang="cs-CZ" b="1" i="1" dirty="0">
                <a:solidFill>
                  <a:srgbClr val="FFC000"/>
                </a:solidFill>
              </a:rPr>
              <a:t> </a:t>
            </a:r>
            <a:r>
              <a:rPr lang="cs-CZ" altLang="cs-CZ" b="1" i="1" dirty="0" err="1">
                <a:solidFill>
                  <a:srgbClr val="FFC000"/>
                </a:solidFill>
              </a:rPr>
              <a:t>Fisch</a:t>
            </a:r>
            <a:endParaRPr lang="cs-CZ" altLang="cs-CZ" b="1" i="1" dirty="0">
              <a:solidFill>
                <a:srgbClr val="FFC000"/>
              </a:solidFill>
            </a:endParaRPr>
          </a:p>
          <a:p>
            <a:pPr>
              <a:lnSpc>
                <a:spcPct val="90000"/>
              </a:lnSpc>
            </a:pPr>
            <a:r>
              <a:rPr lang="cs-CZ" altLang="cs-CZ" b="1" dirty="0" err="1"/>
              <a:t>Paarformeln</a:t>
            </a:r>
            <a:r>
              <a:rPr lang="cs-CZ" altLang="cs-CZ" b="1" dirty="0"/>
              <a:t>: </a:t>
            </a:r>
            <a:r>
              <a:rPr lang="cs-CZ" altLang="cs-CZ" b="1" i="1" dirty="0" err="1">
                <a:solidFill>
                  <a:srgbClr val="FFC000"/>
                </a:solidFill>
              </a:rPr>
              <a:t>klipp</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a:t>
            </a:r>
            <a:r>
              <a:rPr lang="cs-CZ" altLang="cs-CZ" b="1" i="1" dirty="0" err="1">
                <a:solidFill>
                  <a:srgbClr val="FFC000"/>
                </a:solidFill>
              </a:rPr>
              <a:t>klar</a:t>
            </a:r>
            <a:r>
              <a:rPr lang="cs-CZ" altLang="cs-CZ" b="1" dirty="0"/>
              <a:t>, </a:t>
            </a:r>
            <a:r>
              <a:rPr lang="cs-CZ" altLang="cs-CZ" b="1" dirty="0" err="1"/>
              <a:t>Alliteration</a:t>
            </a:r>
            <a:r>
              <a:rPr lang="cs-CZ" altLang="cs-CZ" b="1" dirty="0"/>
              <a:t>, </a:t>
            </a:r>
            <a:r>
              <a:rPr lang="cs-CZ" altLang="cs-CZ" b="1" dirty="0" err="1"/>
              <a:t>Endreim</a:t>
            </a:r>
            <a:r>
              <a:rPr lang="cs-CZ" altLang="cs-CZ" b="1" dirty="0"/>
              <a:t>: </a:t>
            </a:r>
            <a:r>
              <a:rPr lang="cs-CZ" altLang="cs-CZ" b="1" dirty="0">
                <a:solidFill>
                  <a:srgbClr val="FFC000"/>
                </a:solidFill>
              </a:rPr>
              <a:t>in</a:t>
            </a:r>
            <a:r>
              <a:rPr lang="cs-CZ" altLang="cs-CZ" b="1" dirty="0"/>
              <a:t> </a:t>
            </a:r>
            <a:r>
              <a:rPr lang="cs-CZ" altLang="cs-CZ" b="1" i="1" dirty="0">
                <a:solidFill>
                  <a:srgbClr val="FFC000"/>
                </a:solidFill>
              </a:rPr>
              <a:t>H</a:t>
            </a:r>
            <a:r>
              <a:rPr lang="de-DE" altLang="cs-CZ" b="1" i="1" dirty="0">
                <a:solidFill>
                  <a:srgbClr val="FFC000"/>
                </a:solidFill>
              </a:rPr>
              <a:t>ü</a:t>
            </a:r>
            <a:r>
              <a:rPr lang="cs-CZ" altLang="cs-CZ" b="1" i="1" dirty="0" err="1">
                <a:solidFill>
                  <a:srgbClr val="FFC000"/>
                </a:solidFill>
              </a:rPr>
              <a:t>lle</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F</a:t>
            </a:r>
            <a:r>
              <a:rPr lang="de-DE" altLang="cs-CZ" b="1" i="1" dirty="0">
                <a:solidFill>
                  <a:srgbClr val="FFC000"/>
                </a:solidFill>
              </a:rPr>
              <a:t>ü</a:t>
            </a:r>
            <a:r>
              <a:rPr lang="cs-CZ" altLang="cs-CZ" b="1" i="1" dirty="0" err="1">
                <a:solidFill>
                  <a:srgbClr val="FFC000"/>
                </a:solidFill>
              </a:rPr>
              <a:t>lle</a:t>
            </a:r>
            <a:endParaRPr lang="cs-CZ" altLang="cs-CZ" b="1" i="1" dirty="0">
              <a:solidFill>
                <a:srgbClr val="FFC000"/>
              </a:solidFill>
            </a:endParaRPr>
          </a:p>
          <a:p>
            <a:pPr>
              <a:lnSpc>
                <a:spcPct val="90000"/>
              </a:lnSpc>
            </a:pPr>
            <a:r>
              <a:rPr lang="cs-CZ" altLang="cs-CZ" b="1" dirty="0" err="1"/>
              <a:t>Sprichw</a:t>
            </a:r>
            <a:r>
              <a:rPr lang="de-DE" altLang="cs-CZ" b="1" dirty="0"/>
              <a:t>ö</a:t>
            </a:r>
            <a:r>
              <a:rPr lang="cs-CZ" altLang="cs-CZ" b="1" dirty="0" err="1"/>
              <a:t>rter</a:t>
            </a:r>
            <a:r>
              <a:rPr lang="cs-CZ" altLang="cs-CZ" b="1" dirty="0"/>
              <a:t> (</a:t>
            </a:r>
            <a:r>
              <a:rPr lang="cs-CZ" altLang="cs-CZ" b="1" dirty="0" err="1"/>
              <a:t>Paroemiologie</a:t>
            </a:r>
            <a:r>
              <a:rPr lang="cs-CZ" altLang="cs-CZ" b="1" dirty="0"/>
              <a:t>): Mikrotexte: </a:t>
            </a:r>
            <a:r>
              <a:rPr lang="de-DE" altLang="cs-CZ" b="1" i="1" dirty="0">
                <a:solidFill>
                  <a:srgbClr val="FFC000"/>
                </a:solidFill>
              </a:rPr>
              <a:t>Ü</a:t>
            </a:r>
            <a:r>
              <a:rPr lang="cs-CZ" altLang="cs-CZ" b="1" i="1" dirty="0" err="1">
                <a:solidFill>
                  <a:srgbClr val="FFC000"/>
                </a:solidFill>
              </a:rPr>
              <a:t>bung</a:t>
            </a:r>
            <a:r>
              <a:rPr lang="cs-CZ" altLang="cs-CZ" b="1" i="1" dirty="0">
                <a:solidFill>
                  <a:srgbClr val="FFC000"/>
                </a:solidFill>
              </a:rPr>
              <a:t> </a:t>
            </a:r>
            <a:r>
              <a:rPr lang="cs-CZ" altLang="cs-CZ" b="1" i="1" dirty="0" err="1">
                <a:solidFill>
                  <a:srgbClr val="FFC000"/>
                </a:solidFill>
              </a:rPr>
              <a:t>macht</a:t>
            </a:r>
            <a:r>
              <a:rPr lang="cs-CZ" altLang="cs-CZ" b="1" i="1" dirty="0">
                <a:solidFill>
                  <a:srgbClr val="FFC000"/>
                </a:solidFill>
              </a:rPr>
              <a:t> den </a:t>
            </a:r>
            <a:r>
              <a:rPr lang="cs-CZ" altLang="cs-CZ" b="1" i="1" dirty="0" err="1">
                <a:solidFill>
                  <a:srgbClr val="FFC000"/>
                </a:solidFill>
              </a:rPr>
              <a:t>Meister</a:t>
            </a:r>
            <a:r>
              <a:rPr lang="cs-CZ" altLang="cs-CZ" b="1" i="1" dirty="0">
                <a:solidFill>
                  <a:srgbClr val="FFC000"/>
                </a:solidFill>
              </a:rPr>
              <a:t>.</a:t>
            </a:r>
          </a:p>
          <a:p>
            <a:pPr>
              <a:lnSpc>
                <a:spcPct val="90000"/>
              </a:lnSpc>
            </a:pPr>
            <a:r>
              <a:rPr lang="cs-CZ" altLang="cs-CZ" b="1" dirty="0" err="1"/>
              <a:t>Zitate</a:t>
            </a:r>
            <a:r>
              <a:rPr lang="cs-CZ" altLang="cs-CZ" b="1" dirty="0"/>
              <a:t>, </a:t>
            </a:r>
            <a:r>
              <a:rPr lang="cs-CZ" altLang="cs-CZ" b="1" dirty="0" err="1"/>
              <a:t>Aphorismen</a:t>
            </a:r>
            <a:r>
              <a:rPr lang="cs-CZ" altLang="cs-CZ" b="1" dirty="0"/>
              <a:t>, </a:t>
            </a:r>
            <a:r>
              <a:rPr lang="cs-CZ" altLang="cs-CZ" b="1" dirty="0" err="1"/>
              <a:t>gefl</a:t>
            </a:r>
            <a:r>
              <a:rPr lang="de-DE" altLang="cs-CZ" b="1" dirty="0"/>
              <a:t>ü</a:t>
            </a:r>
            <a:r>
              <a:rPr lang="cs-CZ" altLang="cs-CZ" b="1" dirty="0" err="1"/>
              <a:t>gelte</a:t>
            </a:r>
            <a:r>
              <a:rPr lang="cs-CZ" altLang="cs-CZ" b="1" dirty="0"/>
              <a:t> </a:t>
            </a:r>
            <a:r>
              <a:rPr lang="cs-CZ" altLang="cs-CZ" b="1" dirty="0" err="1"/>
              <a:t>Worte</a:t>
            </a:r>
            <a:r>
              <a:rPr lang="cs-CZ" altLang="cs-CZ" b="1" dirty="0"/>
              <a:t>: </a:t>
            </a:r>
            <a:r>
              <a:rPr lang="cs-CZ" altLang="cs-CZ" b="1" i="1" dirty="0" err="1">
                <a:solidFill>
                  <a:srgbClr val="FFC000"/>
                </a:solidFill>
              </a:rPr>
              <a:t>Veni</a:t>
            </a:r>
            <a:r>
              <a:rPr lang="cs-CZ" altLang="cs-CZ" b="1" i="1" dirty="0">
                <a:solidFill>
                  <a:srgbClr val="FFC000"/>
                </a:solidFill>
              </a:rPr>
              <a:t>, </a:t>
            </a:r>
            <a:r>
              <a:rPr lang="cs-CZ" altLang="cs-CZ" b="1" i="1" dirty="0" err="1">
                <a:solidFill>
                  <a:srgbClr val="FFC000"/>
                </a:solidFill>
              </a:rPr>
              <a:t>vidi</a:t>
            </a:r>
            <a:r>
              <a:rPr lang="cs-CZ" altLang="cs-CZ" b="1" i="1" dirty="0">
                <a:solidFill>
                  <a:srgbClr val="FFC000"/>
                </a:solidFill>
              </a:rPr>
              <a:t>, </a:t>
            </a:r>
            <a:r>
              <a:rPr lang="cs-CZ" altLang="cs-CZ" b="1" i="1" dirty="0" err="1">
                <a:solidFill>
                  <a:srgbClr val="FFC000"/>
                </a:solidFill>
              </a:rPr>
              <a:t>vici</a:t>
            </a:r>
            <a:endParaRPr lang="cs-CZ" altLang="cs-CZ" b="1" i="1" dirty="0">
              <a:solidFill>
                <a:srgbClr val="FFC000"/>
              </a:solidFill>
            </a:endParaRPr>
          </a:p>
          <a:p>
            <a:pPr>
              <a:lnSpc>
                <a:spcPct val="90000"/>
              </a:lnSpc>
            </a:pPr>
            <a:r>
              <a:rPr lang="cs-CZ" altLang="cs-CZ" b="1" dirty="0" err="1"/>
              <a:t>Anspielungen</a:t>
            </a:r>
            <a:r>
              <a:rPr lang="cs-CZ" altLang="cs-CZ" b="1" dirty="0"/>
              <a:t> </a:t>
            </a:r>
            <a:r>
              <a:rPr lang="cs-CZ" altLang="cs-CZ" b="1" dirty="0" err="1"/>
              <a:t>auf</a:t>
            </a:r>
            <a:r>
              <a:rPr lang="cs-CZ" altLang="cs-CZ" b="1" dirty="0"/>
              <a:t> Literatur, Filme, </a:t>
            </a:r>
            <a:r>
              <a:rPr lang="cs-CZ" altLang="cs-CZ" b="1" dirty="0" err="1"/>
              <a:t>Werbung</a:t>
            </a:r>
            <a:r>
              <a:rPr lang="cs-CZ" altLang="cs-CZ" b="1" dirty="0"/>
              <a:t>...</a:t>
            </a:r>
          </a:p>
          <a:p>
            <a:endParaRPr lang="cs-CZ" dirty="0"/>
          </a:p>
        </p:txBody>
      </p:sp>
    </p:spTree>
    <p:extLst>
      <p:ext uri="{BB962C8B-B14F-4D97-AF65-F5344CB8AC3E}">
        <p14:creationId xmlns:p14="http://schemas.microsoft.com/office/powerpoint/2010/main" val="59851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B6A9ED-B6AF-483A-839E-8366256F2DA1}"/>
              </a:ext>
            </a:extLst>
          </p:cNvPr>
          <p:cNvSpPr>
            <a:spLocks noGrp="1"/>
          </p:cNvSpPr>
          <p:nvPr>
            <p:ph type="title"/>
          </p:nvPr>
        </p:nvSpPr>
        <p:spPr/>
        <p:txBody>
          <a:bodyPr>
            <a:normAutofit fontScale="90000"/>
          </a:bodyPr>
          <a:lstStyle/>
          <a:p>
            <a:r>
              <a:rPr lang="de-DE" b="1" dirty="0">
                <a:solidFill>
                  <a:srgbClr val="C00000"/>
                </a:solidFill>
              </a:rPr>
              <a:t>Beispiel 2: </a:t>
            </a:r>
            <a:r>
              <a:rPr lang="cs-CZ" b="1" dirty="0">
                <a:solidFill>
                  <a:srgbClr val="C00000"/>
                </a:solidFill>
              </a:rPr>
              <a:t>Ingo Schulze: Adam </a:t>
            </a:r>
            <a:r>
              <a:rPr lang="cs-CZ" b="1" dirty="0" err="1">
                <a:solidFill>
                  <a:srgbClr val="C00000"/>
                </a:solidFill>
              </a:rPr>
              <a:t>und</a:t>
            </a:r>
            <a:r>
              <a:rPr lang="cs-CZ" b="1" dirty="0">
                <a:solidFill>
                  <a:srgbClr val="C00000"/>
                </a:solidFill>
              </a:rPr>
              <a:t> Evelyn</a:t>
            </a:r>
            <a:endParaRPr lang="cs-CZ" dirty="0"/>
          </a:p>
        </p:txBody>
      </p:sp>
      <p:sp>
        <p:nvSpPr>
          <p:cNvPr id="3" name="Zástupný obsah 2">
            <a:extLst>
              <a:ext uri="{FF2B5EF4-FFF2-40B4-BE49-F238E27FC236}">
                <a16:creationId xmlns:a16="http://schemas.microsoft.com/office/drawing/2014/main" id="{6C4F6B4E-2C01-45BC-ADD8-AE809B024101}"/>
              </a:ext>
            </a:extLst>
          </p:cNvPr>
          <p:cNvSpPr>
            <a:spLocks noGrp="1"/>
          </p:cNvSpPr>
          <p:nvPr>
            <p:ph idx="1"/>
          </p:nvPr>
        </p:nvSpPr>
        <p:spPr/>
        <p:txBody>
          <a:bodyPr>
            <a:normAutofit/>
          </a:bodyPr>
          <a:lstStyle/>
          <a:p>
            <a:r>
              <a:rPr lang="cs-CZ" sz="1800" b="1" dirty="0">
                <a:solidFill>
                  <a:srgbClr val="FF0000"/>
                </a:solidFill>
              </a:rPr>
              <a:t>Ingo Schulze: </a:t>
            </a:r>
            <a:endParaRPr lang="cs-CZ" sz="1800" b="1" dirty="0"/>
          </a:p>
          <a:p>
            <a:r>
              <a:rPr lang="cs-CZ" sz="1800" b="1" dirty="0" err="1"/>
              <a:t>geboren</a:t>
            </a:r>
            <a:r>
              <a:rPr lang="cs-CZ" sz="1800" b="1" dirty="0"/>
              <a:t> 1962 in </a:t>
            </a:r>
            <a:r>
              <a:rPr lang="cs-CZ" sz="1800" b="1" dirty="0" err="1"/>
              <a:t>Dresden</a:t>
            </a:r>
            <a:endParaRPr lang="cs-CZ" sz="1800" b="1" dirty="0"/>
          </a:p>
          <a:p>
            <a:r>
              <a:rPr lang="cs-CZ" sz="1800" b="1" dirty="0" err="1"/>
              <a:t>Dresdener</a:t>
            </a:r>
            <a:r>
              <a:rPr lang="cs-CZ" sz="1800" b="1" dirty="0"/>
              <a:t> </a:t>
            </a:r>
            <a:r>
              <a:rPr lang="cs-CZ" sz="1800" b="1" dirty="0" err="1"/>
              <a:t>Kreuzschule</a:t>
            </a:r>
            <a:r>
              <a:rPr lang="cs-CZ" sz="1800" b="1" dirty="0"/>
              <a:t>, </a:t>
            </a:r>
            <a:r>
              <a:rPr lang="cs-CZ" sz="1800" b="1" dirty="0" err="1"/>
              <a:t>Abitur</a:t>
            </a:r>
            <a:r>
              <a:rPr lang="cs-CZ" sz="1800" b="1" dirty="0"/>
              <a:t> 1981</a:t>
            </a:r>
          </a:p>
          <a:p>
            <a:r>
              <a:rPr lang="cs-CZ" sz="1800" b="1" dirty="0" err="1"/>
              <a:t>Grundwehrdienst</a:t>
            </a:r>
            <a:r>
              <a:rPr lang="cs-CZ" sz="1800" b="1" dirty="0"/>
              <a:t> </a:t>
            </a:r>
            <a:r>
              <a:rPr lang="cs-CZ" sz="1800" b="1" dirty="0" err="1"/>
              <a:t>bei</a:t>
            </a:r>
            <a:r>
              <a:rPr lang="cs-CZ" sz="1800" b="1" dirty="0"/>
              <a:t> der NVA bis 1983</a:t>
            </a:r>
          </a:p>
          <a:p>
            <a:r>
              <a:rPr lang="cs-CZ" sz="1800" b="1" dirty="0"/>
              <a:t>Studium der </a:t>
            </a:r>
            <a:r>
              <a:rPr lang="cs-CZ" sz="1800" b="1" dirty="0" err="1"/>
              <a:t>Klassischen</a:t>
            </a:r>
            <a:r>
              <a:rPr lang="cs-CZ" sz="1800" b="1" dirty="0"/>
              <a:t> </a:t>
            </a:r>
            <a:r>
              <a:rPr lang="cs-CZ" sz="1800" b="1" dirty="0" err="1"/>
              <a:t>Philologie</a:t>
            </a:r>
            <a:r>
              <a:rPr lang="cs-CZ" sz="1800" b="1" dirty="0"/>
              <a:t> (Alt-</a:t>
            </a:r>
            <a:r>
              <a:rPr lang="cs-CZ" sz="1800" b="1" dirty="0" err="1"/>
              <a:t>Griechisch</a:t>
            </a:r>
            <a:r>
              <a:rPr lang="cs-CZ" sz="1800" b="1" dirty="0"/>
              <a:t>, </a:t>
            </a:r>
            <a:r>
              <a:rPr lang="cs-CZ" sz="1800" b="1" dirty="0" err="1"/>
              <a:t>Latein</a:t>
            </a:r>
            <a:r>
              <a:rPr lang="cs-CZ" sz="1800" b="1" dirty="0"/>
              <a:t>)</a:t>
            </a:r>
          </a:p>
          <a:p>
            <a:pPr marL="0" indent="0">
              <a:buNone/>
            </a:pPr>
            <a:r>
              <a:rPr lang="cs-CZ" sz="1800" b="1" dirty="0"/>
              <a:t>      </a:t>
            </a:r>
            <a:r>
              <a:rPr lang="cs-CZ" sz="1800" b="1" dirty="0" err="1"/>
              <a:t>und</a:t>
            </a:r>
            <a:r>
              <a:rPr lang="cs-CZ" sz="1800" b="1" dirty="0"/>
              <a:t> Germanistik in Jena</a:t>
            </a:r>
          </a:p>
          <a:p>
            <a:r>
              <a:rPr lang="cs-CZ" sz="1800" b="1" dirty="0"/>
              <a:t>1988 </a:t>
            </a:r>
            <a:r>
              <a:rPr lang="cs-CZ" sz="1800" b="1" dirty="0" err="1"/>
              <a:t>Schauspieldramaturg</a:t>
            </a:r>
            <a:r>
              <a:rPr lang="cs-CZ" sz="1800" b="1" dirty="0"/>
              <a:t> </a:t>
            </a:r>
            <a:r>
              <a:rPr lang="cs-CZ" sz="1800" b="1" dirty="0" err="1"/>
              <a:t>am</a:t>
            </a:r>
            <a:r>
              <a:rPr lang="cs-CZ" sz="1800" b="1" dirty="0"/>
              <a:t> </a:t>
            </a:r>
            <a:r>
              <a:rPr lang="cs-CZ" sz="1800" b="1" dirty="0" err="1"/>
              <a:t>Landestheater</a:t>
            </a:r>
            <a:r>
              <a:rPr lang="cs-CZ" sz="1800" b="1" dirty="0"/>
              <a:t> in </a:t>
            </a:r>
            <a:r>
              <a:rPr lang="cs-CZ" sz="1800" b="1" dirty="0" err="1"/>
              <a:t>Altenburg</a:t>
            </a:r>
            <a:endParaRPr lang="cs-CZ" sz="1800" b="1" dirty="0"/>
          </a:p>
          <a:p>
            <a:r>
              <a:rPr lang="cs-CZ" sz="1800" b="1" dirty="0" err="1"/>
              <a:t>Arbeit</a:t>
            </a:r>
            <a:r>
              <a:rPr lang="cs-CZ" sz="1800" b="1" dirty="0"/>
              <a:t> </a:t>
            </a:r>
            <a:r>
              <a:rPr lang="cs-CZ" sz="1800" b="1" dirty="0" err="1"/>
              <a:t>als</a:t>
            </a:r>
            <a:r>
              <a:rPr lang="cs-CZ" sz="1800" b="1" dirty="0"/>
              <a:t> </a:t>
            </a:r>
            <a:r>
              <a:rPr lang="cs-CZ" sz="1800" b="1" dirty="0" err="1"/>
              <a:t>Journalist</a:t>
            </a:r>
            <a:endParaRPr lang="cs-CZ" sz="1800" b="1" dirty="0"/>
          </a:p>
          <a:p>
            <a:r>
              <a:rPr lang="cs-CZ" sz="1800" b="1" dirty="0" err="1"/>
              <a:t>seit</a:t>
            </a:r>
            <a:r>
              <a:rPr lang="cs-CZ" sz="1800" b="1" dirty="0"/>
              <a:t> 1993 – </a:t>
            </a:r>
            <a:r>
              <a:rPr lang="cs-CZ" sz="1800" b="1" dirty="0" err="1"/>
              <a:t>freier</a:t>
            </a:r>
            <a:r>
              <a:rPr lang="cs-CZ" sz="1800" b="1" dirty="0"/>
              <a:t> </a:t>
            </a:r>
            <a:r>
              <a:rPr lang="cs-CZ" sz="1800" b="1" dirty="0" err="1"/>
              <a:t>Schriftsteller</a:t>
            </a:r>
            <a:r>
              <a:rPr lang="cs-CZ" sz="1800" b="1" dirty="0"/>
              <a:t> in </a:t>
            </a:r>
            <a:r>
              <a:rPr lang="cs-CZ" sz="1800" b="1" dirty="0" err="1"/>
              <a:t>Berlin</a:t>
            </a:r>
            <a:endParaRPr lang="cs-CZ" sz="1800" b="1" dirty="0"/>
          </a:p>
          <a:p>
            <a:r>
              <a:rPr lang="cs-CZ" sz="1800" b="1" dirty="0">
                <a:solidFill>
                  <a:srgbClr val="00B0F0"/>
                </a:solidFill>
              </a:rPr>
              <a:t>Roman „Adam </a:t>
            </a:r>
            <a:r>
              <a:rPr lang="cs-CZ" sz="1800" b="1" dirty="0" err="1">
                <a:solidFill>
                  <a:srgbClr val="00B0F0"/>
                </a:solidFill>
              </a:rPr>
              <a:t>und</a:t>
            </a:r>
            <a:r>
              <a:rPr lang="cs-CZ" sz="1800" b="1" dirty="0">
                <a:solidFill>
                  <a:srgbClr val="00B0F0"/>
                </a:solidFill>
              </a:rPr>
              <a:t> Evelyn“ – </a:t>
            </a:r>
            <a:r>
              <a:rPr lang="cs-CZ" sz="1800" b="1" dirty="0" err="1"/>
              <a:t>erz</a:t>
            </a:r>
            <a:r>
              <a:rPr lang="de-DE" sz="1800" b="1" dirty="0" err="1"/>
              <a:t>ählt</a:t>
            </a:r>
            <a:r>
              <a:rPr lang="de-DE" sz="1800" b="1" dirty="0"/>
              <a:t> von den letzten Monaten der DDR (Sommer 1989 bis 1990)</a:t>
            </a:r>
          </a:p>
          <a:p>
            <a:r>
              <a:rPr lang="de-DE" sz="1800" b="1" dirty="0"/>
              <a:t>Liebesgeschichte von Adam und Evelyn – Anspielung auf die </a:t>
            </a:r>
            <a:r>
              <a:rPr lang="de-DE" sz="1800" b="1"/>
              <a:t>biblische Geschichte</a:t>
            </a:r>
            <a:endParaRPr lang="cs-CZ" sz="1800" b="1" dirty="0"/>
          </a:p>
        </p:txBody>
      </p:sp>
    </p:spTree>
    <p:extLst>
      <p:ext uri="{BB962C8B-B14F-4D97-AF65-F5344CB8AC3E}">
        <p14:creationId xmlns:p14="http://schemas.microsoft.com/office/powerpoint/2010/main" val="307010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a:solidFill>
                  <a:srgbClr val="C00000"/>
                </a:solidFill>
              </a:rPr>
              <a:t>Beispiel 2: </a:t>
            </a:r>
            <a:r>
              <a:rPr lang="cs-CZ" b="1" dirty="0">
                <a:solidFill>
                  <a:srgbClr val="C00000"/>
                </a:solidFill>
              </a:rPr>
              <a:t>Ingo Schulze: Adam </a:t>
            </a:r>
            <a:r>
              <a:rPr lang="cs-CZ" b="1" dirty="0" err="1">
                <a:solidFill>
                  <a:srgbClr val="C00000"/>
                </a:solidFill>
              </a:rPr>
              <a:t>und</a:t>
            </a:r>
            <a:r>
              <a:rPr lang="cs-CZ" b="1" dirty="0">
                <a:solidFill>
                  <a:srgbClr val="C00000"/>
                </a:solidFill>
              </a:rPr>
              <a:t> Evelyn</a:t>
            </a:r>
          </a:p>
        </p:txBody>
      </p:sp>
      <p:sp>
        <p:nvSpPr>
          <p:cNvPr id="3" name="Zástupný symbol pro obsah 2"/>
          <p:cNvSpPr>
            <a:spLocks noGrp="1"/>
          </p:cNvSpPr>
          <p:nvPr>
            <p:ph idx="1"/>
          </p:nvPr>
        </p:nvSpPr>
        <p:spPr/>
        <p:txBody>
          <a:bodyPr/>
          <a:lstStyle/>
          <a:p>
            <a:r>
              <a:rPr lang="de-DE" b="1" dirty="0"/>
              <a:t>Übersetzung: </a:t>
            </a:r>
            <a:r>
              <a:rPr lang="de-DE" b="1" dirty="0" err="1"/>
              <a:t>To</a:t>
            </a:r>
            <a:r>
              <a:rPr lang="cs-CZ" b="1" dirty="0"/>
              <a:t>máš </a:t>
            </a:r>
            <a:r>
              <a:rPr lang="cs-CZ" b="1" dirty="0" err="1"/>
              <a:t>Dimter</a:t>
            </a:r>
            <a:r>
              <a:rPr lang="cs-CZ" b="1" dirty="0"/>
              <a:t> (</a:t>
            </a:r>
            <a:r>
              <a:rPr lang="cs-CZ" b="1" dirty="0" err="1"/>
              <a:t>geb</a:t>
            </a:r>
            <a:r>
              <a:rPr lang="cs-CZ" b="1" dirty="0"/>
              <a:t>. 1974)</a:t>
            </a:r>
            <a:endParaRPr lang="de-DE" b="1" dirty="0"/>
          </a:p>
          <a:p>
            <a:r>
              <a:rPr lang="cs-CZ" b="1" dirty="0" err="1"/>
              <a:t>Dialoge</a:t>
            </a:r>
            <a:endParaRPr lang="cs-CZ" b="1" dirty="0"/>
          </a:p>
          <a:p>
            <a:r>
              <a:rPr lang="cs-CZ" b="1" dirty="0"/>
              <a:t>„</a:t>
            </a:r>
            <a:r>
              <a:rPr lang="cs-CZ" b="1" dirty="0" err="1"/>
              <a:t>moderne</a:t>
            </a:r>
            <a:r>
              <a:rPr lang="cs-CZ" b="1" dirty="0"/>
              <a:t>“ </a:t>
            </a:r>
            <a:r>
              <a:rPr lang="cs-CZ" b="1" dirty="0" err="1"/>
              <a:t>Sprache</a:t>
            </a:r>
            <a:r>
              <a:rPr lang="de-DE" b="1" dirty="0"/>
              <a:t>, Alltagssprache, Jugendsprache</a:t>
            </a:r>
            <a:endParaRPr lang="cs-CZ" b="1" dirty="0"/>
          </a:p>
          <a:p>
            <a:r>
              <a:rPr lang="cs-CZ" b="1" dirty="0" err="1"/>
              <a:t>Stilschichten</a:t>
            </a:r>
            <a:r>
              <a:rPr lang="cs-CZ" b="1" dirty="0"/>
              <a:t>: </a:t>
            </a:r>
            <a:r>
              <a:rPr lang="cs-CZ" b="1" dirty="0" err="1"/>
              <a:t>umg</a:t>
            </a:r>
            <a:r>
              <a:rPr lang="cs-CZ" b="1" dirty="0"/>
              <a:t>., </a:t>
            </a:r>
            <a:r>
              <a:rPr lang="cs-CZ" b="1" dirty="0" err="1"/>
              <a:t>salopp</a:t>
            </a:r>
            <a:r>
              <a:rPr lang="cs-CZ" b="1" dirty="0"/>
              <a:t>, </a:t>
            </a:r>
            <a:r>
              <a:rPr lang="cs-CZ" b="1" dirty="0" err="1"/>
              <a:t>vulg</a:t>
            </a:r>
            <a:r>
              <a:rPr lang="de-DE" b="1" dirty="0" err="1"/>
              <a:t>är</a:t>
            </a:r>
            <a:endParaRPr lang="de-DE" b="1" dirty="0"/>
          </a:p>
          <a:p>
            <a:r>
              <a:rPr lang="de-DE" b="1" dirty="0"/>
              <a:t>Stilfärbungen</a:t>
            </a:r>
          </a:p>
          <a:p>
            <a:r>
              <a:rPr lang="de-DE" b="1" dirty="0" err="1"/>
              <a:t>umg</a:t>
            </a:r>
            <a:r>
              <a:rPr lang="de-DE" b="1" dirty="0"/>
              <a:t>. Idiomatik, kommunikative Formeln</a:t>
            </a:r>
            <a:r>
              <a:rPr lang="cs-CZ" b="1" dirty="0"/>
              <a:t>/</a:t>
            </a:r>
            <a:r>
              <a:rPr lang="cs-CZ" b="1" dirty="0" err="1"/>
              <a:t>Floskeln</a:t>
            </a:r>
            <a:r>
              <a:rPr lang="de-DE" b="1" dirty="0"/>
              <a:t> u.a. </a:t>
            </a:r>
            <a:r>
              <a:rPr lang="de-DE" b="1" dirty="0" err="1"/>
              <a:t>Phraseme</a:t>
            </a:r>
            <a:endParaRPr lang="de-DE" b="1" dirty="0"/>
          </a:p>
          <a:p>
            <a:endParaRPr lang="de-DE" b="1" dirty="0"/>
          </a:p>
        </p:txBody>
      </p:sp>
    </p:spTree>
    <p:extLst>
      <p:ext uri="{BB962C8B-B14F-4D97-AF65-F5344CB8AC3E}">
        <p14:creationId xmlns:p14="http://schemas.microsoft.com/office/powerpoint/2010/main" val="179345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1. </a:t>
            </a:r>
            <a:r>
              <a:rPr lang="de-DE" sz="1800" dirty="0"/>
              <a:t>„Wenn sie mir schon im August Urlaub geben, muss ich den nehmen. - Die </a:t>
            </a:r>
            <a:r>
              <a:rPr lang="de-DE" sz="1800" b="1" dirty="0"/>
              <a:t>spinnt </a:t>
            </a:r>
            <a:r>
              <a:rPr lang="de-DE" sz="1800" dirty="0"/>
              <a:t>wohl. Wir fahren, wann wir wollen.“ (Seite 13)</a:t>
            </a:r>
          </a:p>
          <a:p>
            <a:r>
              <a:rPr lang="cs-CZ" sz="1800" dirty="0"/>
              <a:t>„Jestli mi dají dovolenou v srpnu, musím si ji vzít. - To se snad </a:t>
            </a:r>
            <a:r>
              <a:rPr lang="cs-CZ" sz="1800" b="1" dirty="0"/>
              <a:t>pomátla</a:t>
            </a:r>
            <a:r>
              <a:rPr lang="cs-CZ" sz="1800" dirty="0"/>
              <a:t>, ne?</a:t>
            </a:r>
          </a:p>
          <a:p>
            <a:pPr marL="0" indent="0">
              <a:buNone/>
            </a:pPr>
            <a:r>
              <a:rPr lang="de-DE" sz="1800" dirty="0"/>
              <a:t>        </a:t>
            </a:r>
            <a:r>
              <a:rPr lang="cs-CZ" sz="1800" dirty="0"/>
              <a:t>Pojedeme, až se nám bude chtít.“ (</a:t>
            </a:r>
            <a:r>
              <a:rPr lang="cs-CZ" sz="1800" dirty="0" err="1"/>
              <a:t>Seite</a:t>
            </a:r>
            <a:r>
              <a:rPr lang="cs-CZ" sz="1800" dirty="0"/>
              <a:t> 11)</a:t>
            </a:r>
          </a:p>
          <a:p>
            <a:r>
              <a:rPr lang="de-DE" sz="1800" b="1" dirty="0"/>
              <a:t>Kommentar: </a:t>
            </a:r>
            <a:r>
              <a:rPr lang="de-DE" sz="1800" dirty="0"/>
              <a:t>Das deutsche Verb „</a:t>
            </a:r>
            <a:r>
              <a:rPr lang="de-DE" sz="1800" i="1" dirty="0"/>
              <a:t>spinnen“ </a:t>
            </a:r>
            <a:r>
              <a:rPr lang="de-DE" sz="1800" dirty="0"/>
              <a:t>hat </a:t>
            </a:r>
            <a:r>
              <a:rPr lang="de-DE" sz="1800" dirty="0" err="1"/>
              <a:t>Dimter</a:t>
            </a:r>
            <a:r>
              <a:rPr lang="de-DE" sz="1800" dirty="0"/>
              <a:t> als „</a:t>
            </a:r>
            <a:r>
              <a:rPr lang="de-DE" sz="1800" dirty="0" err="1"/>
              <a:t>pomátnout</a:t>
            </a:r>
            <a:r>
              <a:rPr lang="de-DE" sz="1800" dirty="0"/>
              <a:t> se“ übersetzt. Man kann es noch mit anderen Wörtern übersetzen, zum Beispiel: </a:t>
            </a:r>
            <a:r>
              <a:rPr lang="de-DE" sz="1800" dirty="0" err="1"/>
              <a:t>zbláznit</a:t>
            </a:r>
            <a:r>
              <a:rPr lang="de-DE" sz="1800" dirty="0"/>
              <a:t> se, </a:t>
            </a:r>
            <a:r>
              <a:rPr lang="de-DE" sz="1800" dirty="0" err="1"/>
              <a:t>zhloupnout</a:t>
            </a:r>
            <a:r>
              <a:rPr lang="de-DE" sz="1800" dirty="0"/>
              <a:t>. Der Ausdruck ist übertrieben, hyperbolisch. Im deutschen Originalsatz handelt es sich um eine Konstatierung. In der tschechischen Übersetzung hat der Übersetzter den Satz als eine rhetorische Frage geäußert. </a:t>
            </a:r>
            <a:r>
              <a:rPr lang="de-DE" sz="1800" dirty="0" err="1"/>
              <a:t>Esgelang</a:t>
            </a:r>
            <a:r>
              <a:rPr lang="de-DE" sz="1800" dirty="0"/>
              <a:t> ihm diesen Ausdruck ins Tschechische gut zu übersetzen.</a:t>
            </a:r>
          </a:p>
          <a:p>
            <a:r>
              <a:rPr lang="de-DE" sz="1800" dirty="0">
                <a:solidFill>
                  <a:srgbClr val="FF0000"/>
                </a:solidFill>
              </a:rPr>
              <a:t>2. </a:t>
            </a:r>
            <a:r>
              <a:rPr lang="de-DE" sz="1800" dirty="0"/>
              <a:t>„Dann ist der August </a:t>
            </a:r>
            <a:r>
              <a:rPr lang="de-DE" sz="1800" b="1" dirty="0"/>
              <a:t>so gut wie rum</a:t>
            </a:r>
            <a:r>
              <a:rPr lang="de-DE" sz="1800" dirty="0"/>
              <a:t>.“ (Seite 14)</a:t>
            </a:r>
          </a:p>
          <a:p>
            <a:r>
              <a:rPr lang="nb-NO" sz="1800" dirty="0"/>
              <a:t>„Jenže to už bude srpen stejně </a:t>
            </a:r>
            <a:r>
              <a:rPr lang="nb-NO" sz="1800" b="1" dirty="0"/>
              <a:t>v háji</a:t>
            </a:r>
            <a:r>
              <a:rPr lang="nb-NO" sz="1800" dirty="0"/>
              <a:t>.“ (Seite 12)</a:t>
            </a:r>
          </a:p>
          <a:p>
            <a:r>
              <a:rPr lang="de-DE" sz="1800" b="1" dirty="0"/>
              <a:t>Kommentar</a:t>
            </a:r>
            <a:r>
              <a:rPr lang="de-DE" sz="1800" dirty="0"/>
              <a:t>: Der Ausdruck ist umgangssprachlich. Der tschechische Satz benutzt</a:t>
            </a:r>
          </a:p>
          <a:p>
            <a:pPr marL="0" indent="0">
              <a:buNone/>
            </a:pPr>
            <a:r>
              <a:rPr lang="cs-CZ" sz="1800" dirty="0"/>
              <a:t>       </a:t>
            </a:r>
            <a:r>
              <a:rPr lang="de-DE" sz="1800" dirty="0"/>
              <a:t>zur Äußerung den Phraseologismus – „</a:t>
            </a:r>
            <a:r>
              <a:rPr lang="de-DE" sz="1800" dirty="0" err="1"/>
              <a:t>být</a:t>
            </a:r>
            <a:r>
              <a:rPr lang="de-DE" sz="1800" dirty="0"/>
              <a:t> v </a:t>
            </a:r>
            <a:r>
              <a:rPr lang="de-DE" sz="1800" dirty="0" err="1"/>
              <a:t>háji</a:t>
            </a:r>
            <a:r>
              <a:rPr lang="de-DE" sz="1800" dirty="0"/>
              <a:t>.“ In diesem Fall bedeutet der Satz,</a:t>
            </a:r>
          </a:p>
          <a:p>
            <a:pPr marL="0" indent="0">
              <a:buNone/>
            </a:pPr>
            <a:r>
              <a:rPr lang="cs-CZ" sz="1800" dirty="0"/>
              <a:t>       </a:t>
            </a:r>
            <a:r>
              <a:rPr lang="de-DE" sz="1800" dirty="0"/>
              <a:t>dass August zu Ende ist. Das </a:t>
            </a:r>
            <a:r>
              <a:rPr lang="de-DE" sz="1800" dirty="0" err="1"/>
              <a:t>Phrasem</a:t>
            </a:r>
            <a:r>
              <a:rPr lang="de-DE" sz="1800" dirty="0"/>
              <a:t> hat auch mehrere Bedeutungen. Man benutzt</a:t>
            </a:r>
            <a:r>
              <a:rPr lang="cs-CZ" sz="1800" dirty="0"/>
              <a:t> </a:t>
            </a:r>
            <a:r>
              <a:rPr lang="de-DE" sz="1800" dirty="0"/>
              <a:t>es </a:t>
            </a:r>
            <a:r>
              <a:rPr lang="cs-CZ" sz="1800" dirty="0"/>
              <a:t>  </a:t>
            </a:r>
          </a:p>
          <a:p>
            <a:pPr marL="0" indent="0">
              <a:buNone/>
            </a:pPr>
            <a:r>
              <a:rPr lang="cs-CZ" sz="1800" dirty="0"/>
              <a:t>       </a:t>
            </a:r>
            <a:r>
              <a:rPr lang="de-DE" sz="1800" dirty="0"/>
              <a:t>auch, wenn etwas schlecht endet, wenn etwas anders gelingt, als man erwartet</a:t>
            </a:r>
          </a:p>
          <a:p>
            <a:pPr marL="0" indent="0">
              <a:buNone/>
            </a:pPr>
            <a:r>
              <a:rPr lang="cs-CZ" sz="1800" dirty="0"/>
              <a:t>      </a:t>
            </a:r>
            <a:r>
              <a:rPr lang="de-DE" sz="1800" dirty="0"/>
              <a:t>oder will. Auch in diesem Beispiel gelang es den Ausdruck sehr geschickt und gut</a:t>
            </a:r>
            <a:r>
              <a:rPr lang="cs-CZ" sz="1800" dirty="0"/>
              <a:t> </a:t>
            </a:r>
            <a:r>
              <a:rPr lang="cs-CZ" sz="1800" dirty="0" err="1"/>
              <a:t>zu</a:t>
            </a:r>
            <a:endParaRPr lang="de-DE" sz="1800" dirty="0"/>
          </a:p>
          <a:p>
            <a:pPr marL="0" indent="0">
              <a:buNone/>
            </a:pPr>
            <a:r>
              <a:rPr lang="cs-CZ" sz="1800" dirty="0"/>
              <a:t>       </a:t>
            </a:r>
            <a:r>
              <a:rPr lang="cs-CZ" sz="1800" dirty="0" err="1"/>
              <a:t>übersetzen</a:t>
            </a:r>
            <a:r>
              <a:rPr lang="cs-CZ" sz="1800" dirty="0"/>
              <a:t>.</a:t>
            </a:r>
            <a:endParaRPr lang="cs-CZ" sz="1800" dirty="0">
              <a:solidFill>
                <a:srgbClr val="FF0000"/>
              </a:solidFill>
            </a:endParaRPr>
          </a:p>
        </p:txBody>
      </p:sp>
    </p:spTree>
    <p:extLst>
      <p:ext uri="{BB962C8B-B14F-4D97-AF65-F5344CB8AC3E}">
        <p14:creationId xmlns:p14="http://schemas.microsoft.com/office/powerpoint/2010/main" val="2813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3. </a:t>
            </a:r>
            <a:r>
              <a:rPr lang="de-DE" sz="1800" dirty="0"/>
              <a:t>„Die </a:t>
            </a:r>
            <a:r>
              <a:rPr lang="de-DE" sz="1800" b="1" dirty="0"/>
              <a:t>haben </a:t>
            </a:r>
            <a:r>
              <a:rPr lang="de-DE" sz="1800" dirty="0"/>
              <a:t>alle </a:t>
            </a:r>
            <a:r>
              <a:rPr lang="de-DE" sz="1800" b="1" dirty="0"/>
              <a:t>keine Ahnung von </a:t>
            </a:r>
            <a:r>
              <a:rPr lang="de-DE" sz="1800" dirty="0"/>
              <a:t>Schuhen, die kommen immer mit solchen</a:t>
            </a:r>
          </a:p>
          <a:p>
            <a:pPr marL="0" indent="0">
              <a:buNone/>
            </a:pPr>
            <a:r>
              <a:rPr lang="de-DE" sz="1800" b="1" dirty="0"/>
              <a:t>       Tretern</a:t>
            </a:r>
            <a:r>
              <a:rPr lang="de-DE" sz="1800" dirty="0"/>
              <a:t>, das </a:t>
            </a:r>
            <a:r>
              <a:rPr lang="de-DE" sz="1800" u="sng" dirty="0"/>
              <a:t>verschandelt </a:t>
            </a:r>
            <a:r>
              <a:rPr lang="de-DE" sz="1800" dirty="0"/>
              <a:t>alles, </a:t>
            </a:r>
            <a:r>
              <a:rPr lang="de-DE" sz="1800" u="sng" dirty="0"/>
              <a:t>für ne halbe </a:t>
            </a:r>
            <a:r>
              <a:rPr lang="de-DE" sz="1800" dirty="0"/>
              <a:t>Minute …“ (Seite 15)</a:t>
            </a:r>
          </a:p>
          <a:p>
            <a:r>
              <a:rPr lang="cs-CZ" sz="1800" dirty="0"/>
              <a:t>„Ty ženský </a:t>
            </a:r>
            <a:r>
              <a:rPr lang="cs-CZ" sz="1800" b="1" dirty="0"/>
              <a:t>nemají o </a:t>
            </a:r>
            <a:r>
              <a:rPr lang="cs-CZ" sz="1800" dirty="0"/>
              <a:t>botách </a:t>
            </a:r>
            <a:r>
              <a:rPr lang="cs-CZ" sz="1800" b="1" dirty="0"/>
              <a:t>ani páru</a:t>
            </a:r>
            <a:r>
              <a:rPr lang="cs-CZ" sz="1800" dirty="0"/>
              <a:t>, přijdou si vždycky v </a:t>
            </a:r>
            <a:r>
              <a:rPr lang="cs-CZ" sz="1800" dirty="0" err="1"/>
              <a:t>nějakejch</a:t>
            </a:r>
            <a:r>
              <a:rPr lang="cs-CZ" sz="1800" dirty="0"/>
              <a:t> </a:t>
            </a:r>
            <a:r>
              <a:rPr lang="cs-CZ" sz="1800" b="1" dirty="0"/>
              <a:t>škrpálech </a:t>
            </a:r>
            <a:r>
              <a:rPr lang="cs-CZ" sz="1800" dirty="0"/>
              <a:t>a</a:t>
            </a:r>
          </a:p>
          <a:p>
            <a:r>
              <a:rPr lang="cs-CZ" sz="1800" u="sng" dirty="0"/>
              <a:t>všechno tím zkazí</a:t>
            </a:r>
            <a:r>
              <a:rPr lang="cs-CZ" sz="1800" dirty="0"/>
              <a:t>, a kvůli půl minutě …“ (</a:t>
            </a:r>
            <a:r>
              <a:rPr lang="cs-CZ" sz="1800" dirty="0" err="1"/>
              <a:t>Seite</a:t>
            </a:r>
            <a:r>
              <a:rPr lang="cs-CZ" sz="1800" dirty="0"/>
              <a:t> 12)</a:t>
            </a:r>
          </a:p>
          <a:p>
            <a:r>
              <a:rPr lang="de-DE" sz="1800" b="1" dirty="0" err="1"/>
              <a:t>Phrasem</a:t>
            </a:r>
            <a:r>
              <a:rPr lang="de-DE" sz="1800" dirty="0"/>
              <a:t>: keine Ahnung von etwas haben –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endParaRPr lang="de-DE" sz="1800" dirty="0"/>
          </a:p>
          <a:p>
            <a:r>
              <a:rPr lang="cs-CZ" sz="1800" dirty="0"/>
              <a:t>Treter - škrpály</a:t>
            </a:r>
          </a:p>
          <a:p>
            <a:r>
              <a:rPr lang="de-DE" sz="1800" b="1" dirty="0"/>
              <a:t>Kommentar</a:t>
            </a:r>
            <a:r>
              <a:rPr lang="de-DE" sz="1800" dirty="0"/>
              <a:t>: Das deutsche </a:t>
            </a:r>
            <a:r>
              <a:rPr lang="de-DE" sz="1800" dirty="0" err="1"/>
              <a:t>Phrasem</a:t>
            </a:r>
            <a:r>
              <a:rPr lang="de-DE" sz="1800" dirty="0"/>
              <a:t> „</a:t>
            </a:r>
            <a:r>
              <a:rPr lang="de-DE" sz="1800" i="1" dirty="0"/>
              <a:t>keine Ahnung von etwas haben</a:t>
            </a:r>
            <a:r>
              <a:rPr lang="de-DE" sz="1800" dirty="0"/>
              <a:t>“ hat der</a:t>
            </a:r>
          </a:p>
          <a:p>
            <a:pPr marL="0" indent="0">
              <a:buNone/>
            </a:pPr>
            <a:r>
              <a:rPr lang="de-DE" sz="1800" dirty="0"/>
              <a:t>Übersetzer ins </a:t>
            </a:r>
            <a:r>
              <a:rPr lang="de-DE" sz="1800" dirty="0" err="1"/>
              <a:t>Teschechische</a:t>
            </a:r>
            <a:r>
              <a:rPr lang="de-DE" sz="1800" dirty="0"/>
              <a:t> als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r>
              <a:rPr lang="de-DE" sz="1800" dirty="0"/>
              <a:t>“ übersetzt. Es handelt sich</a:t>
            </a:r>
          </a:p>
          <a:p>
            <a:pPr marL="0" indent="0">
              <a:buNone/>
            </a:pPr>
            <a:r>
              <a:rPr lang="de-DE" sz="1800" dirty="0"/>
              <a:t>um ein Idiom, das umgangssprachlich-salopp ist. Man kann es auch als „</a:t>
            </a:r>
            <a:r>
              <a:rPr lang="de-DE" sz="1800" dirty="0" err="1"/>
              <a:t>n</a:t>
            </a:r>
            <a:r>
              <a:rPr lang="de-DE" sz="1800" i="1" dirty="0" err="1"/>
              <a:t>emít</a:t>
            </a:r>
            <a:r>
              <a:rPr lang="de-DE" sz="1800" i="1" dirty="0"/>
              <a:t> o</a:t>
            </a:r>
          </a:p>
          <a:p>
            <a:pPr marL="0" indent="0">
              <a:buNone/>
            </a:pPr>
            <a:r>
              <a:rPr lang="de-DE" sz="1800" i="1" dirty="0" err="1"/>
              <a:t>něčem</a:t>
            </a:r>
            <a:r>
              <a:rPr lang="de-DE" sz="1800" i="1" dirty="0"/>
              <a:t> </a:t>
            </a:r>
            <a:r>
              <a:rPr lang="de-DE" sz="1800" i="1" dirty="0" err="1"/>
              <a:t>ponětí</a:t>
            </a:r>
            <a:r>
              <a:rPr lang="de-DE" sz="1800" i="1" dirty="0"/>
              <a:t>“ </a:t>
            </a:r>
            <a:r>
              <a:rPr lang="de-DE" sz="1800" dirty="0"/>
              <a:t>übersetzen. Die Bedeutung ist: inkompetent sein, etwas nicht wissen,</a:t>
            </a:r>
          </a:p>
          <a:p>
            <a:pPr marL="0" indent="0">
              <a:buNone/>
            </a:pPr>
            <a:r>
              <a:rPr lang="cs-CZ" sz="1800" dirty="0" err="1"/>
              <a:t>nichts</a:t>
            </a:r>
            <a:r>
              <a:rPr lang="cs-CZ" sz="1800" dirty="0"/>
              <a:t> </a:t>
            </a:r>
            <a:r>
              <a:rPr lang="cs-CZ" sz="1800" dirty="0" err="1"/>
              <a:t>verstehen</a:t>
            </a:r>
            <a:r>
              <a:rPr lang="cs-CZ" sz="1800" dirty="0"/>
              <a:t>.</a:t>
            </a:r>
          </a:p>
          <a:p>
            <a:r>
              <a:rPr lang="de-DE" sz="1800" dirty="0"/>
              <a:t>Unter dem Ausdruck „</a:t>
            </a:r>
            <a:r>
              <a:rPr lang="de-DE" sz="1800" i="1" dirty="0"/>
              <a:t>Treter</a:t>
            </a:r>
            <a:r>
              <a:rPr lang="de-DE" sz="1800" dirty="0"/>
              <a:t>“ versteht man die Schuhe zu rennen. Das tschechische</a:t>
            </a:r>
          </a:p>
          <a:p>
            <a:pPr marL="0" indent="0">
              <a:buNone/>
            </a:pPr>
            <a:r>
              <a:rPr lang="de-DE" sz="1800" dirty="0"/>
              <a:t>Äquivalent „</a:t>
            </a:r>
            <a:r>
              <a:rPr lang="de-DE" sz="1800" i="1" dirty="0" err="1"/>
              <a:t>škrpály</a:t>
            </a:r>
            <a:r>
              <a:rPr lang="de-DE" sz="1800" i="1" dirty="0"/>
              <a:t>“ </a:t>
            </a:r>
            <a:r>
              <a:rPr lang="de-DE" sz="1800" dirty="0"/>
              <a:t>bezeichnet alte, unmoderne Schuhe. Beide Ausdrücke äußern</a:t>
            </a:r>
          </a:p>
          <a:p>
            <a:pPr marL="0" indent="0">
              <a:buNone/>
            </a:pPr>
            <a:r>
              <a:rPr lang="de-DE" sz="1800" dirty="0"/>
              <a:t>Schuhe, die nicht zum Kleid passen. Dieser Ausdruck ist umgangssprachlich-salopp,</a:t>
            </a:r>
          </a:p>
          <a:p>
            <a:pPr marL="0" indent="0">
              <a:buNone/>
            </a:pPr>
            <a:r>
              <a:rPr lang="de-DE" sz="1800" dirty="0"/>
              <a:t>expressiv, er wird in der Alltagskommunikation verwendet. Die Übersetzung ist</a:t>
            </a:r>
          </a:p>
          <a:p>
            <a:pPr marL="0" indent="0">
              <a:buNone/>
            </a:pPr>
            <a:r>
              <a:rPr lang="cs-CZ" sz="1800" dirty="0" err="1"/>
              <a:t>treffend</a:t>
            </a:r>
            <a:r>
              <a:rPr lang="cs-CZ" sz="1800" dirty="0"/>
              <a:t>.</a:t>
            </a:r>
            <a:endParaRPr lang="cs-CZ" sz="1800" dirty="0">
              <a:solidFill>
                <a:srgbClr val="FF0000"/>
              </a:solidFill>
            </a:endParaRPr>
          </a:p>
        </p:txBody>
      </p:sp>
    </p:spTree>
    <p:extLst>
      <p:ext uri="{BB962C8B-B14F-4D97-AF65-F5344CB8AC3E}">
        <p14:creationId xmlns:p14="http://schemas.microsoft.com/office/powerpoint/2010/main" val="397539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4467</Words>
  <Application>Microsoft Office PowerPoint</Application>
  <PresentationFormat>Předvádění na obrazovce (4:3)</PresentationFormat>
  <Paragraphs>252</Paragraphs>
  <Slides>28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28</vt:i4>
      </vt:variant>
    </vt:vector>
  </HeadingPairs>
  <TitlesOfParts>
    <vt:vector size="31" baseType="lpstr">
      <vt:lpstr>Arial</vt:lpstr>
      <vt:lpstr>Calibri</vt:lpstr>
      <vt:lpstr>Motiv systému Office</vt:lpstr>
      <vt:lpstr>Kontrastive Stilanalyse literarischer Übersetzungen (Dt-Tsch)</vt:lpstr>
      <vt:lpstr>2. Stilschichten (-ebenen)</vt:lpstr>
      <vt:lpstr>Stilfärbungen zusätzliche gefühlsmäßige (emotionale) Nuancierungen: stilistische Markierungen (WB)</vt:lpstr>
      <vt:lpstr>Phraseologismen - Idiome</vt:lpstr>
      <vt:lpstr>Phraseologismen als lexikalische Stilelemente</vt:lpstr>
      <vt:lpstr>Beispiel 2: Ingo Schulze: Adam und Evelyn</vt:lpstr>
      <vt:lpstr>Beispiel 2: Ingo Schulze: Adam und Evelyn</vt:lpstr>
      <vt:lpstr>Beispiele:</vt:lpstr>
      <vt:lpstr>Beispiele</vt:lpstr>
      <vt:lpstr>Beispiele</vt:lpstr>
      <vt:lpstr>Beispiele</vt:lpstr>
      <vt:lpstr>Beispiele</vt:lpstr>
      <vt:lpstr>Beispiele</vt:lpstr>
      <vt:lpstr>Beispiele</vt:lpstr>
      <vt:lpstr>Beispiele</vt:lpstr>
      <vt:lpstr>3. Elfriede Jelinek</vt:lpstr>
      <vt:lpstr>Elfriede Jelinek</vt:lpstr>
      <vt:lpstr>Elfriede Jelinek</vt:lpstr>
      <vt:lpstr>Elfriede Jelinek</vt:lpstr>
      <vt:lpstr>Elfriede Jelinek</vt:lpstr>
      <vt:lpstr>Elfriede Jelinek</vt:lpstr>
      <vt:lpstr>  Gier (Lačnost) 2000 překlad Jitka Jílková  </vt:lpstr>
      <vt:lpstr>Gier (Lačnost)</vt:lpstr>
      <vt:lpstr>Gier (Lačnost)</vt:lpstr>
      <vt:lpstr>Gier (Lačnost)</vt:lpstr>
      <vt:lpstr>Gier (Lačnost)</vt:lpstr>
      <vt:lpstr>Gier (Lačnost)</vt:lpstr>
      <vt:lpstr>Was geschah, nachdem Nora ihren Mann verlassen hatte oder Stützen der Gesellschaften (Co se stalo poté, co Nora opustila manžela aneb Opory společností) 1977</vt:lpstr>
    </vt:vector>
  </TitlesOfParts>
  <Company>UVT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106</cp:revision>
  <dcterms:created xsi:type="dcterms:W3CDTF">2013-09-25T11:41:16Z</dcterms:created>
  <dcterms:modified xsi:type="dcterms:W3CDTF">2020-11-05T12:58:36Z</dcterms:modified>
</cp:coreProperties>
</file>