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3" r:id="rId3"/>
    <p:sldId id="345" r:id="rId4"/>
    <p:sldId id="346" r:id="rId5"/>
    <p:sldId id="347" r:id="rId6"/>
    <p:sldId id="348" r:id="rId7"/>
    <p:sldId id="350" r:id="rId8"/>
    <p:sldId id="351" r:id="rId9"/>
    <p:sldId id="352" r:id="rId10"/>
    <p:sldId id="353" r:id="rId11"/>
    <p:sldId id="299" r:id="rId12"/>
    <p:sldId id="305" r:id="rId13"/>
    <p:sldId id="338" r:id="rId14"/>
    <p:sldId id="33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25.11.2020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25.11.2020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25.11.2020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25.11.2020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25.11.2020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25.11.2020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25.11.2020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25.11.2020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25.11.2020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25.11.2020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25.11.2020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25.11.2020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fischerverlage.de/buch/judith_hermann_aller_liebe_anfang/9783100331830" TargetMode="External"/><Relationship Id="rId1" Type="http://schemas.openxmlformats.org/officeDocument/2006/relationships/slideLayout" Target="../slideLayouts/slideLayout2.xml"/><Relationship Id="rId6" Type="http://schemas.openxmlformats.org/officeDocument/2006/relationships/hyperlink" Target="http://www.fischerverlage.de/buch/judith_hermann_lettipark/9783100024930" TargetMode="External"/><Relationship Id="rId5" Type="http://schemas.openxmlformats.org/officeDocument/2006/relationships/image" Target="../media/image2.jpeg"/><Relationship Id="rId4" Type="http://schemas.openxmlformats.org/officeDocument/2006/relationships/hyperlink" Target="http://www.fischerverlage.de/buch/judith_hermann_alice/978310033182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Fachliteratur</a:t>
            </a:r>
            <a:endParaRPr lang="cs-CZ" b="1" dirty="0"/>
          </a:p>
        </p:txBody>
      </p:sp>
      <p:sp>
        <p:nvSpPr>
          <p:cNvPr id="3" name="Zástupný symbol pro obsah 2"/>
          <p:cNvSpPr>
            <a:spLocks noGrp="1"/>
          </p:cNvSpPr>
          <p:nvPr>
            <p:ph idx="1"/>
          </p:nvPr>
        </p:nvSpPr>
        <p:spPr/>
        <p:txBody>
          <a:bodyPr>
            <a:normAutofit/>
          </a:bodyPr>
          <a:lstStyle/>
          <a:p>
            <a:r>
              <a:rPr lang="cs-CZ" sz="2000" b="1" dirty="0"/>
              <a:t>LEVÝ, Jiří: </a:t>
            </a:r>
            <a:r>
              <a:rPr lang="cs-CZ" sz="2000" b="1" i="1" dirty="0"/>
              <a:t>Umění překladu. </a:t>
            </a:r>
            <a:r>
              <a:rPr lang="cs-CZ" sz="2000" b="1" dirty="0"/>
              <a:t>Praha: Československý spisovatel, 1963</a:t>
            </a:r>
          </a:p>
          <a:p>
            <a:r>
              <a:rPr lang="cs-CZ" sz="2000" b="1" dirty="0"/>
              <a:t>VILIKOVSKÝ, Ján a Emil CHAROUS. </a:t>
            </a:r>
            <a:r>
              <a:rPr lang="cs-CZ" sz="2000" b="1" i="1" dirty="0"/>
              <a:t>Překlad jako tvorba</a:t>
            </a:r>
            <a:r>
              <a:rPr lang="cs-CZ" sz="2000" b="1" dirty="0"/>
              <a:t>. Vyd. 1. Praha: Ivo Železný, 2002</a:t>
            </a:r>
            <a:endParaRPr lang="de-DE" sz="2000" b="1" dirty="0"/>
          </a:p>
          <a:p>
            <a:r>
              <a:rPr lang="cs-CZ" sz="2000" b="1" dirty="0"/>
              <a:t>FIŠER, Zbyněk. </a:t>
            </a:r>
            <a:r>
              <a:rPr lang="cs-CZ" sz="2000" b="1" i="1" dirty="0"/>
              <a:t>Překlad jako kreativní proces: teorie a praxe funkcionalistického překládání</a:t>
            </a:r>
            <a:r>
              <a:rPr lang="cs-CZ" sz="2000" b="1" dirty="0"/>
              <a:t>. Vyd. 1. Brno: Host,</a:t>
            </a:r>
            <a:r>
              <a:rPr lang="de-DE" sz="2000" b="1" dirty="0"/>
              <a:t> </a:t>
            </a:r>
            <a:r>
              <a:rPr lang="cs-CZ" sz="2000" b="1" dirty="0"/>
              <a:t>2009</a:t>
            </a:r>
            <a:endParaRPr lang="de-DE" sz="2000" b="1" dirty="0"/>
          </a:p>
          <a:p>
            <a:r>
              <a:rPr lang="de-DE" sz="2000" b="1" dirty="0"/>
              <a:t>KOLLER, Werner. </a:t>
            </a:r>
            <a:r>
              <a:rPr lang="de-DE" sz="2000" b="1" i="1" dirty="0"/>
              <a:t>Einführung in die Übersetzungswissenschaft</a:t>
            </a:r>
            <a:r>
              <a:rPr lang="de-DE" sz="2000" b="1" dirty="0"/>
              <a:t>. </a:t>
            </a:r>
            <a:r>
              <a:rPr lang="cs-CZ" sz="2000" b="1" dirty="0"/>
              <a:t>2004, 2011</a:t>
            </a:r>
            <a:endParaRPr lang="de-DE" sz="2000" b="1" dirty="0"/>
          </a:p>
          <a:p>
            <a:r>
              <a:rPr lang="cs-CZ" sz="2000" b="1" dirty="0"/>
              <a:t>KADRIĆ, Mira, Klaus KAINDL a </a:t>
            </a:r>
            <a:r>
              <a:rPr lang="cs-CZ" sz="2000" b="1" dirty="0" err="1"/>
              <a:t>Michèle</a:t>
            </a:r>
            <a:r>
              <a:rPr lang="cs-CZ" sz="2000" b="1" dirty="0"/>
              <a:t> KAISER-COOKE. </a:t>
            </a:r>
            <a:r>
              <a:rPr lang="cs-CZ" sz="2000" b="1" dirty="0" err="1"/>
              <a:t>Translatorische</a:t>
            </a:r>
            <a:r>
              <a:rPr lang="cs-CZ" sz="2000" b="1" dirty="0"/>
              <a:t> </a:t>
            </a:r>
          </a:p>
          <a:p>
            <a:pPr marL="0" indent="0">
              <a:buNone/>
            </a:pPr>
            <a:r>
              <a:rPr lang="cs-CZ" sz="2000" b="1" dirty="0"/>
              <a:t>      </a:t>
            </a:r>
            <a:r>
              <a:rPr lang="cs-CZ" sz="2000" b="1" dirty="0" err="1"/>
              <a:t>Methodik</a:t>
            </a:r>
            <a:r>
              <a:rPr lang="cs-CZ" sz="2000" b="1" dirty="0"/>
              <a:t>. 4. </a:t>
            </a:r>
            <a:r>
              <a:rPr lang="cs-CZ" sz="2000" b="1" dirty="0" err="1"/>
              <a:t>überarbeitete</a:t>
            </a:r>
            <a:r>
              <a:rPr lang="cs-CZ" sz="2000" b="1" dirty="0"/>
              <a:t> </a:t>
            </a:r>
            <a:r>
              <a:rPr lang="cs-CZ" sz="2000" b="1" dirty="0" err="1"/>
              <a:t>Auflage</a:t>
            </a:r>
            <a:r>
              <a:rPr lang="cs-CZ" sz="2000" b="1" dirty="0"/>
              <a:t>,  </a:t>
            </a:r>
            <a:r>
              <a:rPr lang="cs-CZ" sz="2000" b="1" dirty="0" err="1"/>
              <a:t>Wien</a:t>
            </a:r>
            <a:r>
              <a:rPr lang="cs-CZ" sz="2000" b="1" dirty="0"/>
              <a:t> 2010</a:t>
            </a:r>
          </a:p>
          <a:p>
            <a:r>
              <a:rPr lang="de-DE" sz="2000" b="1" dirty="0" err="1"/>
              <a:t>KUßMAUL</a:t>
            </a:r>
            <a:r>
              <a:rPr lang="de-DE" sz="2000" b="1" dirty="0"/>
              <a:t>, Paul. Verstehen und Übersetzen: ein Lehr-und Arbeitsbuch. 2., aktualisierte Aufl. Tübingen: Narr, 2010</a:t>
            </a:r>
          </a:p>
          <a:p>
            <a:endParaRPr lang="cs-CZ" sz="2000" b="1" dirty="0"/>
          </a:p>
          <a:p>
            <a:endParaRPr lang="cs-CZ" sz="2000" dirty="0"/>
          </a:p>
          <a:p>
            <a:endParaRPr lang="de-DE" sz="2000" b="1" dirty="0"/>
          </a:p>
          <a:p>
            <a:endParaRPr lang="de-DE" sz="2000" b="1" dirty="0"/>
          </a:p>
          <a:p>
            <a:endParaRPr lang="de-DE" sz="2000" b="1" dirty="0"/>
          </a:p>
          <a:p>
            <a:endParaRPr lang="cs-CZ" sz="2000" b="1" dirty="0"/>
          </a:p>
          <a:p>
            <a:pPr marL="0" indent="0">
              <a:buNone/>
            </a:pPr>
            <a:endParaRPr lang="cs-CZ" b="1" dirty="0"/>
          </a:p>
        </p:txBody>
      </p:sp>
    </p:spTree>
    <p:extLst>
      <p:ext uri="{BB962C8B-B14F-4D97-AF65-F5344CB8AC3E}">
        <p14:creationId xmlns:p14="http://schemas.microsoft.com/office/powerpoint/2010/main" val="21031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4. Judith Hermann</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t>junge </a:t>
            </a:r>
            <a:r>
              <a:rPr lang="cs-CZ" b="1" dirty="0" err="1"/>
              <a:t>Schriftstellerinnen-Generation</a:t>
            </a:r>
            <a:r>
              <a:rPr lang="cs-CZ" b="1" dirty="0"/>
              <a:t> </a:t>
            </a:r>
            <a:r>
              <a:rPr lang="de-DE" b="1" dirty="0"/>
              <a:t>- </a:t>
            </a:r>
            <a:r>
              <a:rPr lang="cs-CZ" b="1" dirty="0"/>
              <a:t>„</a:t>
            </a:r>
            <a:r>
              <a:rPr lang="cs-CZ" b="1" dirty="0" err="1"/>
              <a:t>schreibende</a:t>
            </a:r>
            <a:r>
              <a:rPr lang="cs-CZ" b="1" dirty="0"/>
              <a:t> Fr</a:t>
            </a:r>
            <a:r>
              <a:rPr lang="de-DE" b="1" dirty="0" err="1"/>
              <a:t>äulein</a:t>
            </a:r>
            <a:r>
              <a:rPr lang="de-DE" b="1" dirty="0"/>
              <a:t>“</a:t>
            </a:r>
            <a:r>
              <a:rPr lang="cs-CZ" b="1" dirty="0"/>
              <a:t> – 90er </a:t>
            </a:r>
            <a:r>
              <a:rPr lang="cs-CZ" b="1" dirty="0" err="1"/>
              <a:t>Jahre</a:t>
            </a:r>
            <a:r>
              <a:rPr lang="cs-CZ" b="1" dirty="0"/>
              <a:t> des 20. </a:t>
            </a:r>
            <a:r>
              <a:rPr lang="cs-CZ" b="1" dirty="0" err="1"/>
              <a:t>Jhs</a:t>
            </a:r>
            <a:r>
              <a:rPr lang="cs-CZ" b="1" dirty="0"/>
              <a:t>. bis </a:t>
            </a:r>
            <a:r>
              <a:rPr lang="cs-CZ" b="1" dirty="0" err="1"/>
              <a:t>heute</a:t>
            </a:r>
            <a:endParaRPr lang="cs-CZ" b="1" dirty="0"/>
          </a:p>
          <a:p>
            <a:r>
              <a:rPr lang="de-DE" b="1" dirty="0"/>
              <a:t>„Fräuleinwunder-Literatur“ (Juli Zeh, Julia Frank, Felicitas Hoppe, Jenny </a:t>
            </a:r>
            <a:r>
              <a:rPr lang="de-DE" b="1" dirty="0" err="1"/>
              <a:t>Erpenbeck</a:t>
            </a:r>
            <a:r>
              <a:rPr lang="de-DE" b="1" dirty="0"/>
              <a:t>)</a:t>
            </a:r>
          </a:p>
          <a:p>
            <a:r>
              <a:rPr lang="de-DE" b="1" dirty="0"/>
              <a:t>lakonischer, distanzierter, einfacher Stil</a:t>
            </a:r>
          </a:p>
          <a:p>
            <a:r>
              <a:rPr lang="de-DE" b="1" dirty="0"/>
              <a:t>minimalistisch-melancholisch</a:t>
            </a:r>
          </a:p>
          <a:p>
            <a:r>
              <a:rPr lang="de-DE" b="1" dirty="0"/>
              <a:t>ohne „kräftige“ Metaphern (im Gegensatz zu E. Jelinek), dennoch wirksam</a:t>
            </a:r>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Judith Hermann</a:t>
            </a:r>
            <a:endParaRPr lang="cs-CZ" b="1" dirty="0"/>
          </a:p>
        </p:txBody>
      </p:sp>
      <p:sp>
        <p:nvSpPr>
          <p:cNvPr id="3" name="Zástupný symbol pro obsah 2"/>
          <p:cNvSpPr>
            <a:spLocks noGrp="1"/>
          </p:cNvSpPr>
          <p:nvPr>
            <p:ph idx="1"/>
          </p:nvPr>
        </p:nvSpPr>
        <p:spPr/>
        <p:txBody>
          <a:bodyPr>
            <a:normAutofit/>
          </a:bodyPr>
          <a:lstStyle/>
          <a:p>
            <a:r>
              <a:rPr lang="cs-CZ" b="1" dirty="0" err="1"/>
              <a:t>geb</a:t>
            </a:r>
            <a:r>
              <a:rPr lang="cs-CZ" b="1" dirty="0"/>
              <a:t>. 1970 in </a:t>
            </a:r>
            <a:r>
              <a:rPr lang="cs-CZ" b="1" dirty="0" err="1"/>
              <a:t>Berlin</a:t>
            </a:r>
            <a:endParaRPr lang="cs-CZ" b="1" dirty="0"/>
          </a:p>
          <a:p>
            <a:r>
              <a:rPr lang="cs-CZ" b="1" dirty="0"/>
              <a:t>Studium der Germanistik </a:t>
            </a:r>
            <a:r>
              <a:rPr lang="cs-CZ" b="1" dirty="0" err="1"/>
              <a:t>und</a:t>
            </a:r>
            <a:r>
              <a:rPr lang="cs-CZ" b="1" dirty="0"/>
              <a:t> </a:t>
            </a:r>
            <a:r>
              <a:rPr lang="cs-CZ" b="1" dirty="0" err="1"/>
              <a:t>Philosophie</a:t>
            </a:r>
            <a:endParaRPr lang="cs-CZ" b="1" dirty="0"/>
          </a:p>
          <a:p>
            <a:r>
              <a:rPr lang="cs-CZ" b="1" dirty="0"/>
              <a:t>Praktikum in New York </a:t>
            </a:r>
            <a:r>
              <a:rPr lang="cs-CZ" b="1" dirty="0" err="1"/>
              <a:t>als</a:t>
            </a:r>
            <a:r>
              <a:rPr lang="cs-CZ" b="1" dirty="0"/>
              <a:t> </a:t>
            </a:r>
            <a:r>
              <a:rPr lang="cs-CZ" b="1" dirty="0" err="1"/>
              <a:t>Journalistin</a:t>
            </a:r>
            <a:endParaRPr lang="cs-CZ" b="1" dirty="0"/>
          </a:p>
          <a:p>
            <a:r>
              <a:rPr lang="cs-CZ" b="1" dirty="0" err="1"/>
              <a:t>Werke</a:t>
            </a:r>
            <a:r>
              <a:rPr lang="cs-CZ" b="1" dirty="0"/>
              <a:t>: „Sommer</a:t>
            </a:r>
            <a:r>
              <a:rPr lang="de-DE" b="1" dirty="0"/>
              <a:t>haus, später“ 1998</a:t>
            </a:r>
          </a:p>
          <a:p>
            <a:r>
              <a:rPr lang="de-DE" b="1" dirty="0"/>
              <a:t>„Nichts als Gespenster“ 2003</a:t>
            </a:r>
          </a:p>
          <a:p>
            <a:r>
              <a:rPr lang="de-DE" b="1" dirty="0"/>
              <a:t>Erzählungen und Kurzgeschichten</a:t>
            </a:r>
            <a:endParaRPr lang="cs-CZ" b="1" dirty="0"/>
          </a:p>
          <a:p>
            <a:r>
              <a:rPr lang="cs-CZ" b="1" dirty="0" err="1"/>
              <a:t>handlugsarm</a:t>
            </a:r>
            <a:r>
              <a:rPr lang="cs-CZ" b="1" dirty="0"/>
              <a:t>, </a:t>
            </a:r>
            <a:r>
              <a:rPr lang="cs-CZ" b="1" dirty="0" err="1"/>
              <a:t>z.B</a:t>
            </a:r>
            <a:r>
              <a:rPr lang="cs-CZ" b="1" dirty="0"/>
              <a:t>. </a:t>
            </a:r>
            <a:r>
              <a:rPr lang="cs-CZ" b="1" i="1" dirty="0" err="1"/>
              <a:t>Wohin</a:t>
            </a:r>
            <a:r>
              <a:rPr lang="cs-CZ" b="1" i="1" dirty="0"/>
              <a:t> des </a:t>
            </a:r>
            <a:r>
              <a:rPr lang="cs-CZ" b="1" i="1" dirty="0" err="1"/>
              <a:t>Weges</a:t>
            </a:r>
            <a:endParaRPr lang="cs-CZ" b="1" i="1" dirty="0"/>
          </a:p>
          <a:p>
            <a:endParaRPr lang="de-DE" b="1" dirty="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a:xfrm>
            <a:off x="107504" y="1340768"/>
            <a:ext cx="9262864" cy="7494315"/>
          </a:xfrm>
        </p:spPr>
        <p:txBody>
          <a:bodyPr/>
          <a:lstStyle/>
          <a:p>
            <a:pPr marL="0" indent="0">
              <a:buNone/>
            </a:pPr>
            <a:endParaRPr lang="cs-CZ" dirty="0"/>
          </a:p>
        </p:txBody>
      </p:sp>
      <p:pic>
        <p:nvPicPr>
          <p:cNvPr id="1027" name="Picture 3" descr="Judith Hermann&#10;»Aller Liebe Anfa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124" y="1988840"/>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dith Hermann&#10;»Alic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2696" y="2008272"/>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udith Hermann&#10;»Lettipark«">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1916832"/>
            <a:ext cx="9525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62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lstStyle/>
          <a:p>
            <a:r>
              <a:rPr lang="cs-CZ" sz="2000" b="1" dirty="0"/>
              <a:t>„Die </a:t>
            </a:r>
            <a:r>
              <a:rPr lang="cs-CZ" sz="2000" b="1" dirty="0" err="1"/>
              <a:t>Geschichten</a:t>
            </a:r>
            <a:r>
              <a:rPr lang="cs-CZ" sz="2000" b="1" dirty="0"/>
              <a:t> des </a:t>
            </a:r>
            <a:r>
              <a:rPr lang="cs-CZ" sz="2000" b="1" dirty="0" err="1"/>
              <a:t>neuen</a:t>
            </a:r>
            <a:r>
              <a:rPr lang="cs-CZ" sz="2000" b="1" dirty="0"/>
              <a:t> </a:t>
            </a:r>
            <a:r>
              <a:rPr lang="cs-CZ" sz="2000" b="1" dirty="0" err="1"/>
              <a:t>Buches</a:t>
            </a:r>
            <a:r>
              <a:rPr lang="de-DE" sz="2000" b="1" dirty="0"/>
              <a:t> (Nichts als Gespenster)</a:t>
            </a:r>
            <a:r>
              <a:rPr lang="cs-CZ" sz="2000" b="1" dirty="0"/>
              <a:t> </a:t>
            </a:r>
            <a:r>
              <a:rPr lang="cs-CZ" sz="2000" b="1" dirty="0" err="1"/>
              <a:t>sind</a:t>
            </a:r>
            <a:r>
              <a:rPr lang="cs-CZ" sz="2000" b="1" dirty="0"/>
              <a:t> so</a:t>
            </a:r>
          </a:p>
          <a:p>
            <a:r>
              <a:rPr lang="cs-CZ" sz="2000" b="1" dirty="0" err="1">
                <a:solidFill>
                  <a:srgbClr val="7030A0"/>
                </a:solidFill>
              </a:rPr>
              <a:t>traumverloren</a:t>
            </a:r>
            <a:endParaRPr lang="de-DE" sz="2000" b="1" dirty="0">
              <a:solidFill>
                <a:srgbClr val="7030A0"/>
              </a:solidFill>
            </a:endParaRPr>
          </a:p>
          <a:p>
            <a:r>
              <a:rPr lang="de-DE" sz="2000" b="1" dirty="0">
                <a:solidFill>
                  <a:srgbClr val="0070C0"/>
                </a:solidFill>
              </a:rPr>
              <a:t>traurig</a:t>
            </a:r>
          </a:p>
          <a:p>
            <a:r>
              <a:rPr lang="de-DE" sz="2000" b="1" dirty="0">
                <a:solidFill>
                  <a:srgbClr val="FF0000"/>
                </a:solidFill>
              </a:rPr>
              <a:t>liebesuchend</a:t>
            </a:r>
          </a:p>
          <a:p>
            <a:r>
              <a:rPr lang="de-DE" sz="2000" b="1" dirty="0" err="1">
                <a:solidFill>
                  <a:srgbClr val="92D050"/>
                </a:solidFill>
              </a:rPr>
              <a:t>abschiednehmend</a:t>
            </a:r>
            <a:endParaRPr lang="de-DE" sz="2000" b="1" dirty="0">
              <a:solidFill>
                <a:srgbClr val="92D050"/>
              </a:solidFill>
            </a:endParaRPr>
          </a:p>
          <a:p>
            <a:r>
              <a:rPr lang="de-DE" sz="2000" b="1" dirty="0">
                <a:solidFill>
                  <a:srgbClr val="00B0F0"/>
                </a:solidFill>
              </a:rPr>
              <a:t>weiterfragend</a:t>
            </a:r>
          </a:p>
          <a:p>
            <a:r>
              <a:rPr lang="de-DE" sz="2000" b="1" dirty="0">
                <a:solidFill>
                  <a:srgbClr val="C00000"/>
                </a:solidFill>
              </a:rPr>
              <a:t>zweifelnd</a:t>
            </a:r>
          </a:p>
          <a:p>
            <a:r>
              <a:rPr lang="de-DE" sz="2000" b="1" dirty="0">
                <a:solidFill>
                  <a:srgbClr val="00B050"/>
                </a:solidFill>
              </a:rPr>
              <a:t>verzweifelt</a:t>
            </a:r>
          </a:p>
          <a:p>
            <a:r>
              <a:rPr lang="de-DE" sz="2000" b="1" dirty="0">
                <a:solidFill>
                  <a:srgbClr val="FFC000"/>
                </a:solidFill>
              </a:rPr>
              <a:t>glücklich neubeginnend</a:t>
            </a:r>
            <a:r>
              <a:rPr lang="de-DE" sz="2000" b="1" dirty="0"/>
              <a:t>, schön wie damals, wie heute (…)</a:t>
            </a:r>
          </a:p>
          <a:p>
            <a:r>
              <a:rPr lang="de-DE" sz="2000" b="1" dirty="0"/>
              <a:t>Widerstehen kann man nicht.</a:t>
            </a:r>
          </a:p>
          <a:p>
            <a:r>
              <a:rPr lang="de-DE" sz="2000" b="1" dirty="0"/>
              <a:t>Volker Weidermann: Frankfurter Allgemeine Sonntagszeitung</a:t>
            </a:r>
          </a:p>
          <a:p>
            <a:endParaRPr lang="de-DE" dirty="0"/>
          </a:p>
          <a:p>
            <a:endParaRPr lang="de-DE" dirty="0"/>
          </a:p>
          <a:p>
            <a:endParaRPr lang="de-DE" dirty="0"/>
          </a:p>
          <a:p>
            <a:endParaRPr lang="cs-CZ" dirty="0"/>
          </a:p>
          <a:p>
            <a:endParaRPr lang="cs-CZ" dirty="0"/>
          </a:p>
        </p:txBody>
      </p:sp>
    </p:spTree>
    <p:extLst>
      <p:ext uri="{BB962C8B-B14F-4D97-AF65-F5344CB8AC3E}">
        <p14:creationId xmlns:p14="http://schemas.microsoft.com/office/powerpoint/2010/main" val="211425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de-DE" sz="3100" b="1" dirty="0">
                <a:solidFill>
                  <a:srgbClr val="FF0000"/>
                </a:solidFill>
              </a:rPr>
            </a:br>
            <a:r>
              <a:rPr lang="de-DE" sz="3100" b="1" dirty="0">
                <a:solidFill>
                  <a:srgbClr val="FF0000"/>
                </a:solidFill>
              </a:rPr>
              <a:t>4. Einführung in die </a:t>
            </a:r>
            <a:r>
              <a:rPr lang="de-DE" sz="3100" b="1" dirty="0" err="1">
                <a:solidFill>
                  <a:srgbClr val="FF0000"/>
                </a:solidFill>
              </a:rPr>
              <a:t>Translatologie</a:t>
            </a:r>
            <a:r>
              <a:rPr lang="cs-CZ" sz="3100" b="1" dirty="0">
                <a:solidFill>
                  <a:srgbClr val="FF0000"/>
                </a:solidFill>
              </a:rPr>
              <a:t>/</a:t>
            </a:r>
            <a:r>
              <a:rPr lang="de-DE" sz="3100" b="1" dirty="0">
                <a:solidFill>
                  <a:srgbClr val="FF0000"/>
                </a:solidFill>
              </a:rPr>
              <a:t>Übersetzungswissenschaft</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 zweite Hälfte des zwanzigsten Jahrhunderts als eigenständige Wissenschaftsdisziplin herausgebildet</a:t>
            </a:r>
          </a:p>
          <a:p>
            <a:r>
              <a:rPr lang="de-DE" sz="2400" b="1" dirty="0"/>
              <a:t>Gegenstand der Übersetzungswissenschaft sind Übersetzen und Dolmetschen</a:t>
            </a:r>
          </a:p>
          <a:p>
            <a:r>
              <a:rPr lang="de-DE" sz="2400" b="1" dirty="0"/>
              <a:t>Übersetzungswissenschaft - </a:t>
            </a:r>
            <a:r>
              <a:rPr lang="cs-CZ" sz="2400" b="1" dirty="0"/>
              <a:t>„</a:t>
            </a:r>
            <a:r>
              <a:rPr lang="cs-CZ" sz="2400" b="1" dirty="0" err="1"/>
              <a:t>interdisziplinäre</a:t>
            </a:r>
            <a:r>
              <a:rPr lang="cs-CZ" sz="2400" b="1" dirty="0"/>
              <a:t>, </a:t>
            </a:r>
            <a:r>
              <a:rPr lang="cs-CZ" sz="2400" b="1" dirty="0" err="1"/>
              <a:t>multiperspektivische</a:t>
            </a:r>
            <a:r>
              <a:rPr lang="cs-CZ" sz="2400" b="1" dirty="0"/>
              <a:t> </a:t>
            </a:r>
            <a:r>
              <a:rPr lang="cs-CZ" sz="2400" b="1" dirty="0" err="1"/>
              <a:t>Einheit</a:t>
            </a:r>
            <a:r>
              <a:rPr lang="cs-CZ" sz="2400" b="1" dirty="0"/>
              <a:t>“</a:t>
            </a:r>
            <a:r>
              <a:rPr lang="de-DE" sz="2400" b="1" dirty="0"/>
              <a:t> (</a:t>
            </a:r>
            <a:r>
              <a:rPr lang="de-DE" sz="2400" b="1" dirty="0">
                <a:solidFill>
                  <a:prstClr val="black"/>
                </a:solidFill>
              </a:rPr>
              <a:t>Snell-</a:t>
            </a:r>
            <a:r>
              <a:rPr lang="de-DE" sz="2400" b="1" dirty="0" err="1">
                <a:solidFill>
                  <a:prstClr val="black"/>
                </a:solidFill>
              </a:rPr>
              <a:t>Hornby</a:t>
            </a:r>
            <a:r>
              <a:rPr lang="de-DE" sz="2400" b="1" dirty="0">
                <a:solidFill>
                  <a:prstClr val="black"/>
                </a:solidFill>
              </a:rPr>
              <a:t>)</a:t>
            </a:r>
          </a:p>
          <a:p>
            <a:r>
              <a:rPr lang="cs-CZ" sz="2400" b="1" dirty="0" err="1"/>
              <a:t>Linguistik</a:t>
            </a:r>
            <a:r>
              <a:rPr lang="cs-CZ" sz="2400" b="1" dirty="0"/>
              <a:t>, </a:t>
            </a:r>
            <a:r>
              <a:rPr lang="cs-CZ" sz="2400" b="1" dirty="0" err="1"/>
              <a:t>Literaturwissenschaft</a:t>
            </a:r>
            <a:r>
              <a:rPr lang="cs-CZ" sz="2400" b="1" dirty="0"/>
              <a:t>, Psychologie,</a:t>
            </a:r>
            <a:r>
              <a:rPr lang="de-DE" sz="2400" b="1" dirty="0"/>
              <a:t> </a:t>
            </a:r>
            <a:r>
              <a:rPr lang="cs-CZ" sz="2400" b="1" dirty="0" err="1"/>
              <a:t>Philosophie</a:t>
            </a:r>
            <a:r>
              <a:rPr lang="cs-CZ" sz="2400" b="1" dirty="0"/>
              <a:t>, </a:t>
            </a:r>
            <a:r>
              <a:rPr lang="cs-CZ" sz="2400" b="1" dirty="0" err="1"/>
              <a:t>Kommunikationstheorie</a:t>
            </a:r>
            <a:endParaRPr lang="de-DE" sz="2400" b="1" dirty="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die Besonderheiten des Autors, bzw. das konkrete Fach, wenn es sich um eine</a:t>
            </a:r>
            <a:r>
              <a:rPr lang="cs-CZ" sz="2400" b="1" dirty="0"/>
              <a:t> </a:t>
            </a:r>
            <a:r>
              <a:rPr lang="cs-CZ" sz="2400" b="1" dirty="0" err="1"/>
              <a:t>Fachtextübersetzung</a:t>
            </a:r>
            <a:r>
              <a:rPr lang="cs-CZ" sz="2400" b="1" dirty="0"/>
              <a:t> </a:t>
            </a:r>
            <a:r>
              <a:rPr lang="cs-CZ" sz="2400" b="1" dirty="0" err="1"/>
              <a:t>handelt</a:t>
            </a:r>
            <a:r>
              <a:rPr lang="cs-CZ" sz="2400" b="1" dirty="0"/>
              <a:t>)</a:t>
            </a:r>
          </a:p>
        </p:txBody>
      </p:sp>
    </p:spTree>
    <p:extLst>
      <p:ext uri="{BB962C8B-B14F-4D97-AF65-F5344CB8AC3E}">
        <p14:creationId xmlns:p14="http://schemas.microsoft.com/office/powerpoint/2010/main" val="155416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Entwicklung der </a:t>
            </a:r>
            <a:r>
              <a:rPr lang="de-DE" b="1" dirty="0" err="1"/>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a:t>modernen</a:t>
            </a:r>
            <a:r>
              <a:rPr lang="de-DE" sz="2400" b="1" dirty="0"/>
              <a:t> Übersetzungswissenschaft seit den 1950er Jahren ist durch zahlreiche</a:t>
            </a:r>
            <a:r>
              <a:rPr lang="cs-CZ" sz="2400" b="1" dirty="0"/>
              <a:t> </a:t>
            </a:r>
            <a:r>
              <a:rPr lang="de-DE" sz="2400" b="1" dirty="0"/>
              <a:t>Wenden charakterisiert:</a:t>
            </a:r>
            <a:endParaRPr lang="cs-CZ" sz="2400" b="1" dirty="0"/>
          </a:p>
          <a:p>
            <a:r>
              <a:rPr lang="cs-CZ" sz="2400" b="1" dirty="0" err="1"/>
              <a:t>die</a:t>
            </a:r>
            <a:r>
              <a:rPr lang="cs-CZ" sz="2400" b="1" dirty="0"/>
              <a:t> </a:t>
            </a:r>
            <a:r>
              <a:rPr lang="cs-CZ" sz="2400" b="1" dirty="0" err="1"/>
              <a:t>linguistische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textlinguistische</a:t>
            </a:r>
            <a:r>
              <a:rPr lang="cs-CZ" sz="2400" b="1" dirty="0"/>
              <a:t> </a:t>
            </a:r>
            <a:r>
              <a:rPr lang="cs-CZ" sz="2400" b="1" dirty="0" err="1"/>
              <a:t>Wende</a:t>
            </a:r>
            <a:endParaRPr lang="cs-CZ" sz="2400" b="1" dirty="0"/>
          </a:p>
          <a:p>
            <a:r>
              <a:rPr lang="de-DE" sz="2400" b="1" dirty="0"/>
              <a:t>die handlungstheoretische Wende (pragmatische Wende)</a:t>
            </a:r>
          </a:p>
          <a:p>
            <a:r>
              <a:rPr lang="cs-CZ" sz="2400" b="1" dirty="0" err="1"/>
              <a:t>die</a:t>
            </a:r>
            <a:r>
              <a:rPr lang="cs-CZ" sz="2400" b="1" dirty="0"/>
              <a:t> </a:t>
            </a:r>
            <a:r>
              <a:rPr lang="cs-CZ" sz="2400" b="1" dirty="0" err="1"/>
              <a:t>kognitive</a:t>
            </a:r>
            <a:r>
              <a:rPr lang="cs-CZ" sz="2400" b="1" dirty="0"/>
              <a:t> </a:t>
            </a:r>
            <a:r>
              <a:rPr lang="cs-CZ" sz="2400" b="1" dirty="0" err="1"/>
              <a:t>Wende</a:t>
            </a:r>
            <a:endParaRPr lang="cs-CZ" sz="2400" b="1" dirty="0"/>
          </a:p>
          <a:p>
            <a:r>
              <a:rPr lang="cs-CZ" sz="2400" b="1" dirty="0" err="1"/>
              <a:t>die</a:t>
            </a:r>
            <a:r>
              <a:rPr lang="cs-CZ" sz="2400" b="1" dirty="0"/>
              <a:t> </a:t>
            </a:r>
            <a:r>
              <a:rPr lang="cs-CZ" sz="2400" b="1" dirty="0" err="1"/>
              <a:t>kulturelle</a:t>
            </a:r>
            <a:r>
              <a:rPr lang="cs-CZ" sz="2400" b="1" dirty="0"/>
              <a:t> </a:t>
            </a:r>
            <a:r>
              <a:rPr lang="cs-CZ" sz="2400" b="1" dirty="0" err="1"/>
              <a:t>Wende</a:t>
            </a:r>
            <a:endParaRPr lang="de-DE" sz="2400" b="1" dirty="0"/>
          </a:p>
          <a:p>
            <a:pPr marL="0" indent="0">
              <a:buNone/>
            </a:pPr>
            <a:endParaRPr lang="de-DE" sz="2400" b="1" dirty="0"/>
          </a:p>
          <a:p>
            <a:r>
              <a:rPr lang="de-DE" sz="2400" b="1" dirty="0"/>
              <a:t>Ergebnis der Übersetzungsarbeit: ein </a:t>
            </a:r>
            <a:r>
              <a:rPr lang="de-DE" sz="2400" b="1" dirty="0" err="1"/>
              <a:t>Translat</a:t>
            </a:r>
            <a:endParaRPr lang="de-DE" sz="2400" b="1" dirty="0"/>
          </a:p>
        </p:txBody>
      </p:sp>
    </p:spTree>
    <p:extLst>
      <p:ext uri="{BB962C8B-B14F-4D97-AF65-F5344CB8AC3E}">
        <p14:creationId xmlns:p14="http://schemas.microsoft.com/office/powerpoint/2010/main" val="354986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Übersetzungsprozess</a:t>
            </a:r>
            <a:endParaRPr lang="cs-CZ" b="1" dirty="0"/>
          </a:p>
        </p:txBody>
      </p:sp>
      <p:sp>
        <p:nvSpPr>
          <p:cNvPr id="3" name="Zástupný symbol pro obsah 2"/>
          <p:cNvSpPr>
            <a:spLocks noGrp="1"/>
          </p:cNvSpPr>
          <p:nvPr>
            <p:ph idx="1"/>
          </p:nvPr>
        </p:nvSpPr>
        <p:spPr/>
        <p:txBody>
          <a:bodyPr/>
          <a:lstStyle/>
          <a:p>
            <a:r>
              <a:rPr lang="de-DE" b="1" dirty="0">
                <a:solidFill>
                  <a:srgbClr val="FF0000"/>
                </a:solidFill>
              </a:rPr>
              <a:t>Phasen der Arbeit des Übersetzers:</a:t>
            </a:r>
          </a:p>
          <a:p>
            <a:r>
              <a:rPr lang="de-DE" b="1" dirty="0" err="1"/>
              <a:t>Jiří</a:t>
            </a:r>
            <a:r>
              <a:rPr lang="de-DE" b="1" dirty="0"/>
              <a:t> </a:t>
            </a:r>
            <a:r>
              <a:rPr lang="de-DE" b="1" dirty="0" err="1"/>
              <a:t>Levý</a:t>
            </a:r>
            <a:r>
              <a:rPr lang="de-DE" b="1" dirty="0"/>
              <a:t> definiert drei Phasen des Übersetzungsprozesses:</a:t>
            </a:r>
          </a:p>
          <a:p>
            <a:r>
              <a:rPr lang="cs-CZ" b="1" dirty="0"/>
              <a:t>1. </a:t>
            </a:r>
            <a:r>
              <a:rPr lang="cs-CZ" b="1" dirty="0" err="1"/>
              <a:t>Verstehen</a:t>
            </a:r>
            <a:r>
              <a:rPr lang="cs-CZ" b="1" dirty="0"/>
              <a:t> der </a:t>
            </a:r>
            <a:r>
              <a:rPr lang="cs-CZ" b="1" dirty="0" err="1"/>
              <a:t>Vorlage</a:t>
            </a:r>
            <a:endParaRPr lang="cs-CZ" b="1" dirty="0"/>
          </a:p>
          <a:p>
            <a:r>
              <a:rPr lang="cs-CZ" b="1" dirty="0"/>
              <a:t>2. </a:t>
            </a:r>
            <a:r>
              <a:rPr lang="cs-CZ" b="1" dirty="0" err="1"/>
              <a:t>Interpretation</a:t>
            </a:r>
            <a:r>
              <a:rPr lang="cs-CZ" b="1" dirty="0"/>
              <a:t> der </a:t>
            </a:r>
            <a:r>
              <a:rPr lang="cs-CZ" b="1" dirty="0" err="1"/>
              <a:t>Vorlage</a:t>
            </a:r>
            <a:endParaRPr lang="cs-CZ" b="1" dirty="0"/>
          </a:p>
          <a:p>
            <a:r>
              <a:rPr lang="cs-CZ" b="1" dirty="0"/>
              <a:t>3. </a:t>
            </a:r>
            <a:r>
              <a:rPr lang="cs-CZ" b="1" dirty="0" err="1"/>
              <a:t>Umformulierung</a:t>
            </a:r>
            <a:r>
              <a:rPr lang="cs-CZ" b="1" dirty="0"/>
              <a:t> der </a:t>
            </a:r>
            <a:r>
              <a:rPr lang="cs-CZ" b="1" dirty="0" err="1"/>
              <a:t>Vorlage</a:t>
            </a:r>
            <a:endParaRPr lang="de-DE" b="1" dirty="0"/>
          </a:p>
          <a:p>
            <a:endParaRPr lang="cs-CZ" dirty="0"/>
          </a:p>
        </p:txBody>
      </p:sp>
    </p:spTree>
    <p:extLst>
      <p:ext uri="{BB962C8B-B14F-4D97-AF65-F5344CB8AC3E}">
        <p14:creationId xmlns:p14="http://schemas.microsoft.com/office/powerpoint/2010/main" val="135027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dirty="0"/>
          </a:p>
        </p:txBody>
      </p:sp>
      <p:sp>
        <p:nvSpPr>
          <p:cNvPr id="3" name="Zástupný symbol pro obsah 2"/>
          <p:cNvSpPr>
            <a:spLocks noGrp="1"/>
          </p:cNvSpPr>
          <p:nvPr>
            <p:ph idx="1"/>
          </p:nvPr>
        </p:nvSpPr>
        <p:spPr/>
        <p:txBody>
          <a:bodyPr>
            <a:normAutofit fontScale="70000" lnSpcReduction="20000"/>
          </a:bodyPr>
          <a:lstStyle/>
          <a:p>
            <a:r>
              <a:rPr lang="de-DE" sz="3400" b="1" dirty="0">
                <a:solidFill>
                  <a:srgbClr val="FF0000"/>
                </a:solidFill>
              </a:rPr>
              <a:t>1. Übersetzungsäquivalenz:</a:t>
            </a:r>
          </a:p>
          <a:p>
            <a:r>
              <a:rPr lang="de-DE" sz="3400" b="1" dirty="0"/>
              <a:t>Eine Übersetzung ist das Resultat einer sprachlich-textuellen Operation, die von einem AT zu einem ZT führt, wobei zwischen ZT und AT eine Äquivalenzrelation hergestellt wird</a:t>
            </a:r>
            <a:r>
              <a:rPr lang="cs-CZ" sz="3400" b="1" dirty="0"/>
              <a:t> </a:t>
            </a:r>
            <a:r>
              <a:rPr lang="de-DE" sz="3400" b="1" dirty="0"/>
              <a:t>(vgl. Koller 2011: 9)</a:t>
            </a:r>
            <a:endParaRPr lang="cs-CZ" sz="3400" b="1" dirty="0"/>
          </a:p>
          <a:p>
            <a:r>
              <a:rPr lang="cs-CZ" sz="3400" b="1" dirty="0" err="1"/>
              <a:t>Begriff</a:t>
            </a:r>
            <a:r>
              <a:rPr lang="cs-CZ" sz="3400" b="1" dirty="0"/>
              <a:t> </a:t>
            </a:r>
            <a:r>
              <a:rPr lang="de-DE" sz="3400" b="1" i="1" dirty="0"/>
              <a:t>Äquivalenz </a:t>
            </a:r>
            <a:r>
              <a:rPr lang="de-DE" sz="3400" b="1" dirty="0"/>
              <a:t>– in der </a:t>
            </a:r>
            <a:r>
              <a:rPr lang="de-DE" sz="3400" b="1" dirty="0" err="1"/>
              <a:t>Translatologie</a:t>
            </a:r>
            <a:r>
              <a:rPr lang="de-DE" sz="3400" b="1" dirty="0"/>
              <a:t> problematisch (vgl. </a:t>
            </a:r>
            <a:r>
              <a:rPr lang="de-DE" sz="3400" b="1" dirty="0" err="1"/>
              <a:t>Fi</a:t>
            </a:r>
            <a:r>
              <a:rPr lang="cs-CZ" sz="3400" b="1" dirty="0"/>
              <a:t>šer 2008: 126ff.), </a:t>
            </a:r>
            <a:r>
              <a:rPr lang="cs-CZ" sz="3400" b="1" dirty="0" err="1"/>
              <a:t>eher</a:t>
            </a:r>
            <a:r>
              <a:rPr lang="cs-CZ" sz="3400" b="1" dirty="0"/>
              <a:t> </a:t>
            </a:r>
            <a:r>
              <a:rPr lang="cs-CZ" sz="3400" b="1" dirty="0">
                <a:solidFill>
                  <a:srgbClr val="FF0000"/>
                </a:solidFill>
              </a:rPr>
              <a:t>Text- oder </a:t>
            </a:r>
            <a:r>
              <a:rPr lang="cs-CZ" sz="3400" b="1" dirty="0" err="1">
                <a:solidFill>
                  <a:srgbClr val="FF0000"/>
                </a:solidFill>
              </a:rPr>
              <a:t>Funktions</a:t>
            </a:r>
            <a:r>
              <a:rPr lang="de-DE" sz="3400" b="1" dirty="0" err="1">
                <a:solidFill>
                  <a:srgbClr val="FF0000"/>
                </a:solidFill>
              </a:rPr>
              <a:t>äquivalenz</a:t>
            </a:r>
            <a:r>
              <a:rPr lang="de-DE" sz="3400" b="1" dirty="0">
                <a:solidFill>
                  <a:srgbClr val="FF0000"/>
                </a:solidFill>
              </a:rPr>
              <a:t> </a:t>
            </a:r>
            <a:r>
              <a:rPr lang="de-DE" sz="3400" b="1" dirty="0"/>
              <a:t>(Reiß/Vermeer 1984) oder </a:t>
            </a:r>
            <a:r>
              <a:rPr lang="de-DE" sz="3400" b="1" dirty="0">
                <a:solidFill>
                  <a:srgbClr val="FF0000"/>
                </a:solidFill>
              </a:rPr>
              <a:t>Adäquatheit </a:t>
            </a:r>
            <a:r>
              <a:rPr lang="de-DE" sz="3400" b="1" dirty="0"/>
              <a:t>(</a:t>
            </a:r>
            <a:r>
              <a:rPr lang="cs-CZ" sz="3400" b="1" dirty="0" err="1"/>
              <a:t>vgl</a:t>
            </a:r>
            <a:r>
              <a:rPr lang="cs-CZ" sz="3400" b="1" dirty="0"/>
              <a:t>. Hrdlička)</a:t>
            </a:r>
            <a:endParaRPr lang="de-DE" sz="3400" b="1" dirty="0"/>
          </a:p>
          <a:p>
            <a:r>
              <a:rPr lang="de-DE" sz="3400" b="1" dirty="0">
                <a:solidFill>
                  <a:srgbClr val="FF0000"/>
                </a:solidFill>
              </a:rPr>
              <a:t>Adäquatheit</a:t>
            </a:r>
            <a:r>
              <a:rPr lang="de-DE" sz="3400" b="1" dirty="0"/>
              <a:t> bei der Übersetzung eines AT bezeichnet die Relation zwischen Ziel- und Ausgangstext bei konsequenter Beachtung eines Zwecks (</a:t>
            </a:r>
            <a:r>
              <a:rPr lang="de-DE" sz="3400" b="1" dirty="0" err="1"/>
              <a:t>Skopos</a:t>
            </a:r>
            <a:r>
              <a:rPr lang="de-DE" sz="3400" b="1" dirty="0"/>
              <a:t>), den man mit dem </a:t>
            </a:r>
            <a:r>
              <a:rPr lang="de-DE" sz="3400" b="1" dirty="0" err="1"/>
              <a:t>Tranlationsprozess</a:t>
            </a:r>
            <a:r>
              <a:rPr lang="de-DE" sz="3400" b="1" dirty="0"/>
              <a:t> verfolgt (vgl. Reiß/Vermeer 1991: 139)</a:t>
            </a:r>
          </a:p>
          <a:p>
            <a:r>
              <a:rPr lang="de-DE" sz="3400" b="1" dirty="0"/>
              <a:t>Adäquatheit: Substitution, Kompensation usw.</a:t>
            </a:r>
          </a:p>
          <a:p>
            <a:endParaRPr lang="cs-CZ" dirty="0"/>
          </a:p>
        </p:txBody>
      </p:sp>
    </p:spTree>
    <p:extLst>
      <p:ext uri="{BB962C8B-B14F-4D97-AF65-F5344CB8AC3E}">
        <p14:creationId xmlns:p14="http://schemas.microsoft.com/office/powerpoint/2010/main" val="298895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Äquivalenz in der Übersetzung</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solidFill>
                  <a:srgbClr val="FF0000"/>
                </a:solidFill>
              </a:rPr>
              <a:t>Äquivalenztypen </a:t>
            </a:r>
            <a:r>
              <a:rPr lang="de-DE" b="1" dirty="0"/>
              <a:t>und ihre Bezugsrahmen </a:t>
            </a:r>
            <a:r>
              <a:rPr lang="cs-CZ" b="1" dirty="0"/>
              <a:t>(</a:t>
            </a:r>
            <a:r>
              <a:rPr lang="de-DE" b="1" dirty="0"/>
              <a:t>nach Werner Koller, </a:t>
            </a:r>
            <a:r>
              <a:rPr lang="de-DE" b="1" i="1" dirty="0"/>
              <a:t>Einführung in die Übersetzungswissenschaft</a:t>
            </a:r>
            <a:r>
              <a:rPr lang="cs-CZ" b="1" dirty="0"/>
              <a:t>)</a:t>
            </a:r>
            <a:r>
              <a:rPr lang="de-DE" b="1" dirty="0"/>
              <a:t>: </a:t>
            </a:r>
            <a:endParaRPr lang="cs-CZ" b="1" dirty="0"/>
          </a:p>
          <a:p>
            <a:pPr marL="0" indent="0">
              <a:buNone/>
            </a:pPr>
            <a:endParaRPr lang="cs-CZ" b="1" dirty="0"/>
          </a:p>
          <a:p>
            <a:r>
              <a:rPr lang="de-DE" b="1" dirty="0"/>
              <a:t>Äquivalenztyp 	</a:t>
            </a:r>
            <a:r>
              <a:rPr lang="cs-CZ" b="1" dirty="0"/>
              <a:t>                  </a:t>
            </a:r>
            <a:r>
              <a:rPr lang="de-DE" b="1" dirty="0"/>
              <a:t>Bezugsrahmen 	</a:t>
            </a:r>
          </a:p>
          <a:p>
            <a:r>
              <a:rPr lang="de-DE" b="1" dirty="0"/>
              <a:t>1 	denotative Äquivalenz 	</a:t>
            </a:r>
            <a:r>
              <a:rPr lang="cs-CZ" b="1" dirty="0"/>
              <a:t>  </a:t>
            </a:r>
            <a:r>
              <a:rPr lang="de-DE" b="1" dirty="0"/>
              <a:t>außersprachlicher Sachverhalt 	</a:t>
            </a:r>
          </a:p>
          <a:p>
            <a:r>
              <a:rPr lang="de-DE" b="1" dirty="0"/>
              <a:t>2 	konnotative Äquivalenz 	</a:t>
            </a:r>
            <a:r>
              <a:rPr lang="cs-CZ" b="1" dirty="0"/>
              <a:t>  </a:t>
            </a:r>
            <a:r>
              <a:rPr lang="de-DE" b="1" dirty="0"/>
              <a:t>Art der Verbalisierung 	</a:t>
            </a:r>
          </a:p>
          <a:p>
            <a:r>
              <a:rPr lang="de-DE" b="1" dirty="0"/>
              <a:t>3 	textnormative Äquivalenz 	Text – und Sprachnormen </a:t>
            </a:r>
            <a:r>
              <a:rPr lang="cs-CZ" b="1" dirty="0"/>
              <a:t>  </a:t>
            </a:r>
          </a:p>
          <a:p>
            <a:r>
              <a:rPr lang="cs-CZ" b="1" dirty="0"/>
              <a:t>                                                                   </a:t>
            </a:r>
            <a:r>
              <a:rPr lang="de-DE" b="1" dirty="0"/>
              <a:t>(Gebrauchsnormen) 	</a:t>
            </a:r>
          </a:p>
          <a:p>
            <a:r>
              <a:rPr lang="de-DE" b="1" dirty="0"/>
              <a:t>4 	pragmatische Äquivalenz 	Empfänger – (Leser) Bezug 	</a:t>
            </a:r>
          </a:p>
          <a:p>
            <a:r>
              <a:rPr lang="de-DE" b="1" dirty="0"/>
              <a:t>5 	Formal-ästhetische Äquivalenz 	ästhetische, formale und „individualistische“ Eigenschaften</a:t>
            </a:r>
            <a:endParaRPr lang="cs-CZ" dirty="0"/>
          </a:p>
        </p:txBody>
      </p:sp>
    </p:spTree>
    <p:extLst>
      <p:ext uri="{BB962C8B-B14F-4D97-AF65-F5344CB8AC3E}">
        <p14:creationId xmlns:p14="http://schemas.microsoft.com/office/powerpoint/2010/main" val="187240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a:t>
            </a:r>
            <a:r>
              <a:rPr lang="cs-CZ" b="1" dirty="0"/>
              <a:t>n</a:t>
            </a:r>
            <a:endParaRPr lang="cs-CZ" dirty="0"/>
          </a:p>
        </p:txBody>
      </p:sp>
      <p:sp>
        <p:nvSpPr>
          <p:cNvPr id="3" name="Zástupný symbol pro obsah 2"/>
          <p:cNvSpPr>
            <a:spLocks noGrp="1"/>
          </p:cNvSpPr>
          <p:nvPr>
            <p:ph idx="1"/>
          </p:nvPr>
        </p:nvSpPr>
        <p:spPr/>
        <p:txBody>
          <a:bodyPr>
            <a:normAutofit fontScale="85000" lnSpcReduction="10000"/>
          </a:bodyPr>
          <a:lstStyle/>
          <a:p>
            <a:r>
              <a:rPr lang="de-DE" b="1" dirty="0">
                <a:solidFill>
                  <a:srgbClr val="FF0000"/>
                </a:solidFill>
              </a:rPr>
              <a:t>2. </a:t>
            </a:r>
            <a:r>
              <a:rPr lang="de-DE" b="1" dirty="0" err="1">
                <a:solidFill>
                  <a:srgbClr val="FF0000"/>
                </a:solidFill>
              </a:rPr>
              <a:t>Skopostheorie</a:t>
            </a:r>
            <a:r>
              <a:rPr lang="de-DE" b="1" dirty="0">
                <a:solidFill>
                  <a:srgbClr val="FF0000"/>
                </a:solidFill>
              </a:rPr>
              <a:t> </a:t>
            </a:r>
            <a:r>
              <a:rPr lang="de-DE" b="1" dirty="0"/>
              <a:t>(70er-80er Jahre des 20. </a:t>
            </a:r>
            <a:r>
              <a:rPr lang="de-DE" b="1" dirty="0" err="1"/>
              <a:t>Jhs</a:t>
            </a:r>
            <a:r>
              <a:rPr lang="de-DE" b="1" dirty="0"/>
              <a:t>., Reiß</a:t>
            </a:r>
            <a:r>
              <a:rPr lang="cs-CZ" b="1" dirty="0"/>
              <a:t>/ </a:t>
            </a:r>
            <a:r>
              <a:rPr lang="de-DE" b="1" dirty="0"/>
              <a:t>Vermeer </a:t>
            </a:r>
            <a:r>
              <a:rPr lang="cs-CZ" b="1" dirty="0"/>
              <a:t>1984</a:t>
            </a:r>
            <a:r>
              <a:rPr lang="de-DE" b="1" dirty="0"/>
              <a:t> u.a.)</a:t>
            </a:r>
          </a:p>
          <a:p>
            <a:r>
              <a:rPr lang="de-DE" b="1" dirty="0"/>
              <a:t>Das Handeln des Übersetzers wird von der Funktion, dem Zweck, Ziel der Übersetzung beeinflusst, die der ZT in der Zielkultur erfüllen muss Ein guter Übersetzer muss in erster Linie die Erwartungen seines Lesers in einer bestimmten Zielkultur befriedigen, er muss den Anforderungen der</a:t>
            </a:r>
            <a:r>
              <a:rPr lang="de-DE" b="1" dirty="0">
                <a:solidFill>
                  <a:srgbClr val="00B050"/>
                </a:solidFill>
              </a:rPr>
              <a:t> zielorientierten</a:t>
            </a:r>
            <a:r>
              <a:rPr lang="de-DE" b="1" dirty="0"/>
              <a:t>, </a:t>
            </a:r>
            <a:r>
              <a:rPr lang="de-DE" b="1" dirty="0">
                <a:solidFill>
                  <a:srgbClr val="00B050"/>
                </a:solidFill>
              </a:rPr>
              <a:t>funktionalistischen </a:t>
            </a:r>
            <a:r>
              <a:rPr lang="de-DE" b="1" dirty="0"/>
              <a:t>Translationstheorie gerecht werden </a:t>
            </a:r>
            <a:r>
              <a:rPr lang="cs-CZ" b="1" dirty="0"/>
              <a:t>(</a:t>
            </a:r>
            <a:r>
              <a:rPr lang="de-DE" b="1" dirty="0"/>
              <a:t>vgl. </a:t>
            </a:r>
            <a:r>
              <a:rPr lang="de-DE" b="1" dirty="0" err="1"/>
              <a:t>Fi</a:t>
            </a:r>
            <a:r>
              <a:rPr lang="cs-CZ" b="1" dirty="0"/>
              <a:t>šer 2009: 128)</a:t>
            </a:r>
            <a:endParaRPr lang="de-DE" b="1" dirty="0"/>
          </a:p>
          <a:p>
            <a:r>
              <a:rPr lang="de-DE" b="1" dirty="0">
                <a:solidFill>
                  <a:srgbClr val="FF0000"/>
                </a:solidFill>
              </a:rPr>
              <a:t>Kreativität des Übersetzers</a:t>
            </a:r>
          </a:p>
          <a:p>
            <a:endParaRPr lang="cs-CZ" dirty="0"/>
          </a:p>
        </p:txBody>
      </p:sp>
    </p:spTree>
    <p:extLst>
      <p:ext uri="{BB962C8B-B14F-4D97-AF65-F5344CB8AC3E}">
        <p14:creationId xmlns:p14="http://schemas.microsoft.com/office/powerpoint/2010/main" val="24395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b="1" dirty="0"/>
          </a:p>
        </p:txBody>
      </p:sp>
      <p:sp>
        <p:nvSpPr>
          <p:cNvPr id="3" name="Zástupný symbol pro obsah 2"/>
          <p:cNvSpPr>
            <a:spLocks noGrp="1"/>
          </p:cNvSpPr>
          <p:nvPr>
            <p:ph idx="1"/>
          </p:nvPr>
        </p:nvSpPr>
        <p:spPr/>
        <p:txBody>
          <a:bodyPr>
            <a:normAutofit/>
          </a:bodyPr>
          <a:lstStyle/>
          <a:p>
            <a:r>
              <a:rPr lang="cs-CZ" sz="2400" b="1" dirty="0" err="1">
                <a:solidFill>
                  <a:srgbClr val="FF0000"/>
                </a:solidFill>
              </a:rPr>
              <a:t>Skopostheorie</a:t>
            </a:r>
            <a:r>
              <a:rPr lang="de-DE" sz="2400" b="1" dirty="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a:solidFill>
                  <a:srgbClr val="0070C0"/>
                </a:solidFill>
              </a:rPr>
              <a:t>Ziel</a:t>
            </a:r>
            <a:r>
              <a:rPr lang="de-DE" sz="2400" b="1" dirty="0"/>
              <a:t> übersetzt werden. In dieser Theorie wird Translation als eine Sondersorte von Kommunikation beschrieben und wird von einem Zweck bestimmt.</a:t>
            </a:r>
          </a:p>
          <a:p>
            <a:r>
              <a:rPr lang="de-DE" sz="2400" b="1" dirty="0"/>
              <a:t>Die wesentlichen Komponenten:</a:t>
            </a:r>
          </a:p>
          <a:p>
            <a:r>
              <a:rPr lang="de-DE" sz="2400" b="1" dirty="0"/>
              <a:t>Zielorientierung</a:t>
            </a:r>
          </a:p>
          <a:p>
            <a:r>
              <a:rPr lang="de-DE" sz="2400" b="1" dirty="0"/>
              <a:t>Adressat</a:t>
            </a:r>
            <a:r>
              <a:rPr lang="cs-CZ" sz="2400" b="1" dirty="0"/>
              <a:t>I</a:t>
            </a:r>
            <a:r>
              <a:rPr lang="de-DE" sz="2400" b="1" dirty="0" err="1"/>
              <a:t>nnenorientierung</a:t>
            </a:r>
            <a:endParaRPr lang="de-DE" sz="2400" b="1" dirty="0"/>
          </a:p>
          <a:p>
            <a:r>
              <a:rPr lang="cs-CZ" b="1" dirty="0" err="1"/>
              <a:t>Kulturorientierung</a:t>
            </a:r>
            <a:r>
              <a:rPr lang="de-DE" b="1" dirty="0"/>
              <a:t> („</a:t>
            </a:r>
            <a:r>
              <a:rPr lang="de-DE" b="1" dirty="0" err="1"/>
              <a:t>translation</a:t>
            </a:r>
            <a:r>
              <a:rPr lang="de-DE" b="1" dirty="0"/>
              <a:t> turn“)</a:t>
            </a:r>
            <a:endParaRPr lang="cs-CZ" b="1" dirty="0"/>
          </a:p>
        </p:txBody>
      </p:sp>
    </p:spTree>
    <p:extLst>
      <p:ext uri="{BB962C8B-B14F-4D97-AF65-F5344CB8AC3E}">
        <p14:creationId xmlns:p14="http://schemas.microsoft.com/office/powerpoint/2010/main" val="36431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Literarische</a:t>
            </a:r>
            <a:r>
              <a:rPr lang="cs-CZ" b="1" dirty="0"/>
              <a:t> </a:t>
            </a:r>
            <a:r>
              <a:rPr lang="de-DE" b="1" dirty="0"/>
              <a:t>Übersetzung</a:t>
            </a:r>
            <a:endParaRPr lang="cs-CZ" dirty="0"/>
          </a:p>
        </p:txBody>
      </p:sp>
      <p:sp>
        <p:nvSpPr>
          <p:cNvPr id="3" name="Zástupný symbol pro obsah 2"/>
          <p:cNvSpPr>
            <a:spLocks noGrp="1"/>
          </p:cNvSpPr>
          <p:nvPr>
            <p:ph idx="1"/>
          </p:nvPr>
        </p:nvSpPr>
        <p:spPr/>
        <p:txBody>
          <a:bodyPr>
            <a:normAutofit fontScale="92500" lnSpcReduction="10000"/>
          </a:bodyPr>
          <a:lstStyle/>
          <a:p>
            <a:r>
              <a:rPr lang="de-DE" b="1" dirty="0"/>
              <a:t>Literarische Texte – funktionelle </a:t>
            </a:r>
            <a:r>
              <a:rPr lang="de-DE" b="1" dirty="0">
                <a:solidFill>
                  <a:srgbClr val="FF0000"/>
                </a:solidFill>
              </a:rPr>
              <a:t>Adäquatheit </a:t>
            </a:r>
            <a:r>
              <a:rPr lang="de-DE" b="1" dirty="0"/>
              <a:t>des literarischen Zieltextes (vgl. </a:t>
            </a:r>
            <a:r>
              <a:rPr lang="cs-CZ" b="1" dirty="0"/>
              <a:t>Fišer 2009: 85)</a:t>
            </a:r>
          </a:p>
          <a:p>
            <a:r>
              <a:rPr lang="cs-CZ" b="1" dirty="0" err="1"/>
              <a:t>Kompetenzen</a:t>
            </a:r>
            <a:r>
              <a:rPr lang="cs-CZ" b="1" dirty="0"/>
              <a:t> der </a:t>
            </a:r>
            <a:r>
              <a:rPr lang="de-DE" b="1" dirty="0"/>
              <a:t>Übersetzer literarischer Texte: </a:t>
            </a:r>
            <a:endParaRPr lang="cs-CZ" b="1" dirty="0"/>
          </a:p>
          <a:p>
            <a:r>
              <a:rPr lang="de-DE" b="1" dirty="0">
                <a:solidFill>
                  <a:srgbClr val="FF0000"/>
                </a:solidFill>
              </a:rPr>
              <a:t>Sprachwissen </a:t>
            </a:r>
            <a:r>
              <a:rPr lang="de-DE" b="1" dirty="0"/>
              <a:t>(beide Sprachen</a:t>
            </a:r>
            <a:r>
              <a:rPr lang="cs-CZ" b="1" dirty="0"/>
              <a:t>: AS – ZS</a:t>
            </a:r>
            <a:r>
              <a:rPr lang="de-DE" b="1" dirty="0"/>
              <a:t>, </a:t>
            </a:r>
            <a:r>
              <a:rPr lang="cs-CZ" b="1" dirty="0" err="1">
                <a:solidFill>
                  <a:srgbClr val="FF0000"/>
                </a:solidFill>
              </a:rPr>
              <a:t>Stil</a:t>
            </a:r>
            <a:r>
              <a:rPr lang="cs-CZ" b="1" dirty="0" err="1"/>
              <a:t>-und</a:t>
            </a:r>
            <a:r>
              <a:rPr lang="cs-CZ" b="1" dirty="0"/>
              <a:t> </a:t>
            </a:r>
            <a:r>
              <a:rPr lang="de-DE" b="1" dirty="0"/>
              <a:t>Textkompetenz: Genre, </a:t>
            </a:r>
            <a:r>
              <a:rPr lang="de-DE" b="1" dirty="0" err="1"/>
              <a:t>Kompositio</a:t>
            </a:r>
            <a:r>
              <a:rPr lang="cs-CZ" b="1" dirty="0"/>
              <a:t>n, Text</a:t>
            </a:r>
            <a:r>
              <a:rPr lang="de-DE" b="1" dirty="0" err="1"/>
              <a:t>kohärenz</a:t>
            </a:r>
            <a:r>
              <a:rPr lang="de-DE" b="1" dirty="0"/>
              <a:t>, Stilverfahren: Erzählen, Beschreiben, Schildern, Erklären…)</a:t>
            </a:r>
            <a:endParaRPr lang="cs-CZ" b="1" dirty="0"/>
          </a:p>
          <a:p>
            <a:r>
              <a:rPr lang="de-DE" b="1" dirty="0">
                <a:solidFill>
                  <a:srgbClr val="FF0000"/>
                </a:solidFill>
              </a:rPr>
              <a:t>Weltwissen/Kulturwissen</a:t>
            </a:r>
            <a:endParaRPr lang="cs-CZ" b="1" dirty="0">
              <a:solidFill>
                <a:srgbClr val="FF0000"/>
              </a:solidFill>
            </a:endParaRPr>
          </a:p>
          <a:p>
            <a:r>
              <a:rPr lang="de-DE" b="1" dirty="0">
                <a:solidFill>
                  <a:srgbClr val="FF0000"/>
                </a:solidFill>
              </a:rPr>
              <a:t>Sachwissen …  </a:t>
            </a:r>
            <a:r>
              <a:rPr lang="de-DE" b="1" dirty="0"/>
              <a:t>(vgl. </a:t>
            </a:r>
            <a:r>
              <a:rPr lang="de-DE" b="1" dirty="0" err="1"/>
              <a:t>Kußmaul</a:t>
            </a:r>
            <a:r>
              <a:rPr lang="de-DE" b="1" dirty="0"/>
              <a:t> 2010: 114)</a:t>
            </a:r>
          </a:p>
          <a:p>
            <a:endParaRPr lang="cs-CZ" dirty="0"/>
          </a:p>
        </p:txBody>
      </p:sp>
    </p:spTree>
    <p:extLst>
      <p:ext uri="{BB962C8B-B14F-4D97-AF65-F5344CB8AC3E}">
        <p14:creationId xmlns:p14="http://schemas.microsoft.com/office/powerpoint/2010/main" val="228674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864</Words>
  <Application>Microsoft Office PowerPoint</Application>
  <PresentationFormat>Předvádění na obrazovce (4:3)</PresentationFormat>
  <Paragraphs>102</Paragraphs>
  <Slides>14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Calibri</vt:lpstr>
      <vt:lpstr>Motiv systému Office</vt:lpstr>
      <vt:lpstr>Kontrastive Stilanalyse literarischer Übersetzungen (Dt-Tsch)</vt:lpstr>
      <vt:lpstr> 4. Einführung in die Translatologie/Übersetzungswissenschaft </vt:lpstr>
      <vt:lpstr>Entwicklung der Translatologie</vt:lpstr>
      <vt:lpstr>Übersetzungsprozess</vt:lpstr>
      <vt:lpstr>Übersetzungstheorien</vt:lpstr>
      <vt:lpstr>Äquivalenz in der Übersetzung</vt:lpstr>
      <vt:lpstr>Übersetzungstheorien</vt:lpstr>
      <vt:lpstr>Übersetzungstheorien</vt:lpstr>
      <vt:lpstr>Literarische Übersetzung</vt:lpstr>
      <vt:lpstr>Fachliteratur</vt:lpstr>
      <vt:lpstr>4. Judith Hermann</vt:lpstr>
      <vt:lpstr>Judith Hermann</vt:lpstr>
      <vt:lpstr>Judith Hermann</vt:lpstr>
      <vt:lpstr>Judith Hermann</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106</cp:revision>
  <dcterms:created xsi:type="dcterms:W3CDTF">2013-09-25T11:41:16Z</dcterms:created>
  <dcterms:modified xsi:type="dcterms:W3CDTF">2020-11-25T13:30:00Z</dcterms:modified>
</cp:coreProperties>
</file>