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2" r:id="rId4"/>
    <p:sldId id="266" r:id="rId5"/>
    <p:sldId id="271" r:id="rId6"/>
    <p:sldId id="260" r:id="rId7"/>
    <p:sldId id="273" r:id="rId8"/>
    <p:sldId id="274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0" r:id="rId17"/>
    <p:sldId id="269" r:id="rId18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>
      <p:cViewPr varScale="1">
        <p:scale>
          <a:sx n="97" d="100"/>
          <a:sy n="97" d="100"/>
        </p:scale>
        <p:origin x="1800" y="20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19.10.20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eck@mail.muni.cz" TargetMode="External"/><Relationship Id="rId2" Type="http://schemas.openxmlformats.org/officeDocument/2006/relationships/hyperlink" Target="https://is.muni.cz/auth/course/phil/autumn2019/NJI_01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9rbfeT9pU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gesspiegel.de/wissen/tipps-fuer-erstsemester-so-klappts-an-der-uni/25111952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dirty="0">
                <a:hlinkClick r:id="rId2"/>
              </a:rPr>
              <a:t>NJI_01A/01</a:t>
            </a:r>
            <a:r>
              <a:rPr lang="de-DE" sz="2800" dirty="0"/>
              <a:t> 12. 10. 2020</a:t>
            </a:r>
            <a:endParaRPr lang="de-DE" sz="2800" b="1" dirty="0"/>
          </a:p>
          <a:p>
            <a:r>
              <a:rPr lang="de-DE" sz="2800" b="0" strike="noStrike" spc="-1" dirty="0">
                <a:latin typeface="Arial"/>
              </a:rPr>
              <a:t>Wintersemester 2020/21</a:t>
            </a:r>
          </a:p>
          <a:p>
            <a:r>
              <a:rPr lang="de-DE" sz="2800" b="0" strike="noStrike" spc="-1" dirty="0">
                <a:latin typeface="Arial"/>
              </a:rPr>
              <a:t>Kursleiter: Johannes Köck </a:t>
            </a:r>
            <a:r>
              <a:rPr lang="de-DE" sz="2800" b="0" strike="noStrike" spc="-1" dirty="0" err="1">
                <a:latin typeface="Arial"/>
                <a:hlinkClick r:id="rId3"/>
              </a:rPr>
              <a:t>koeck</a:t>
            </a:r>
            <a:r>
              <a:rPr lang="cs-CZ" sz="2800" b="0" strike="noStrike" spc="-1" dirty="0">
                <a:latin typeface="Arial"/>
                <a:hlinkClick r:id="rId3"/>
              </a:rPr>
              <a:t>@mail.</a:t>
            </a:r>
            <a:r>
              <a:rPr lang="cs-CZ" sz="2800" b="0" strike="noStrike" spc="-1" dirty="0" err="1">
                <a:latin typeface="Arial"/>
                <a:hlinkClick r:id="rId3"/>
              </a:rPr>
              <a:t>muni.cz</a:t>
            </a:r>
            <a:endParaRPr lang="cs-CZ" sz="2800" b="0" strike="noStrike" spc="-1" dirty="0">
              <a:latin typeface="Arial"/>
            </a:endParaRPr>
          </a:p>
          <a:p>
            <a:endParaRPr lang="cs-CZ" sz="2800" spc="-1" dirty="0">
              <a:latin typeface="Arial"/>
            </a:endParaRPr>
          </a:p>
          <a:p>
            <a:r>
              <a:rPr lang="de-DE" sz="2800" b="0" strike="noStrike" spc="-1" dirty="0">
                <a:latin typeface="Arial"/>
              </a:rPr>
              <a:t> </a:t>
            </a:r>
          </a:p>
        </p:txBody>
      </p:sp>
      <p:pic>
        <p:nvPicPr>
          <p:cNvPr id="44" name="Grafik 43"/>
          <p:cNvPicPr/>
          <p:nvPr/>
        </p:nvPicPr>
        <p:blipFill>
          <a:blip r:embed="rId4"/>
          <a:stretch/>
        </p:blipFill>
        <p:spPr>
          <a:xfrm>
            <a:off x="2448000" y="3096000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Lernen </a:t>
            </a:r>
            <a:r>
              <a:rPr lang="de-DE" sz="3600" b="0" strike="noStrike" spc="-1" dirty="0" err="1">
                <a:latin typeface="Arial"/>
              </a:rPr>
              <a:t>lernen</a:t>
            </a:r>
            <a:r>
              <a:rPr lang="de-DE" sz="3600" b="0" strike="noStrike" spc="-1" dirty="0">
                <a:latin typeface="Arial"/>
              </a:rPr>
              <a:t>  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432000" y="2736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Muss man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r>
              <a:rPr lang="de-DE" sz="2600" b="0" strike="noStrike" spc="-1" dirty="0">
                <a:latin typeface="Arial"/>
              </a:rPr>
              <a:t>??? Warum???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Lernziel: Autonomes Lernen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Arbeitstechniken zum systematischen Spracherwerb erlernen</a:t>
            </a:r>
          </a:p>
        </p:txBody>
      </p:sp>
      <p:pic>
        <p:nvPicPr>
          <p:cNvPr id="59" name="Grafik 58"/>
          <p:cNvPicPr/>
          <p:nvPr/>
        </p:nvPicPr>
        <p:blipFill>
          <a:blip r:embed="rId2"/>
          <a:stretch/>
        </p:blipFill>
        <p:spPr>
          <a:xfrm>
            <a:off x="4680000" y="1799640"/>
            <a:ext cx="48780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spc="-1" dirty="0">
                <a:latin typeface="Arial"/>
              </a:rPr>
              <a:t>Hausaufgabe (EINZELN)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1" strike="noStrike" spc="-1" dirty="0">
                <a:latin typeface="Arial"/>
              </a:rPr>
              <a:t>Reflexionsübung: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Erinnern Sie sich an ihre Schulzeit zurück und versuchen Sie die folgenden Fragen für sich im Stillen zu beantworten: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War Deutsch eher ihr „Lieblingsfach“ oder ihr „</a:t>
            </a:r>
            <a:r>
              <a:rPr lang="de-DE" sz="2600" b="0" strike="noStrike" spc="-1" dirty="0" err="1">
                <a:latin typeface="Arial"/>
              </a:rPr>
              <a:t>Hasssfach</a:t>
            </a:r>
            <a:r>
              <a:rPr lang="de-DE" sz="2600" b="0" strike="noStrike" spc="-1" dirty="0">
                <a:latin typeface="Arial"/>
              </a:rPr>
              <a:t>“? Sind Sie gerne in den Deutschunterricht gegangen? Hass-Lieblingsfächer?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Erinnern Sie sich an ihre Lehrer. Welche Lehrer schätzten Sie besonders? Welche weniger? Warum?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Mögen Sie lieber „strenge“ oder „lockere“ Lehrer?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Auf welche Weise haben Sie in ihrer Schulzeit gelernt? Wo und zu welcher Uhrzeit lernen Sie am Liebsten?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Fassen Sie für das Plenum kurz das Ergebnis ihrer Diskussion zusammen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spc="-1" dirty="0">
                <a:latin typeface="Arial"/>
              </a:rPr>
              <a:t>Hausaufgabe (GRUPPE) 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Mein Sprachportal</a:t>
            </a:r>
            <a:r>
              <a:rPr lang="de-DE" sz="2600" b="0" strike="noStrike" spc="-1" dirty="0">
                <a:latin typeface="Arial"/>
                <a:hlinkClick r:id="rId6"/>
              </a:rPr>
              <a:t>https://sprachportal.integrationsfonds.at/deutsch-lernen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j-lt"/>
              </a:rPr>
              <a:t>Hausaufgabe (GRUPPE)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350945"/>
            <a:ext cx="7200000" cy="2786082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Sammeln Sie die wichtigsten Punkte und präsentieren Sie diese?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Welche Tipps gefallen Ihnen, welche nicht? Warum?!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Mit welchen Seiten würden Sie arbeiten? Mit welchen nicht?</a:t>
            </a:r>
          </a:p>
          <a:p>
            <a:endParaRPr lang="de-DE" sz="2400" dirty="0">
              <a:latin typeface="+mn-lt"/>
            </a:endParaRPr>
          </a:p>
        </p:txBody>
      </p:sp>
      <p:sp>
        <p:nvSpPr>
          <p:cNvPr id="1026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Wie kann man schnell lerne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90" y="4203656"/>
            <a:ext cx="4281463" cy="3076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j-lt"/>
              </a:rPr>
              <a:t>Tipps zum Lernen – Hausaufgabe (GRUPPE) 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254098" y="2351077"/>
            <a:ext cx="7250956" cy="285752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Überlegen Sie zu Zweit, wann , wo, wie Sie erfolgreich lernen und wann nicht?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Erstellen Sie 5 Goldene Regeln und einen Plan, wie Sie im nächsten Semester lernen wollen und wie Sie sich verbessern wollen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Wann beginnen Sie für die Prüfungen zu lernen, sich vorzubereiten?</a:t>
            </a:r>
          </a:p>
        </p:txBody>
      </p:sp>
      <p:sp>
        <p:nvSpPr>
          <p:cNvPr id="28674" name="AutoShape 2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676" name="AutoShape 4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678" name="Picture 6" descr="Bildergebnis für Goldene re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5708663"/>
            <a:ext cx="3233713" cy="1614570"/>
          </a:xfrm>
          <a:prstGeom prst="rect">
            <a:avLst/>
          </a:prstGeom>
          <a:noFill/>
        </p:spPr>
      </p:pic>
      <p:pic>
        <p:nvPicPr>
          <p:cNvPr id="28680" name="Picture 8" descr="http://syntace.my1.cc/cms07/upload/Golden-Rule-of-Prese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5565787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n-lt"/>
              </a:rPr>
              <a:t>Hausaufgabe Einzelarbeit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922449"/>
            <a:ext cx="7200000" cy="385765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de-DE" sz="2400" dirty="0">
                <a:latin typeface="+mn-lt"/>
              </a:rPr>
              <a:t>Text verfassen „Warum studiere ich Germanistik (ca. 200 Wörter)?</a:t>
            </a:r>
          </a:p>
          <a:p>
            <a:pPr marL="457200" indent="-457200">
              <a:buAutoNum type="arabicParenR"/>
            </a:pPr>
            <a:r>
              <a:rPr lang="de-DE" sz="2400" dirty="0">
                <a:latin typeface="+mn-lt"/>
              </a:rPr>
              <a:t>Geeignete Übungsgrammatiken und Grammatiken zum Nachschlagen recherchieren (5 Titel mindestens)</a:t>
            </a:r>
          </a:p>
          <a:p>
            <a:pPr marL="457200" indent="-457200">
              <a:buAutoNum type="arabicParenR"/>
            </a:pPr>
            <a:r>
              <a:rPr lang="de-DE" sz="2400" dirty="0">
                <a:latin typeface="+mn-lt"/>
              </a:rPr>
              <a:t>(Online-)Wörterbücher?</a:t>
            </a:r>
          </a:p>
          <a:p>
            <a:pPr marL="457200" indent="-457200">
              <a:buAutoNum type="arabicParenR"/>
            </a:pPr>
            <a:r>
              <a:rPr lang="de-DE" sz="2400" dirty="0">
                <a:latin typeface="+mn-lt"/>
              </a:rPr>
              <a:t>Welche nutzen Sie? Warum?</a:t>
            </a:r>
          </a:p>
          <a:p>
            <a:pPr marL="457200" indent="-457200">
              <a:buAutoNum type="arabicParenR"/>
            </a:pPr>
            <a:r>
              <a:rPr lang="de-DE" sz="2400" dirty="0">
                <a:latin typeface="+mn-lt"/>
              </a:rPr>
              <a:t> Bitte Seite lesen und die wichtigsten Tipps notieren:</a:t>
            </a:r>
          </a:p>
          <a:p>
            <a:pPr marL="457200" indent="-457200"/>
            <a:r>
              <a:rPr lang="de-DE" sz="2400" dirty="0">
                <a:latin typeface="+mn-lt"/>
              </a:rPr>
              <a:t> https://www.wien.gv.at/bildung/stadtschulrat/schulpsychologie/richtig-lernen.html</a:t>
            </a:r>
          </a:p>
          <a:p>
            <a:pPr marL="457200" indent="-457200"/>
            <a:endParaRPr lang="de-DE" sz="24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latin typeface="+mj-lt"/>
              </a:rPr>
              <a:t>Nächste Einheit – Lernen </a:t>
            </a:r>
            <a:r>
              <a:rPr lang="de-DE" sz="2400" dirty="0" err="1">
                <a:latin typeface="+mj-lt"/>
              </a:rPr>
              <a:t>lernen</a:t>
            </a:r>
            <a:r>
              <a:rPr lang="de-DE" sz="2400" dirty="0">
                <a:latin typeface="+mj-lt"/>
              </a:rPr>
              <a:t> II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208" y="1779573"/>
            <a:ext cx="5773120" cy="4706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j-lt"/>
              </a:rPr>
              <a:t>Thema der nächsten Einheit: Problemfall Plagiat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stop plagi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0524"/>
            <a:ext cx="5143536" cy="4389151"/>
          </a:xfrm>
          <a:prstGeom prst="rect">
            <a:avLst/>
          </a:prstGeom>
          <a:noFill/>
        </p:spPr>
      </p:pic>
      <p:pic>
        <p:nvPicPr>
          <p:cNvPr id="26628" name="Picture 4" descr="Bildergebnis für stop plag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239708"/>
            <a:ext cx="4540247" cy="4319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Kennenlernen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325404" y="1799999"/>
            <a:ext cx="4605516" cy="52659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cs-CZ" sz="2600" spc="-1" dirty="0">
                <a:latin typeface="Arial"/>
              </a:rPr>
              <a:t>Akrostichon:</a:t>
            </a:r>
          </a:p>
          <a:p>
            <a:r>
              <a:rPr lang="cs-CZ" sz="2600" b="0" strike="noStrike" spc="-1" dirty="0" err="1">
                <a:latin typeface="Arial"/>
              </a:rPr>
              <a:t>Schreiben</a:t>
            </a:r>
            <a:r>
              <a:rPr lang="cs-CZ" sz="2600" b="0" strike="noStrike" spc="-1" dirty="0">
                <a:latin typeface="Arial"/>
              </a:rPr>
              <a:t> </a:t>
            </a:r>
            <a:r>
              <a:rPr lang="cs-CZ" sz="2600" b="0" strike="noStrike" spc="-1" dirty="0" err="1">
                <a:latin typeface="Arial"/>
              </a:rPr>
              <a:t>Sie</a:t>
            </a:r>
            <a:r>
              <a:rPr lang="cs-CZ" sz="2600" b="0" strike="noStrike" spc="-1" dirty="0">
                <a:latin typeface="Arial"/>
              </a:rPr>
              <a:t> </a:t>
            </a:r>
            <a:r>
              <a:rPr lang="cs-CZ" sz="2600" b="0" strike="noStrike" spc="-1" dirty="0" err="1">
                <a:latin typeface="Arial"/>
              </a:rPr>
              <a:t>zu</a:t>
            </a:r>
            <a:r>
              <a:rPr lang="cs-CZ" sz="2600" b="0" strike="noStrike" spc="-1" dirty="0">
                <a:latin typeface="Arial"/>
              </a:rPr>
              <a:t> jedem </a:t>
            </a:r>
            <a:r>
              <a:rPr lang="cs-CZ" sz="2600" b="0" strike="noStrike" spc="-1" dirty="0" err="1">
                <a:latin typeface="Arial"/>
              </a:rPr>
              <a:t>Buchstaben</a:t>
            </a:r>
            <a:r>
              <a:rPr lang="cs-CZ" sz="2600" b="0" strike="noStrike" spc="-1" dirty="0">
                <a:latin typeface="Arial"/>
              </a:rPr>
              <a:t> </a:t>
            </a:r>
            <a:r>
              <a:rPr lang="cs-CZ" sz="2600" b="0" strike="noStrike" spc="-1" dirty="0" err="1">
                <a:latin typeface="Arial"/>
              </a:rPr>
              <a:t>ein</a:t>
            </a:r>
            <a:r>
              <a:rPr lang="cs-CZ" sz="2600" b="0" strike="noStrike" spc="-1" dirty="0">
                <a:latin typeface="Arial"/>
              </a:rPr>
              <a:t> </a:t>
            </a:r>
            <a:r>
              <a:rPr lang="cs-CZ" sz="2600" b="0" strike="noStrike" spc="-1" dirty="0" err="1">
                <a:latin typeface="Arial"/>
              </a:rPr>
              <a:t>Wort</a:t>
            </a:r>
            <a:r>
              <a:rPr lang="cs-CZ" sz="2600" b="0" strike="noStrike" spc="-1" dirty="0">
                <a:latin typeface="Arial"/>
              </a:rPr>
              <a:t>, </a:t>
            </a:r>
            <a:r>
              <a:rPr lang="cs-CZ" sz="2600" b="0" strike="noStrike" spc="-1" dirty="0" err="1">
                <a:latin typeface="Arial"/>
              </a:rPr>
              <a:t>das</a:t>
            </a:r>
            <a:r>
              <a:rPr lang="cs-CZ" sz="2600" b="0" strike="noStrike" spc="-1" dirty="0">
                <a:latin typeface="Arial"/>
              </a:rPr>
              <a:t> </a:t>
            </a:r>
            <a:r>
              <a:rPr lang="cs-CZ" sz="2600" spc="-1" dirty="0" err="1">
                <a:latin typeface="Arial"/>
              </a:rPr>
              <a:t>z</a:t>
            </a:r>
            <a:r>
              <a:rPr lang="cs-CZ" sz="2600" b="0" strike="noStrike" spc="-1" dirty="0" err="1">
                <a:latin typeface="Arial"/>
              </a:rPr>
              <a:t>u</a:t>
            </a:r>
            <a:r>
              <a:rPr lang="cs-CZ" sz="2600" b="0" strike="noStrike" spc="-1" dirty="0">
                <a:latin typeface="Arial"/>
              </a:rPr>
              <a:t> </a:t>
            </a:r>
            <a:r>
              <a:rPr lang="cs-CZ" sz="2600" b="0" strike="noStrike" spc="-1" dirty="0" err="1">
                <a:latin typeface="Arial"/>
              </a:rPr>
              <a:t>Ihnen</a:t>
            </a:r>
            <a:r>
              <a:rPr lang="cs-CZ" sz="2600" b="0" strike="noStrike" spc="-1" dirty="0">
                <a:latin typeface="Arial"/>
              </a:rPr>
              <a:t>     </a:t>
            </a:r>
          </a:p>
          <a:p>
            <a:pPr algn="ctr"/>
            <a:r>
              <a:rPr lang="cs-CZ" sz="2600" spc="-1" dirty="0">
                <a:latin typeface="Arial"/>
              </a:rPr>
              <a:t>      J</a:t>
            </a:r>
            <a:r>
              <a:rPr lang="cs-CZ" sz="2600" spc="-1" dirty="0">
                <a:solidFill>
                  <a:srgbClr val="C00000"/>
                </a:solidFill>
                <a:latin typeface="Arial"/>
              </a:rPr>
              <a:t>AZZ</a:t>
            </a:r>
            <a:br>
              <a:rPr lang="cs-CZ" sz="2600" spc="-1" dirty="0">
                <a:latin typeface="Arial"/>
              </a:rPr>
            </a:br>
            <a:r>
              <a:rPr lang="cs-CZ" sz="2600" spc="-1" dirty="0">
                <a:latin typeface="Arial"/>
              </a:rPr>
              <a:t>O</a:t>
            </a:r>
          </a:p>
          <a:p>
            <a:pPr algn="ctr"/>
            <a:r>
              <a:rPr lang="cs-CZ" sz="2600" spc="-1" dirty="0">
                <a:latin typeface="Arial"/>
              </a:rPr>
              <a:t>H</a:t>
            </a:r>
          </a:p>
          <a:p>
            <a:pPr algn="ctr"/>
            <a:r>
              <a:rPr lang="cs-CZ" sz="2600" spc="-1" dirty="0">
                <a:latin typeface="Arial"/>
              </a:rPr>
              <a:t>A</a:t>
            </a:r>
            <a:br>
              <a:rPr lang="cs-CZ" sz="2600" spc="-1" dirty="0">
                <a:latin typeface="Arial"/>
              </a:rPr>
            </a:br>
            <a:r>
              <a:rPr lang="cs-CZ" sz="2600" spc="-1" dirty="0">
                <a:latin typeface="Arial"/>
              </a:rPr>
              <a:t>N</a:t>
            </a:r>
            <a:br>
              <a:rPr lang="cs-CZ" sz="2600" spc="-1" dirty="0">
                <a:latin typeface="Arial"/>
              </a:rPr>
            </a:br>
            <a:r>
              <a:rPr lang="cs-CZ" sz="2600" spc="-1" dirty="0">
                <a:latin typeface="Arial"/>
              </a:rPr>
              <a:t>N</a:t>
            </a:r>
          </a:p>
          <a:p>
            <a:pPr algn="ctr"/>
            <a:r>
              <a:rPr lang="cs-CZ" sz="2600" spc="-1" dirty="0">
                <a:solidFill>
                  <a:srgbClr val="C00000"/>
                </a:solidFill>
                <a:latin typeface="Arial"/>
              </a:rPr>
              <a:t>      M</a:t>
            </a:r>
            <a:r>
              <a:rPr lang="cs-CZ" sz="2600" spc="-1" dirty="0">
                <a:latin typeface="Arial"/>
              </a:rPr>
              <a:t>EXICO</a:t>
            </a:r>
            <a:br>
              <a:rPr lang="cs-CZ" sz="2600" spc="-1" dirty="0">
                <a:latin typeface="Arial"/>
              </a:rPr>
            </a:br>
            <a:r>
              <a:rPr lang="cs-CZ" sz="2600" spc="-1" dirty="0">
                <a:latin typeface="Arial"/>
              </a:rPr>
              <a:t>S</a:t>
            </a:r>
          </a:p>
        </p:txBody>
      </p:sp>
      <p:pic>
        <p:nvPicPr>
          <p:cNvPr id="50" name="Grafik 49"/>
          <p:cNvPicPr/>
          <p:nvPr/>
        </p:nvPicPr>
        <p:blipFill>
          <a:blip r:embed="rId2"/>
          <a:stretch/>
        </p:blipFill>
        <p:spPr>
          <a:xfrm>
            <a:off x="4968874" y="2065325"/>
            <a:ext cx="4391126" cy="24688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Kennenlernen</a:t>
            </a:r>
            <a:endParaRPr lang="de-D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cs-CZ" dirty="0" err="1"/>
              <a:t>Stellen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vor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sagen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,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von</a:t>
            </a:r>
            <a:r>
              <a:rPr lang="cs-CZ" dirty="0"/>
              <a:t> </a:t>
            </a:r>
            <a:r>
              <a:rPr lang="cs-CZ" dirty="0" err="1"/>
              <a:t>Ihrem</a:t>
            </a:r>
            <a:r>
              <a:rPr lang="cs-CZ" dirty="0"/>
              <a:t> Studium </a:t>
            </a:r>
            <a:r>
              <a:rPr lang="cs-CZ" dirty="0" err="1"/>
              <a:t>erwarten</a:t>
            </a:r>
            <a:r>
              <a:rPr lang="cs-CZ" dirty="0"/>
              <a:t>.</a:t>
            </a:r>
          </a:p>
          <a:p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Warum</a:t>
            </a:r>
            <a:r>
              <a:rPr lang="cs-CZ" dirty="0"/>
              <a:t> Studium</a:t>
            </a:r>
            <a:r>
              <a:rPr lang="de-DE" dirty="0"/>
              <a:t>?</a:t>
            </a:r>
          </a:p>
          <a:p>
            <a:pPr>
              <a:buFontTx/>
              <a:buChar char="-"/>
            </a:pPr>
            <a:r>
              <a:rPr lang="de-DE" dirty="0"/>
              <a:t>-warum dieses Fach?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-warum Brno?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FontTx/>
              <a:buChar char="-"/>
            </a:pPr>
            <a:r>
              <a:rPr lang="de-DE" dirty="0"/>
              <a:t>Was ist von diesen Ideen/Wünschen in Corona-Zeiten möglich?</a:t>
            </a:r>
          </a:p>
          <a:p>
            <a:pPr>
              <a:buFontTx/>
              <a:buChar char="-"/>
            </a:pPr>
            <a:endParaRPr lang="de-DE" dirty="0"/>
          </a:p>
          <a:p>
            <a:r>
              <a:rPr lang="de-DE" dirty="0"/>
              <a:t>-  Wie erreichen wir diese Ziele?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n-lt"/>
              </a:rPr>
              <a:t>Anforderungen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418284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b="1" dirty="0">
                <a:latin typeface="+mn-lt"/>
              </a:rPr>
              <a:t>Aktive</a:t>
            </a:r>
            <a:r>
              <a:rPr lang="de-DE" sz="2400" dirty="0">
                <a:latin typeface="+mn-lt"/>
              </a:rPr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Prüfungsleistungen (Referat)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Erstellen/Abgabe eines Portfolios (einer Mappe)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-Hochladen der Hausaufgaben auf </a:t>
            </a:r>
            <a:r>
              <a:rPr lang="de-DE" sz="2400" dirty="0" err="1">
                <a:latin typeface="+mn-lt"/>
              </a:rPr>
              <a:t>Classroom</a:t>
            </a:r>
            <a:endParaRPr lang="de-DE" sz="2400" dirty="0"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 descr="Bildergebnis für Anforderu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8" y="4637093"/>
            <a:ext cx="2520131" cy="1619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„Schonfrist“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917821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050" name="Picture 2" descr="Bildergebnis für hir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1636427"/>
            <a:ext cx="8035194" cy="535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Verlauf des Seminars (Teile)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Wissenschaftliche Arbeitstechniken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Wie schreibe ich ein Mail?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>
                <a:latin typeface="Arial"/>
              </a:rPr>
              <a:t>Wie überarbeite ich Texte?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Wie halte ich eine Präsentation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wohnen im Studium? Sehen Sie das Video 2 Mal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de-DE" dirty="0">
                <a:hlinkClick r:id="rId2"/>
              </a:rPr>
              <a:t>https://www.youtube.com/watch?v=U9rbfeT9pUM</a:t>
            </a: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Worum geht es im Video?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err="1"/>
              <a:t>Wieviel</a:t>
            </a:r>
            <a:r>
              <a:rPr lang="de-DE" dirty="0"/>
              <a:t> Miete höchstens wollen die Personen bezahlen?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Welche Faktoren/Argumente sind wichtig bei der Wohnungssuche?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Welche Wohnformen werden genannt?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Vor- und Nachteile?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Was beachten, bevor man Vertrag unterschreibt?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Was findet ihr am besten? </a:t>
            </a:r>
            <a:r>
              <a:rPr lang="de-DE" dirty="0" err="1"/>
              <a:t>WG?Studentenheim</a:t>
            </a:r>
            <a:r>
              <a:rPr lang="de-DE" dirty="0"/>
              <a:t>? Zu Hause?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</a:t>
            </a:r>
            <a:r>
              <a:rPr lang="de-DE" dirty="0" err="1"/>
              <a:t>klappts</a:t>
            </a:r>
            <a:r>
              <a:rPr lang="de-DE" dirty="0"/>
              <a:t> mit dem Studium (Berlin)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5194547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https://www.tagesspiegel.de/wissen/tipps-fuer-erstsemester-so-klappts-an-der-uni/25111952.html</a:t>
            </a:r>
            <a:endParaRPr lang="de-DE" dirty="0"/>
          </a:p>
          <a:p>
            <a:endParaRPr lang="de-DE" dirty="0"/>
          </a:p>
          <a:p>
            <a:r>
              <a:rPr lang="de-DE" dirty="0"/>
              <a:t>Welche Tipps werden genannt?</a:t>
            </a:r>
          </a:p>
          <a:p>
            <a:endParaRPr lang="de-DE" dirty="0"/>
          </a:p>
          <a:p>
            <a:r>
              <a:rPr lang="de-DE" dirty="0"/>
              <a:t>Was halten Sie von den Tipps?</a:t>
            </a:r>
          </a:p>
          <a:p>
            <a:endParaRPr lang="de-DE" dirty="0"/>
          </a:p>
          <a:p>
            <a:r>
              <a:rPr lang="de-DE" dirty="0"/>
              <a:t>Gelten diese  auch für  Brno?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hochwertige (elektronische) Wörterbücher?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Wie kann mir mein EDV-Programm helfen, bessere Hausarbeiten zu schreiben?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kann ich nachschauen, wenn ich mir bei der Aussprache eines Wortes nicht sicher bin?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Was sind Korpora und wie können Sie mir bei Lernen und verfassen von Hausarbeiten helfen?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769</Words>
  <Application>Microsoft Macintosh PowerPoint</Application>
  <PresentationFormat>Benutzerdefiniert</PresentationFormat>
  <Paragraphs>111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StarSymbol</vt:lpstr>
      <vt:lpstr>Symbol</vt:lpstr>
      <vt:lpstr>Wingdings</vt:lpstr>
      <vt:lpstr>Office Theme</vt:lpstr>
      <vt:lpstr>PowerPoint-Präsentation</vt:lpstr>
      <vt:lpstr>PowerPoint-Präsentation</vt:lpstr>
      <vt:lpstr>Kennenlernen</vt:lpstr>
      <vt:lpstr>Anforderungen </vt:lpstr>
      <vt:lpstr>„Schonfrist“ </vt:lpstr>
      <vt:lpstr>PowerPoint-Präsentation</vt:lpstr>
      <vt:lpstr>Wie wohnen im Studium? Sehen Sie das Video 2 Mal</vt:lpstr>
      <vt:lpstr>So klappts mit dem Studium (Berlin)</vt:lpstr>
      <vt:lpstr>PowerPoint-Präsentation</vt:lpstr>
      <vt:lpstr>PowerPoint-Präsentation</vt:lpstr>
      <vt:lpstr>PowerPoint-Präsentation</vt:lpstr>
      <vt:lpstr>PowerPoint-Präsentation</vt:lpstr>
      <vt:lpstr>Hausaufgabe (GRUPPE) </vt:lpstr>
      <vt:lpstr>Tipps zum Lernen – Hausaufgabe (GRUPPE)  </vt:lpstr>
      <vt:lpstr>Hausaufgabe Einzelarbeit</vt:lpstr>
      <vt:lpstr>Nächste Einheit – Lernen lernen II</vt:lpstr>
      <vt:lpstr>Thema der nächsten Einheit: Problemfall Plagiat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koeckjohannesbenjamin@gmail.com</cp:lastModifiedBy>
  <cp:revision>24</cp:revision>
  <dcterms:created xsi:type="dcterms:W3CDTF">2018-09-13T17:42:24Z</dcterms:created>
  <dcterms:modified xsi:type="dcterms:W3CDTF">2020-10-19T13:00:35Z</dcterms:modified>
  <dc:language>de-DE</dc:language>
</cp:coreProperties>
</file>