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6"/>
  </p:notesMasterIdLst>
  <p:sldIdLst>
    <p:sldId id="263" r:id="rId2"/>
    <p:sldId id="283" r:id="rId3"/>
    <p:sldId id="258" r:id="rId4"/>
    <p:sldId id="282" r:id="rId5"/>
    <p:sldId id="275" r:id="rId6"/>
    <p:sldId id="284" r:id="rId7"/>
    <p:sldId id="297" r:id="rId8"/>
    <p:sldId id="276" r:id="rId9"/>
    <p:sldId id="285" r:id="rId10"/>
    <p:sldId id="277" r:id="rId11"/>
    <p:sldId id="286" r:id="rId12"/>
    <p:sldId id="287" r:id="rId13"/>
    <p:sldId id="278" r:id="rId14"/>
    <p:sldId id="288" r:id="rId15"/>
    <p:sldId id="291" r:id="rId16"/>
    <p:sldId id="292" r:id="rId17"/>
    <p:sldId id="289" r:id="rId18"/>
    <p:sldId id="290" r:id="rId19"/>
    <p:sldId id="296" r:id="rId20"/>
    <p:sldId id="257" r:id="rId21"/>
    <p:sldId id="264" r:id="rId22"/>
    <p:sldId id="294" r:id="rId23"/>
    <p:sldId id="295" r:id="rId24"/>
    <p:sldId id="27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Kalová" initials="KK" lastIdx="1" clrIdx="0">
    <p:extLst>
      <p:ext uri="{19B8F6BF-5375-455C-9EA6-DF929625EA0E}">
        <p15:presenceInfo xmlns:p15="http://schemas.microsoft.com/office/powerpoint/2012/main" userId="Kateřina Kal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BD8A1-83E4-16E7-8580-37176BD51C4F}" v="1" dt="2020-10-12T06:52:50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80519" autoAdjust="0"/>
  </p:normalViewPr>
  <p:slideViewPr>
    <p:cSldViewPr snapToGrid="0">
      <p:cViewPr varScale="1">
        <p:scale>
          <a:sx n="72" d="100"/>
          <a:sy n="72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Trombiková" userId="S::218028@muni.cz::aa43d5c6-3096-4896-86b0-904a846525db" providerId="AD" clId="Web-{111BD8A1-83E4-16E7-8580-37176BD51C4F}"/>
    <pc:docChg chg="delSld">
      <pc:chgData name="Martina Trombiková" userId="S::218028@muni.cz::aa43d5c6-3096-4896-86b0-904a846525db" providerId="AD" clId="Web-{111BD8A1-83E4-16E7-8580-37176BD51C4F}" dt="2020-10-12T06:52:50.241" v="0"/>
      <pc:docMkLst>
        <pc:docMk/>
      </pc:docMkLst>
      <pc:sldChg chg="del">
        <pc:chgData name="Martina Trombiková" userId="S::218028@muni.cz::aa43d5c6-3096-4896-86b0-904a846525db" providerId="AD" clId="Web-{111BD8A1-83E4-16E7-8580-37176BD51C4F}" dt="2020-10-12T06:52:50.241" v="0"/>
        <pc:sldMkLst>
          <pc:docMk/>
          <pc:sldMk cId="3353809910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2ABA0-40BF-420B-8421-47569EC21D81}" type="datetimeFigureOut">
              <a:rPr lang="de-DE" smtClean="0"/>
              <a:t>11.10.2020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A11B2-399C-4920-8803-B3FB0F1F65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8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Další činnost – účast na workshopech na FF, </a:t>
            </a:r>
            <a:r>
              <a:rPr lang="cs-CZ" sz="1200" u="sng" dirty="0"/>
              <a:t>Asistence, hospitace, exkurze, pomoc s opravováním písemných prací, tvorba učebních pomůcek, doprovod žáků na exkurze, příprava školních projektů, účast na třídních schůzkách, pomoc se školní/třídní dokumentací, třídnické hodiny, suplování ad zpracování úkolů z praxe, tvorba zprávy)</a:t>
            </a:r>
          </a:p>
          <a:p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A11B2-399C-4920-8803-B3FB0F1F6538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724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Další činnost – účast na workshopech na FF, </a:t>
            </a:r>
            <a:r>
              <a:rPr lang="cs-CZ" sz="1200" u="sng" dirty="0"/>
              <a:t>Asistence, hospitace, exkurze, pomoc s opravováním písemných prací, tvorba učebních pomůcek, doprovod žáků na exkurze, příprava školních projektů, účast na třídních schůzkách, pomoc se školní/třídní dokumentací, třídnické hodiny, suplování ad zpracování úkolů z praxe, tvorba zprávy)</a:t>
            </a:r>
          </a:p>
          <a:p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A11B2-399C-4920-8803-B3FB0F1F6538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62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77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9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04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89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12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22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76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60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9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20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A5CA-4903-42E6-8820-157B7EFE3E28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8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do/phil/Pracoviste/SO/pedagogicke_praxe/Protokol_o_prijeti_-_fakultni_skola.docx" TargetMode="External"/><Relationship Id="rId2" Type="http://schemas.openxmlformats.org/officeDocument/2006/relationships/hyperlink" Target="https://is.muni.cz/auth/do/phil/Pracoviste/SO/pedagogicke_praxe/Protokol_o_prijeti_-_spolupracujici_skola.doc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o-nas/fakultni-skoly#seznam" TargetMode="External"/><Relationship Id="rId2" Type="http://schemas.openxmlformats.org/officeDocument/2006/relationships/hyperlink" Target="https://is.muni.cz/auth/do/phil/Pracoviste/SO/pedagogicke_praxe/Protokol_o_prijeti_-_fakultni_skola.docx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is.muni.cz/auth/do/phil/Pracoviste/SO/pedagogicke_praxe/Potvrzeni_o_absolvovani_pedagogicke_praxe.docx" TargetMode="External"/><Relationship Id="rId4" Type="http://schemas.openxmlformats.org/officeDocument/2006/relationships/hyperlink" Target="https://is.muni.cz/auth/do/phil/Pracoviste/SO/pedagogicke_praxe/Protokol_o_prijeti_-_spolupracujici_skola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o-nas/fakultni-skoly#sezna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41">
            <a:extLst>
              <a:ext uri="{FF2B5EF4-FFF2-40B4-BE49-F238E27FC236}">
                <a16:creationId xmlns:a16="http://schemas.microsoft.com/office/drawing/2014/main" id="{2CCAFB3E-E6E2-4587-A5FC-061F9AED9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975841F-9161-4650-BCE5-20FFE7E29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>
            <a:off x="575867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extovéPole 1"/>
          <p:cNvSpPr txBox="1"/>
          <p:nvPr/>
        </p:nvSpPr>
        <p:spPr>
          <a:xfrm>
            <a:off x="0" y="2578307"/>
            <a:ext cx="4984115" cy="3855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ni" panose="00000500000000000000" pitchFamily="50" charset="-18"/>
                <a:ea typeface="+mj-ea"/>
                <a:cs typeface="+mj-cs"/>
              </a:rPr>
              <a:t>Učitelské</a:t>
            </a:r>
            <a:r>
              <a:rPr lang="en-US" sz="32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ni" panose="00000500000000000000" pitchFamily="50" charset="-18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ni" panose="00000500000000000000" pitchFamily="50" charset="-18"/>
                <a:ea typeface="+mj-ea"/>
                <a:cs typeface="+mj-cs"/>
              </a:rPr>
              <a:t>praxe</a:t>
            </a:r>
            <a:r>
              <a:rPr lang="en-US" sz="32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ni" panose="00000500000000000000" pitchFamily="50" charset="-18"/>
                <a:ea typeface="+mj-ea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cs-CZ" sz="26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ni" panose="00000500000000000000" pitchFamily="50" charset="-18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 kern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ni" panose="00000500000000000000" pitchFamily="50" charset="-18"/>
                <a:ea typeface="+mj-ea"/>
                <a:cs typeface="+mj-cs"/>
              </a:rPr>
              <a:t>Imatrikulace</a:t>
            </a:r>
            <a:r>
              <a:rPr lang="en-US" sz="26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ni" panose="00000500000000000000" pitchFamily="50" charset="-18"/>
                <a:ea typeface="+mj-ea"/>
                <a:cs typeface="+mj-cs"/>
              </a:rPr>
              <a:t> od 201</a:t>
            </a:r>
            <a:r>
              <a:rPr lang="cs-CZ" sz="26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ni" panose="00000500000000000000" pitchFamily="50" charset="-18"/>
                <a:ea typeface="+mj-ea"/>
                <a:cs typeface="+mj-cs"/>
              </a:rPr>
              <a:t>9</a:t>
            </a:r>
            <a:endParaRPr lang="en-US" sz="26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ni" panose="00000500000000000000" pitchFamily="50" charset="-18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ni" panose="00000500000000000000" pitchFamily="50" charset="-18"/>
              <a:ea typeface="+mj-ea"/>
              <a:cs typeface="+mj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40086A0-762B-44EE-AA70-A7268A72A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1262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cký objekt 3" descr="Třída">
            <a:extLst>
              <a:ext uri="{FF2B5EF4-FFF2-40B4-BE49-F238E27FC236}">
                <a16:creationId xmlns:a16="http://schemas.microsoft.com/office/drawing/2014/main" id="{0D501E14-6FEA-4A44-89A3-DB54E215E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70876" y="743798"/>
            <a:ext cx="5367528" cy="5367528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21542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8988" y="297173"/>
            <a:ext cx="11662591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  <a:p>
            <a:endParaRPr lang="cs-CZ" sz="4400" b="1" dirty="0"/>
          </a:p>
          <a:p>
            <a:r>
              <a:rPr lang="cs-CZ" sz="2800" b="1" dirty="0"/>
              <a:t>Protokol o přijetí studenta na pedagogickou praxi</a:t>
            </a:r>
            <a:r>
              <a:rPr lang="cs-CZ" sz="2800" dirty="0"/>
              <a:t>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effectLst/>
              </a:rPr>
              <a:t>ZIP škola – žádný protokol o přijetí!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effectLst/>
              </a:rPr>
              <a:t>Protokol o přijetí studenta na pedagogickou praxi – fakultní škola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hlinkClick r:id="rId2" tooltip="Protokol o přijetí - spolupracující škola"/>
              </a:rPr>
              <a:t>Protokol o přijetí studenta na pedagogickou praxi – spolupracující škola</a:t>
            </a:r>
            <a:r>
              <a:rPr lang="cs-CZ" sz="2400" dirty="0"/>
              <a:t> (tj. ostatní školy mimo ZIP MUNI a školy fakultní)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/>
              <a:t>ve třech stejnopisech s podpisy od provázejícího učitele, studenta a garanta praxe</a:t>
            </a:r>
          </a:p>
          <a:p>
            <a:pPr marL="342900" indent="-342900">
              <a:buFontTx/>
              <a:buChar char="-"/>
            </a:pPr>
            <a:r>
              <a:rPr lang="cs-CZ" sz="2400" b="0" dirty="0">
                <a:effectLst/>
              </a:rPr>
              <a:t>Protokol je nutné vyplnit jak v případě, že se jedná o fakultní školu (</a:t>
            </a:r>
            <a:r>
              <a:rPr lang="cs-CZ" sz="2400" b="0" dirty="0">
                <a:effectLst/>
                <a:hlinkClick r:id="rId3" tooltip="Protokol o přijetí - fakultní škola"/>
              </a:rPr>
              <a:t>dokument s označením fakultní škola</a:t>
            </a:r>
            <a:r>
              <a:rPr lang="cs-CZ" sz="2400" b="0" dirty="0">
                <a:effectLst/>
              </a:rPr>
              <a:t>), tak i pro školu, kterou student nominuje sám, ovšem pouze tehdy, je-li s touto spolupracující školou již uzavřena dohoda o realizaci pedagogických praxí (</a:t>
            </a:r>
            <a:r>
              <a:rPr lang="cs-CZ" sz="2400" b="0" dirty="0">
                <a:effectLst/>
                <a:hlinkClick r:id="rId2" tooltip="Protokol o přijetí - spolupracující škola"/>
              </a:rPr>
              <a:t>dokument s označením spolupracující škola</a:t>
            </a:r>
            <a:r>
              <a:rPr lang="cs-CZ" sz="2400" b="0" dirty="0">
                <a:effectLst/>
              </a:rPr>
              <a:t>).</a:t>
            </a:r>
          </a:p>
        </p:txBody>
      </p:sp>
      <p:sp>
        <p:nvSpPr>
          <p:cNvPr id="2" name="Vlna 1">
            <a:extLst>
              <a:ext uri="{FF2B5EF4-FFF2-40B4-BE49-F238E27FC236}">
                <a16:creationId xmlns:a16="http://schemas.microsoft.com/office/drawing/2014/main" id="{1F345291-BFA2-484B-A003-BB15DADEB1A5}"/>
              </a:ext>
            </a:extLst>
          </p:cNvPr>
          <p:cNvSpPr/>
          <p:nvPr/>
        </p:nvSpPr>
        <p:spPr>
          <a:xfrm>
            <a:off x="368989" y="297173"/>
            <a:ext cx="2743180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Stáhnout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Vlna 5">
            <a:extLst>
              <a:ext uri="{FF2B5EF4-FFF2-40B4-BE49-F238E27FC236}">
                <a16:creationId xmlns:a16="http://schemas.microsoft.com/office/drawing/2014/main" id="{953DE334-091A-43BF-BDB0-5C0825BF4117}"/>
              </a:ext>
            </a:extLst>
          </p:cNvPr>
          <p:cNvSpPr/>
          <p:nvPr/>
        </p:nvSpPr>
        <p:spPr>
          <a:xfrm>
            <a:off x="368989" y="3713813"/>
            <a:ext cx="2743180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Vyplnit a podepsat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699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8988" y="297173"/>
            <a:ext cx="1166259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/>
              <a:t>P</a:t>
            </a:r>
            <a:r>
              <a:rPr lang="cs-CZ" sz="2400" b="0" dirty="0">
                <a:effectLst/>
              </a:rPr>
              <a:t>řed začátkem termínu praxe </a:t>
            </a:r>
            <a:r>
              <a:rPr lang="cs-CZ" sz="2400" dirty="0"/>
              <a:t>naskenovat do </a:t>
            </a:r>
            <a:r>
              <a:rPr lang="cs-CZ" sz="2400" b="1" dirty="0"/>
              <a:t>Odevzdávárny</a:t>
            </a:r>
            <a:r>
              <a:rPr lang="cs-CZ" sz="2400" dirty="0">
                <a:effectLst/>
              </a:rPr>
              <a:t> </a:t>
            </a:r>
            <a:r>
              <a:rPr lang="cs-CZ" sz="2400" b="0" dirty="0">
                <a:effectLst/>
              </a:rPr>
              <a:t>příslušného předmětu pedagogické praxe </a:t>
            </a:r>
            <a:r>
              <a:rPr lang="cs-CZ" sz="2400" dirty="0"/>
              <a:t>ve formě: "AKADEMICKÝ ROK_NÁZEV DOKUMENTU_JMÉNO A PŘÍJMENÍ STUDENTA_ KÓD PŘEDMĚTU PRAXE" (př. "2020-21_Protokol o </a:t>
            </a:r>
            <a:r>
              <a:rPr lang="cs-CZ" sz="2400" dirty="0" err="1"/>
              <a:t>přijetí_Jan</a:t>
            </a:r>
            <a:r>
              <a:rPr lang="cs-CZ" sz="2400" dirty="0"/>
              <a:t> Novák_UCJ01")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b="0" dirty="0">
                <a:effectLst/>
              </a:rPr>
              <a:t>Poté si student jeden stejnopis ponechá, jeden odevzdá dr. </a:t>
            </a:r>
            <a:r>
              <a:rPr lang="cs-CZ" sz="2400" b="0" dirty="0" err="1">
                <a:effectLst/>
              </a:rPr>
              <a:t>Trombikové</a:t>
            </a:r>
            <a:r>
              <a:rPr lang="cs-CZ" sz="2400" b="0" dirty="0">
                <a:effectLst/>
              </a:rPr>
              <a:t> a jeden předá provázejícímu učiteli.</a:t>
            </a:r>
          </a:p>
          <a:p>
            <a:pPr marL="342900" indent="-342900">
              <a:buFontTx/>
              <a:buChar char="-"/>
            </a:pPr>
            <a:r>
              <a:rPr lang="cs-CZ" sz="2400" b="0" dirty="0">
                <a:effectLst/>
              </a:rPr>
              <a:t>Do Odevzdávárny předmětu student rovněž skenuje i všechny následující dokumenty k pedagogické praxi - viz níže záložka dokumenty pro studenty učitelských programů.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2" name="Vlna 1">
            <a:extLst>
              <a:ext uri="{FF2B5EF4-FFF2-40B4-BE49-F238E27FC236}">
                <a16:creationId xmlns:a16="http://schemas.microsoft.com/office/drawing/2014/main" id="{1F345291-BFA2-484B-A003-BB15DADEB1A5}"/>
              </a:ext>
            </a:extLst>
          </p:cNvPr>
          <p:cNvSpPr/>
          <p:nvPr/>
        </p:nvSpPr>
        <p:spPr>
          <a:xfrm>
            <a:off x="368989" y="297173"/>
            <a:ext cx="2743180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Naskenovat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Vlna 5">
            <a:extLst>
              <a:ext uri="{FF2B5EF4-FFF2-40B4-BE49-F238E27FC236}">
                <a16:creationId xmlns:a16="http://schemas.microsoft.com/office/drawing/2014/main" id="{953DE334-091A-43BF-BDB0-5C0825BF4117}"/>
              </a:ext>
            </a:extLst>
          </p:cNvPr>
          <p:cNvSpPr/>
          <p:nvPr/>
        </p:nvSpPr>
        <p:spPr>
          <a:xfrm>
            <a:off x="368987" y="3297994"/>
            <a:ext cx="2743180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4. Odevzdat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9499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lna 1">
            <a:extLst>
              <a:ext uri="{FF2B5EF4-FFF2-40B4-BE49-F238E27FC236}">
                <a16:creationId xmlns:a16="http://schemas.microsoft.com/office/drawing/2014/main" id="{812F19C0-1EE3-4A79-BA6E-6A40E56FC2EE}"/>
              </a:ext>
            </a:extLst>
          </p:cNvPr>
          <p:cNvSpPr/>
          <p:nvPr/>
        </p:nvSpPr>
        <p:spPr>
          <a:xfrm>
            <a:off x="778412" y="1733843"/>
            <a:ext cx="10635176" cy="339031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Muni" panose="00000500000000000000" pitchFamily="50" charset="-18"/>
              </a:rPr>
              <a:t>Průběh pedagogické praxe</a:t>
            </a:r>
            <a:endParaRPr lang="de-DE" sz="480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48943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6014" y="1136064"/>
            <a:ext cx="1095997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spcAft>
                <a:spcPts val="2400"/>
              </a:spcAft>
              <a:buFont typeface="+mj-lt"/>
              <a:buAutoNum type="arabicPeriod"/>
            </a:pPr>
            <a:r>
              <a:rPr lang="cs-CZ" sz="2800" dirty="0"/>
              <a:t>Studenti vykonávají praxi dle zadaných parametrů svého předmětu pedagogické praxe v souladu s předpisy vztahujícími se k výkonu praxe a řídí se pokyny oborového didaktika a provázejícího učitele.</a:t>
            </a:r>
          </a:p>
          <a:p>
            <a:pPr marL="514350" indent="-514350" algn="just">
              <a:spcAft>
                <a:spcPts val="2400"/>
              </a:spcAft>
              <a:buFont typeface="+mj-lt"/>
              <a:buAutoNum type="arabicPeriod"/>
            </a:pPr>
            <a:r>
              <a:rPr lang="cs-CZ" sz="2800" dirty="0"/>
              <a:t>Krátkodobou absenci a mimořádné změny rozvrhu praxe v rámci stanoveného termínu řeší student s provázejícím učitelem a oborovým didaktikem.</a:t>
            </a:r>
          </a:p>
          <a:p>
            <a:pPr marL="514350" indent="-514350" algn="just">
              <a:spcAft>
                <a:spcPts val="2400"/>
              </a:spcAft>
              <a:buFont typeface="+mj-lt"/>
              <a:buAutoNum type="arabicPeriod"/>
            </a:pPr>
            <a:r>
              <a:rPr lang="cs-CZ" sz="2800" dirty="0"/>
              <a:t>Dlouhodobější absenci, vedoucí k nesplnění původně plánovaného termínu praxe, jejímu prodloužení či zrušení, je nutné řešit kromě výše zmíněných osob ještě i s manažerkou praxí.</a:t>
            </a:r>
          </a:p>
        </p:txBody>
      </p:sp>
    </p:spTree>
    <p:extLst>
      <p:ext uri="{BB962C8B-B14F-4D97-AF65-F5344CB8AC3E}">
        <p14:creationId xmlns:p14="http://schemas.microsoft.com/office/powerpoint/2010/main" val="1836551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lna 1">
            <a:extLst>
              <a:ext uri="{FF2B5EF4-FFF2-40B4-BE49-F238E27FC236}">
                <a16:creationId xmlns:a16="http://schemas.microsoft.com/office/drawing/2014/main" id="{812F19C0-1EE3-4A79-BA6E-6A40E56FC2EE}"/>
              </a:ext>
            </a:extLst>
          </p:cNvPr>
          <p:cNvSpPr/>
          <p:nvPr/>
        </p:nvSpPr>
        <p:spPr>
          <a:xfrm>
            <a:off x="288758" y="1733843"/>
            <a:ext cx="11646568" cy="339031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Muni" panose="00000500000000000000" pitchFamily="50" charset="-18"/>
              </a:rPr>
              <a:t>Na konci pedagogické praxe</a:t>
            </a:r>
            <a:endParaRPr lang="de-DE" sz="480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63042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8988" y="297173"/>
            <a:ext cx="1182301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       Praxe </a:t>
            </a:r>
            <a:r>
              <a:rPr lang="cs-CZ" sz="2800" b="1" dirty="0">
                <a:effectLst/>
              </a:rPr>
              <a:t>na školách PROJEKTU ZIP MUNI</a:t>
            </a:r>
            <a:r>
              <a:rPr lang="cs-CZ" sz="2800" b="0" dirty="0">
                <a:effectLst/>
              </a:rPr>
              <a:t> </a:t>
            </a:r>
            <a:endParaRPr lang="cs-CZ" sz="2600" dirty="0"/>
          </a:p>
          <a:p>
            <a:endParaRPr lang="cs-CZ" sz="3200" b="1" dirty="0"/>
          </a:p>
          <a:p>
            <a:endParaRPr lang="cs-CZ" sz="3200" b="1" dirty="0"/>
          </a:p>
          <a:p>
            <a:endParaRPr lang="cs-CZ" sz="3200" b="1" dirty="0"/>
          </a:p>
          <a:p>
            <a:endParaRPr lang="cs-CZ" sz="3200" b="1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effectLst/>
              </a:rPr>
              <a:t>Reflektivní deník v elektronické podobě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effectLst/>
              </a:rPr>
              <a:t>Sebe/hodnotící nástroj 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effectLst/>
              </a:rPr>
              <a:t>Ostatní části studentského </a:t>
            </a:r>
            <a:r>
              <a:rPr lang="cs-CZ" sz="2400" b="1" dirty="0">
                <a:effectLst/>
              </a:rPr>
              <a:t>portfolia</a:t>
            </a:r>
            <a:r>
              <a:rPr lang="cs-CZ" sz="2400" dirty="0">
                <a:effectLst/>
              </a:rPr>
              <a:t> (dle parametrů programu - náslechové listy, seminární práce, výkaz činnosti apod.)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cs-CZ" sz="2400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cs-CZ" sz="2400" dirty="0">
              <a:effectLst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cs-CZ" sz="2400" dirty="0">
              <a:effectLst/>
            </a:endParaRPr>
          </a:p>
        </p:txBody>
      </p:sp>
      <p:sp>
        <p:nvSpPr>
          <p:cNvPr id="2" name="Vlna 1">
            <a:extLst>
              <a:ext uri="{FF2B5EF4-FFF2-40B4-BE49-F238E27FC236}">
                <a16:creationId xmlns:a16="http://schemas.microsoft.com/office/drawing/2014/main" id="{1F345291-BFA2-484B-A003-BB15DADEB1A5}"/>
              </a:ext>
            </a:extLst>
          </p:cNvPr>
          <p:cNvSpPr/>
          <p:nvPr/>
        </p:nvSpPr>
        <p:spPr>
          <a:xfrm>
            <a:off x="247938" y="1481400"/>
            <a:ext cx="4507811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Doložit závěrečné dokumenty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Vlna 7">
            <a:extLst>
              <a:ext uri="{FF2B5EF4-FFF2-40B4-BE49-F238E27FC236}">
                <a16:creationId xmlns:a16="http://schemas.microsoft.com/office/drawing/2014/main" id="{51DB7BFD-D1D5-434C-A0D8-2CD2A3E9FDAB}"/>
              </a:ext>
            </a:extLst>
          </p:cNvPr>
          <p:cNvSpPr/>
          <p:nvPr/>
        </p:nvSpPr>
        <p:spPr>
          <a:xfrm>
            <a:off x="247938" y="155576"/>
            <a:ext cx="592820" cy="830998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7138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8988" y="297173"/>
            <a:ext cx="118230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       Praxe </a:t>
            </a:r>
            <a:r>
              <a:rPr lang="cs-CZ" sz="2800" b="1" dirty="0">
                <a:effectLst/>
              </a:rPr>
              <a:t>na školách PROJEKTU ZIP MUNI</a:t>
            </a:r>
            <a:r>
              <a:rPr lang="cs-CZ" sz="2800" b="0" dirty="0">
                <a:effectLst/>
              </a:rPr>
              <a:t> </a:t>
            </a:r>
            <a:endParaRPr lang="cs-CZ" sz="2600" dirty="0"/>
          </a:p>
          <a:p>
            <a:endParaRPr lang="cs-CZ" sz="2600" dirty="0"/>
          </a:p>
          <a:p>
            <a:endParaRPr lang="cs-CZ" sz="3200" b="1" dirty="0"/>
          </a:p>
          <a:p>
            <a:endParaRPr lang="cs-CZ" sz="3200" b="1" dirty="0"/>
          </a:p>
          <a:p>
            <a:endParaRPr lang="cs-CZ" sz="3200" b="1" dirty="0"/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Všechny výše uvedené dokumenty, jakož i ostatní dokumenty studentského portfolia k pedagogické praxi (náslechový deník, seminární práce, výkaz činnosti na praxi apod.) naskenují studenti do </a:t>
            </a:r>
            <a:r>
              <a:rPr lang="cs-CZ" sz="2200" b="1" dirty="0"/>
              <a:t>Odevzdávárny</a:t>
            </a:r>
            <a:r>
              <a:rPr lang="cs-CZ" sz="2200" dirty="0"/>
              <a:t> předmětu praxe ve formátu „AKADEMICKÝ ROK_NÁZEV DOKUMENTU_JMÉNO A PŘÍJMENÍ STUDENTA_KÓD PŘEDMĚTU PRAXE“ př. „2020-21­_Reflektivní </a:t>
            </a:r>
            <a:r>
              <a:rPr lang="cs-CZ" sz="2200" dirty="0" err="1"/>
              <a:t>deník_Jan</a:t>
            </a:r>
            <a:r>
              <a:rPr lang="cs-CZ" sz="2200" dirty="0"/>
              <a:t> Novák_UCJ01“</a:t>
            </a:r>
          </a:p>
          <a:p>
            <a:pPr marL="457200" indent="-457200">
              <a:buFont typeface="+mj-lt"/>
              <a:buAutoNum type="arabicPeriod"/>
            </a:pPr>
            <a:endParaRPr lang="cs-CZ" sz="2200" dirty="0"/>
          </a:p>
          <a:p>
            <a:pPr marL="457200" indent="-457200">
              <a:buFont typeface="+mj-lt"/>
              <a:buAutoNum type="arabicPeriod"/>
            </a:pPr>
            <a:r>
              <a:rPr lang="cs-CZ" sz="2200" b="1" dirty="0">
                <a:effectLst/>
              </a:rPr>
              <a:t>Originály</a:t>
            </a:r>
            <a:r>
              <a:rPr lang="cs-CZ" sz="2200" dirty="0">
                <a:effectLst/>
              </a:rPr>
              <a:t> student odevzdá dr. </a:t>
            </a:r>
            <a:r>
              <a:rPr lang="cs-CZ" sz="2200" dirty="0" err="1"/>
              <a:t>Trombikové</a:t>
            </a:r>
            <a:r>
              <a:rPr lang="cs-CZ" sz="22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cs-CZ" sz="2200" dirty="0"/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Kompletní vložení všech dokumentů do Odevzdávárny předmětu praxe a odevzdání všech originálů dokumentů pedagogické praxe didaktikovi učitelského programu je </a:t>
            </a:r>
            <a:r>
              <a:rPr lang="cs-CZ" sz="2200" b="1" dirty="0"/>
              <a:t>podmínkou pro úspěšné splnění předmětu pedagogické praxe</a:t>
            </a:r>
            <a:r>
              <a:rPr lang="cs-CZ" sz="2200" dirty="0"/>
              <a:t>.</a:t>
            </a:r>
          </a:p>
        </p:txBody>
      </p:sp>
      <p:sp>
        <p:nvSpPr>
          <p:cNvPr id="2" name="Vlna 1">
            <a:extLst>
              <a:ext uri="{FF2B5EF4-FFF2-40B4-BE49-F238E27FC236}">
                <a16:creationId xmlns:a16="http://schemas.microsoft.com/office/drawing/2014/main" id="{1F345291-BFA2-484B-A003-BB15DADEB1A5}"/>
              </a:ext>
            </a:extLst>
          </p:cNvPr>
          <p:cNvSpPr/>
          <p:nvPr/>
        </p:nvSpPr>
        <p:spPr>
          <a:xfrm>
            <a:off x="247938" y="1331274"/>
            <a:ext cx="4507811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Naskenovat a odevzdat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Vlna 7">
            <a:extLst>
              <a:ext uri="{FF2B5EF4-FFF2-40B4-BE49-F238E27FC236}">
                <a16:creationId xmlns:a16="http://schemas.microsoft.com/office/drawing/2014/main" id="{51DB7BFD-D1D5-434C-A0D8-2CD2A3E9FDAB}"/>
              </a:ext>
            </a:extLst>
          </p:cNvPr>
          <p:cNvSpPr/>
          <p:nvPr/>
        </p:nvSpPr>
        <p:spPr>
          <a:xfrm>
            <a:off x="247938" y="155576"/>
            <a:ext cx="592820" cy="830998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771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8988" y="297173"/>
            <a:ext cx="1182301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       Praxe </a:t>
            </a:r>
            <a:r>
              <a:rPr lang="cs-CZ" sz="2800" b="1" dirty="0">
                <a:effectLst/>
              </a:rPr>
              <a:t>na školách MIMO PROJEKT ZIP MUNI</a:t>
            </a:r>
            <a:r>
              <a:rPr lang="cs-CZ" sz="2800" b="0" dirty="0">
                <a:effectLst/>
              </a:rPr>
              <a:t> </a:t>
            </a:r>
            <a:endParaRPr lang="cs-CZ" sz="2600" dirty="0"/>
          </a:p>
          <a:p>
            <a:endParaRPr lang="cs-CZ" sz="3200" b="1" dirty="0"/>
          </a:p>
          <a:p>
            <a:endParaRPr lang="cs-CZ" sz="3200" b="1" dirty="0"/>
          </a:p>
          <a:p>
            <a:endParaRPr lang="cs-CZ" sz="3200" b="1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b="0" dirty="0">
                <a:effectLst/>
                <a:hlinkClick r:id="rId2" tooltip="Protokol o přijetí - fakultní škola"/>
              </a:rPr>
              <a:t>Protokol o přijetí studenta na pedagogickou praxi – fakultní škola</a:t>
            </a:r>
            <a:r>
              <a:rPr lang="cs-CZ" sz="2400" b="0" dirty="0">
                <a:effectLst/>
              </a:rPr>
              <a:t> viz  </a:t>
            </a:r>
            <a:r>
              <a:rPr lang="cs-CZ" sz="2400" dirty="0">
                <a:effectLst/>
                <a:hlinkClick r:id="rId3" tooltip="Fakultní školy"/>
              </a:rPr>
              <a:t>Přehled fakultních škol</a:t>
            </a:r>
            <a:r>
              <a:rPr lang="cs-CZ" sz="2400" dirty="0">
                <a:effectLst/>
              </a:rPr>
              <a:t> </a:t>
            </a:r>
            <a:r>
              <a:rPr lang="cs-CZ" sz="2000" dirty="0"/>
              <a:t>nebo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effectLst/>
                <a:hlinkClick r:id="rId4" tooltip="Protokol o přijetí - spolupracující škola"/>
              </a:rPr>
              <a:t>Protokol o přijetí studenta na pedagogickou praxi – spolupracující škola</a:t>
            </a:r>
            <a:r>
              <a:rPr lang="cs-CZ" sz="2400" dirty="0">
                <a:effectLst/>
              </a:rPr>
              <a:t> (tj. ostatní školy mimo ZIP MUNI a školy fakultní)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effectLst/>
                <a:hlinkClick r:id="rId5" tooltip="Potvrzení o absolvování pedagogické praxe"/>
              </a:rPr>
              <a:t>Potvrzení o absolvování pedagogické praxe</a:t>
            </a:r>
            <a:endParaRPr lang="cs-CZ" sz="2400" dirty="0">
              <a:effectLst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effectLst/>
              </a:rPr>
              <a:t>Reflektivní deník v elektronické podobě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effectLst/>
              </a:rPr>
              <a:t>Sebe/hodnotící nástroj 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effectLst/>
              </a:rPr>
              <a:t>Ostatní části studentského portfolia (dle parametrů programu - náslechové listy, seminární práce, výkaz činnosti apod.)</a:t>
            </a:r>
          </a:p>
        </p:txBody>
      </p:sp>
      <p:sp>
        <p:nvSpPr>
          <p:cNvPr id="2" name="Vlna 1">
            <a:extLst>
              <a:ext uri="{FF2B5EF4-FFF2-40B4-BE49-F238E27FC236}">
                <a16:creationId xmlns:a16="http://schemas.microsoft.com/office/drawing/2014/main" id="{1F345291-BFA2-484B-A003-BB15DADEB1A5}"/>
              </a:ext>
            </a:extLst>
          </p:cNvPr>
          <p:cNvSpPr/>
          <p:nvPr/>
        </p:nvSpPr>
        <p:spPr>
          <a:xfrm>
            <a:off x="247938" y="1331274"/>
            <a:ext cx="4507811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Doložit závěrečné dokumenty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Vlna 9">
            <a:extLst>
              <a:ext uri="{FF2B5EF4-FFF2-40B4-BE49-F238E27FC236}">
                <a16:creationId xmlns:a16="http://schemas.microsoft.com/office/drawing/2014/main" id="{18889477-7E17-4528-B868-66CD2B99775C}"/>
              </a:ext>
            </a:extLst>
          </p:cNvPr>
          <p:cNvSpPr/>
          <p:nvPr/>
        </p:nvSpPr>
        <p:spPr>
          <a:xfrm>
            <a:off x="247938" y="171754"/>
            <a:ext cx="592820" cy="830998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8764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8988" y="297173"/>
            <a:ext cx="118230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       Praxe </a:t>
            </a:r>
            <a:r>
              <a:rPr lang="cs-CZ" sz="2800" b="1" dirty="0">
                <a:effectLst/>
              </a:rPr>
              <a:t>na školách MIMO PROJEKT ZIP MUNI</a:t>
            </a:r>
            <a:r>
              <a:rPr lang="cs-CZ" sz="2800" b="0" dirty="0">
                <a:effectLst/>
              </a:rPr>
              <a:t> </a:t>
            </a:r>
            <a:endParaRPr lang="cs-CZ" sz="2600" dirty="0"/>
          </a:p>
          <a:p>
            <a:endParaRPr lang="cs-CZ" sz="3200" b="1" dirty="0"/>
          </a:p>
          <a:p>
            <a:endParaRPr lang="cs-CZ" sz="3200" b="1" dirty="0"/>
          </a:p>
          <a:p>
            <a:endParaRPr lang="cs-CZ" sz="3200" b="1" dirty="0"/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Všechny výše uvedené dokumenty, jakož i ostatní dokumenty studentského portfolia k pedagogické praxi (náslechový deník, seminární práce, výkaz činnosti na praxi apod.) naskenují studenti do </a:t>
            </a:r>
            <a:r>
              <a:rPr lang="cs-CZ" sz="2200" b="1" dirty="0"/>
              <a:t>Odevzdávárny</a:t>
            </a:r>
            <a:r>
              <a:rPr lang="cs-CZ" sz="2200" dirty="0"/>
              <a:t> předmětu praxe ve formátu „AKADEMICKÝ ROK_NÁZEV DOKUMENTU_JMÉNO A PŘÍJMENÍ STUDENTA_KÓD PŘEDMĚTU PRAXE“ př. „2020-21­_Reflektivní </a:t>
            </a:r>
            <a:r>
              <a:rPr lang="cs-CZ" sz="2200" dirty="0" err="1"/>
              <a:t>deník_Jan</a:t>
            </a:r>
            <a:r>
              <a:rPr lang="cs-CZ" sz="2200" dirty="0"/>
              <a:t> Novák_UCJ01“</a:t>
            </a:r>
          </a:p>
          <a:p>
            <a:pPr marL="457200" indent="-457200">
              <a:buFont typeface="+mj-lt"/>
              <a:buAutoNum type="arabicPeriod"/>
            </a:pPr>
            <a:endParaRPr lang="cs-CZ" sz="2200" dirty="0"/>
          </a:p>
          <a:p>
            <a:pPr marL="457200" indent="-457200">
              <a:buFont typeface="+mj-lt"/>
              <a:buAutoNum type="arabicPeriod"/>
            </a:pPr>
            <a:r>
              <a:rPr lang="cs-CZ" sz="2200" b="1" dirty="0">
                <a:effectLst/>
              </a:rPr>
              <a:t>Originály</a:t>
            </a:r>
            <a:r>
              <a:rPr lang="cs-CZ" sz="2200" dirty="0">
                <a:effectLst/>
              </a:rPr>
              <a:t> student odevzdá dr. </a:t>
            </a:r>
            <a:r>
              <a:rPr lang="cs-CZ" sz="2200" dirty="0" err="1"/>
              <a:t>Trombikové</a:t>
            </a:r>
            <a:r>
              <a:rPr lang="cs-CZ" sz="22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cs-CZ" sz="2200" dirty="0"/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Kompletní vložení všech dokumentů do Odevzdávárny předmětu praxe a odevzdání všech originálů dokumentů pedagogické praxe didaktikovi učitelského programu je </a:t>
            </a:r>
            <a:r>
              <a:rPr lang="cs-CZ" sz="2200" b="1" dirty="0"/>
              <a:t>podmínkou pro úspěšné splnění předmětu pedagogické praxe</a:t>
            </a:r>
            <a:r>
              <a:rPr lang="cs-CZ" sz="2200" dirty="0"/>
              <a:t>.</a:t>
            </a:r>
          </a:p>
        </p:txBody>
      </p:sp>
      <p:sp>
        <p:nvSpPr>
          <p:cNvPr id="2" name="Vlna 1">
            <a:extLst>
              <a:ext uri="{FF2B5EF4-FFF2-40B4-BE49-F238E27FC236}">
                <a16:creationId xmlns:a16="http://schemas.microsoft.com/office/drawing/2014/main" id="{1F345291-BFA2-484B-A003-BB15DADEB1A5}"/>
              </a:ext>
            </a:extLst>
          </p:cNvPr>
          <p:cNvSpPr/>
          <p:nvPr/>
        </p:nvSpPr>
        <p:spPr>
          <a:xfrm>
            <a:off x="247938" y="1331274"/>
            <a:ext cx="4507811" cy="862263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Naskenovat a odevzdat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Vlna 2">
            <a:extLst>
              <a:ext uri="{FF2B5EF4-FFF2-40B4-BE49-F238E27FC236}">
                <a16:creationId xmlns:a16="http://schemas.microsoft.com/office/drawing/2014/main" id="{E19982EC-105D-44EB-866D-4206407922EB}"/>
              </a:ext>
            </a:extLst>
          </p:cNvPr>
          <p:cNvSpPr/>
          <p:nvPr/>
        </p:nvSpPr>
        <p:spPr>
          <a:xfrm>
            <a:off x="247938" y="171754"/>
            <a:ext cx="592820" cy="830998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1283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80651" y="982176"/>
            <a:ext cx="11430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Reflektivní deník</a:t>
            </a:r>
          </a:p>
          <a:p>
            <a:endParaRPr lang="cs-CZ" sz="2400" b="1" dirty="0"/>
          </a:p>
          <a:p>
            <a:r>
              <a:rPr lang="cs-CZ" sz="2400" dirty="0"/>
              <a:t>Na prvních hodinách kurzu </a:t>
            </a:r>
            <a:r>
              <a:rPr lang="cs-CZ" sz="2400" b="1" dirty="0"/>
              <a:t>Školní pedagogika </a:t>
            </a:r>
            <a:r>
              <a:rPr lang="cs-CZ" sz="2400" dirty="0"/>
              <a:t>bude reflektivní deník studentům detailně představen.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814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lna 1">
            <a:extLst>
              <a:ext uri="{FF2B5EF4-FFF2-40B4-BE49-F238E27FC236}">
                <a16:creationId xmlns:a16="http://schemas.microsoft.com/office/drawing/2014/main" id="{812F19C0-1EE3-4A79-BA6E-6A40E56FC2EE}"/>
              </a:ext>
            </a:extLst>
          </p:cNvPr>
          <p:cNvSpPr/>
          <p:nvPr/>
        </p:nvSpPr>
        <p:spPr>
          <a:xfrm>
            <a:off x="778412" y="1733843"/>
            <a:ext cx="10635176" cy="339031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Muni" panose="00000500000000000000" pitchFamily="50" charset="-18"/>
              </a:rPr>
              <a:t>Kde najdu informace?</a:t>
            </a:r>
            <a:endParaRPr lang="de-DE" sz="480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43436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délník 59"/>
          <p:cNvSpPr/>
          <p:nvPr/>
        </p:nvSpPr>
        <p:spPr>
          <a:xfrm>
            <a:off x="1012607" y="1828550"/>
            <a:ext cx="2447947" cy="167599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/>
          <p:cNvSpPr/>
          <p:nvPr/>
        </p:nvSpPr>
        <p:spPr>
          <a:xfrm>
            <a:off x="8008856" y="1814408"/>
            <a:ext cx="2350951" cy="169013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096396" y="1048742"/>
            <a:ext cx="2280368" cy="369332"/>
          </a:xfrm>
          <a:prstGeom prst="rect">
            <a:avLst/>
          </a:prstGeom>
          <a:solidFill>
            <a:srgbClr val="00B0F0"/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Filozofická fakulta 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348062" y="1041037"/>
            <a:ext cx="3699161" cy="369332"/>
          </a:xfrm>
          <a:prstGeom prst="rect">
            <a:avLst/>
          </a:prstGeom>
          <a:solidFill>
            <a:srgbClr val="92D050"/>
          </a:solidFill>
          <a:ln w="19050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Fakultní škola – spolupracující škola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65224" y="1911519"/>
            <a:ext cx="2280368" cy="1323439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dirty="0"/>
              <a:t>Koordinátor praxí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cs-CZ" sz="2000" dirty="0"/>
              <a:t>zajistí vyplacení odměny a kontrolu smluv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582951" y="5306417"/>
            <a:ext cx="2281383" cy="646331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Katedra - Garant praxe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uděluje zápočet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119883" y="1943151"/>
            <a:ext cx="2155521" cy="923330"/>
          </a:xfrm>
          <a:prstGeom prst="rect">
            <a:avLst/>
          </a:prstGeom>
          <a:solidFill>
            <a:srgbClr val="92D050"/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/>
              <a:t>Administrátor praxí*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cs-CZ" dirty="0"/>
              <a:t>koordinuje praxe na SŠ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673308" y="5315437"/>
            <a:ext cx="1244019" cy="369332"/>
          </a:xfrm>
          <a:prstGeom prst="rect">
            <a:avLst/>
          </a:prstGeom>
          <a:solidFill>
            <a:srgbClr val="FFC000"/>
          </a:solidFill>
          <a:ln w="190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Student FF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86827" y="4308045"/>
            <a:ext cx="1842653" cy="369332"/>
          </a:xfrm>
          <a:prstGeom prst="rect">
            <a:avLst/>
          </a:prstGeom>
          <a:solidFill>
            <a:srgbClr val="92D050"/>
          </a:solidFill>
          <a:ln w="19050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Provázející učitel*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3590114" y="2367533"/>
            <a:ext cx="4392063" cy="28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3571324" y="3436630"/>
            <a:ext cx="4363640" cy="173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8356292" y="3549777"/>
            <a:ext cx="4112" cy="6955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9176065" y="4760026"/>
            <a:ext cx="8266" cy="5274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9295317" y="4760026"/>
            <a:ext cx="1" cy="527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656375" y="1671663"/>
            <a:ext cx="438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Počet studentů, které škola může přijmout**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65405" y="2791035"/>
            <a:ext cx="256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Smlouva o platbě za praxi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4004648" y="5373689"/>
            <a:ext cx="458884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4870083" y="5079818"/>
            <a:ext cx="245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Podmínky a obsah praxe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661504" y="5312898"/>
            <a:ext cx="286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Protokol o absolvování praxe</a:t>
            </a:r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4004649" y="5619955"/>
            <a:ext cx="45235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205043" y="6113836"/>
            <a:ext cx="8911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* Administrátor a provázející učitel může být jedna osoba.</a:t>
            </a:r>
          </a:p>
          <a:p>
            <a:r>
              <a:rPr lang="cs-CZ" dirty="0"/>
              <a:t>** Nebude v případě, že si student zvolí školu dle vlastního výběru. Bude u fakultních škol.</a:t>
            </a:r>
          </a:p>
        </p:txBody>
      </p:sp>
      <p:cxnSp>
        <p:nvCxnSpPr>
          <p:cNvPr id="46" name="Přímá spojnice se šipkou 45"/>
          <p:cNvCxnSpPr/>
          <p:nvPr/>
        </p:nvCxnSpPr>
        <p:spPr>
          <a:xfrm flipH="1" flipV="1">
            <a:off x="3487233" y="1947374"/>
            <a:ext cx="4485003" cy="236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3780456" y="2027134"/>
            <a:ext cx="415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Počet studentů, kteří nastoupí na praxi**</a:t>
            </a:r>
          </a:p>
        </p:txBody>
      </p:sp>
      <p:cxnSp>
        <p:nvCxnSpPr>
          <p:cNvPr id="53" name="Přímá spojnice se šipkou 52"/>
          <p:cNvCxnSpPr/>
          <p:nvPr/>
        </p:nvCxnSpPr>
        <p:spPr>
          <a:xfrm>
            <a:off x="3551272" y="3092212"/>
            <a:ext cx="4366865" cy="107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3923915" y="3118803"/>
            <a:ext cx="3848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Vyplněný protokol o absolvování praxe,</a:t>
            </a:r>
          </a:p>
          <a:p>
            <a:r>
              <a:rPr lang="cs-CZ" dirty="0"/>
              <a:t>nahlášení případných problémů</a:t>
            </a:r>
          </a:p>
        </p:txBody>
      </p:sp>
      <p:cxnSp>
        <p:nvCxnSpPr>
          <p:cNvPr id="62" name="Přímá spojnice se šipkou 61"/>
          <p:cNvCxnSpPr/>
          <p:nvPr/>
        </p:nvCxnSpPr>
        <p:spPr>
          <a:xfrm>
            <a:off x="1786650" y="3527069"/>
            <a:ext cx="18473" cy="17738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1745521" y="4008414"/>
            <a:ext cx="285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Nahlašování počtu studentů, obsahu praxí a případných problémů</a:t>
            </a:r>
          </a:p>
        </p:txBody>
      </p:sp>
      <p:cxnSp>
        <p:nvCxnSpPr>
          <p:cNvPr id="77" name="Přímá spojnice se šipkou 76"/>
          <p:cNvCxnSpPr/>
          <p:nvPr/>
        </p:nvCxnSpPr>
        <p:spPr>
          <a:xfrm>
            <a:off x="3571324" y="2736741"/>
            <a:ext cx="4410853" cy="21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4365195" y="2429227"/>
            <a:ext cx="245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Podmínky a obsah praxe</a:t>
            </a:r>
          </a:p>
        </p:txBody>
      </p:sp>
      <p:sp>
        <p:nvSpPr>
          <p:cNvPr id="116" name="TextovéPole 115"/>
          <p:cNvSpPr txBox="1"/>
          <p:nvPr/>
        </p:nvSpPr>
        <p:spPr>
          <a:xfrm>
            <a:off x="8286827" y="3594895"/>
            <a:ext cx="1328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Podmínky a obsah praxe</a:t>
            </a:r>
          </a:p>
        </p:txBody>
      </p:sp>
      <p:cxnSp>
        <p:nvCxnSpPr>
          <p:cNvPr id="117" name="Přímá spojnice se šipkou 116"/>
          <p:cNvCxnSpPr/>
          <p:nvPr/>
        </p:nvCxnSpPr>
        <p:spPr>
          <a:xfrm flipH="1" flipV="1">
            <a:off x="9802281" y="3559848"/>
            <a:ext cx="4193" cy="6855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9" name="TextovéPole 118"/>
          <p:cNvSpPr txBox="1"/>
          <p:nvPr/>
        </p:nvSpPr>
        <p:spPr>
          <a:xfrm>
            <a:off x="9802281" y="3591852"/>
            <a:ext cx="2294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Vyplněný protokol praxe studenta</a:t>
            </a:r>
          </a:p>
        </p:txBody>
      </p:sp>
      <p:sp>
        <p:nvSpPr>
          <p:cNvPr id="124" name="TextovéPole 123"/>
          <p:cNvSpPr txBox="1"/>
          <p:nvPr/>
        </p:nvSpPr>
        <p:spPr>
          <a:xfrm>
            <a:off x="205043" y="109399"/>
            <a:ext cx="7590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Muni Light" panose="00000400000000000000" pitchFamily="50" charset="-18"/>
              </a:rPr>
              <a:t>Schéma zajištění pedagogických praxí na FF</a:t>
            </a:r>
          </a:p>
        </p:txBody>
      </p:sp>
    </p:spTree>
    <p:extLst>
      <p:ext uri="{BB962C8B-B14F-4D97-AF65-F5344CB8AC3E}">
        <p14:creationId xmlns:p14="http://schemas.microsoft.com/office/powerpoint/2010/main" val="1319612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8336" y="704537"/>
            <a:ext cx="1183105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Muni" panose="00000500000000000000" pitchFamily="50" charset="-18"/>
              </a:rPr>
              <a:t>Podmínky praxe u jednooborového studia </a:t>
            </a:r>
            <a:r>
              <a:rPr lang="cs-CZ" sz="1400" b="1" dirty="0"/>
              <a:t>			</a:t>
            </a:r>
          </a:p>
          <a:p>
            <a:endParaRPr lang="cs-CZ" sz="1400" b="1" dirty="0"/>
          </a:p>
          <a:p>
            <a:endParaRPr lang="cs-CZ" sz="1600" b="1" dirty="0"/>
          </a:p>
          <a:p>
            <a:endParaRPr lang="cs-CZ" sz="1400" b="1" dirty="0"/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Praxe 1: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NJDII_004 Pedagogická praxe průběžná. Propedeutika, náslech, tandem a doučování </a:t>
            </a:r>
          </a:p>
          <a:p>
            <a:endParaRPr lang="cs-CZ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Praxe 2: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NJDII_005 Pedagogická praxe souvislá: výuka, moderní technologie, reflexe </a:t>
            </a:r>
          </a:p>
          <a:p>
            <a:endParaRPr lang="cs-CZ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Praxe 3: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NJDII_006 Praxe komplexní (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jednoobor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): výuka, moderní technologie a zpráva</a:t>
            </a:r>
          </a:p>
          <a:p>
            <a:endParaRPr lang="cs-CZ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</a:rPr>
              <a:t>Praxe 4: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NJDII_009 Praxe komplexní </a:t>
            </a:r>
            <a:r>
              <a:rPr lang="cs-CZ" sz="2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cs-CZ" sz="2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jednoobor</a:t>
            </a:r>
            <a:r>
              <a:rPr lang="cs-CZ" sz="2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): výuka a moderní technologie</a:t>
            </a:r>
            <a:endParaRPr lang="cs-CZ" sz="3600" dirty="0"/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5023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53851" y="182773"/>
            <a:ext cx="945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Muni" panose="00000500000000000000" pitchFamily="50" charset="-18"/>
              </a:rPr>
              <a:t>Podmínky praxe u jednooborového studia</a:t>
            </a:r>
            <a:r>
              <a:rPr lang="cs-CZ" sz="1400" b="1" dirty="0"/>
              <a:t>			</a:t>
            </a:r>
            <a:endParaRPr lang="cs-CZ" dirty="0"/>
          </a:p>
          <a:p>
            <a:pPr algn="ctr"/>
            <a:endParaRPr lang="cs-CZ" b="1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4B2D50B-618A-4C09-845E-D31E827F4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486859"/>
              </p:ext>
            </p:extLst>
          </p:nvPr>
        </p:nvGraphicFramePr>
        <p:xfrm>
          <a:off x="0" y="680961"/>
          <a:ext cx="12192000" cy="59596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45834">
                  <a:extLst>
                    <a:ext uri="{9D8B030D-6E8A-4147-A177-3AD203B41FA5}">
                      <a16:colId xmlns:a16="http://schemas.microsoft.com/office/drawing/2014/main" val="920905684"/>
                    </a:ext>
                  </a:extLst>
                </a:gridCol>
                <a:gridCol w="2423321">
                  <a:extLst>
                    <a:ext uri="{9D8B030D-6E8A-4147-A177-3AD203B41FA5}">
                      <a16:colId xmlns:a16="http://schemas.microsoft.com/office/drawing/2014/main" val="2814907149"/>
                    </a:ext>
                  </a:extLst>
                </a:gridCol>
                <a:gridCol w="2423321">
                  <a:extLst>
                    <a:ext uri="{9D8B030D-6E8A-4147-A177-3AD203B41FA5}">
                      <a16:colId xmlns:a16="http://schemas.microsoft.com/office/drawing/2014/main" val="302474348"/>
                    </a:ext>
                  </a:extLst>
                </a:gridCol>
                <a:gridCol w="2423321">
                  <a:extLst>
                    <a:ext uri="{9D8B030D-6E8A-4147-A177-3AD203B41FA5}">
                      <a16:colId xmlns:a16="http://schemas.microsoft.com/office/drawing/2014/main" val="4229799882"/>
                    </a:ext>
                  </a:extLst>
                </a:gridCol>
                <a:gridCol w="2376203">
                  <a:extLst>
                    <a:ext uri="{9D8B030D-6E8A-4147-A177-3AD203B41FA5}">
                      <a16:colId xmlns:a16="http://schemas.microsoft.com/office/drawing/2014/main" val="855765265"/>
                    </a:ext>
                  </a:extLst>
                </a:gridCol>
              </a:tblGrid>
              <a:tr h="272875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AutoNum type="arabicPeriod"/>
                      </a:pPr>
                      <a:r>
                        <a:rPr lang="cs-CZ" sz="2000" dirty="0">
                          <a:effectLst/>
                        </a:rPr>
                        <a:t> semestr</a:t>
                      </a:r>
                    </a:p>
                    <a:p>
                      <a:pPr marL="0" indent="0" algn="ctr"/>
                      <a:r>
                        <a:rPr lang="cs-CZ" sz="2000" dirty="0">
                          <a:effectLst/>
                        </a:rPr>
                        <a:t>120 hod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2. semestr</a:t>
                      </a:r>
                    </a:p>
                    <a:p>
                      <a:pPr marL="0" indent="0" algn="ctr"/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</a:rPr>
                        <a:t>240</a:t>
                      </a:r>
                      <a:r>
                        <a:rPr lang="cs-CZ" sz="2000" dirty="0">
                          <a:effectLst/>
                        </a:rPr>
                        <a:t> hod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3. semestr</a:t>
                      </a:r>
                    </a:p>
                    <a:p>
                      <a:pPr marL="0" indent="0" algn="ctr"/>
                      <a:r>
                        <a:rPr lang="cs-CZ" sz="2000" dirty="0">
                          <a:effectLst/>
                        </a:rPr>
                        <a:t>260 hod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4. semestr</a:t>
                      </a:r>
                    </a:p>
                    <a:p>
                      <a:pPr marL="0" indent="0" algn="ctr"/>
                      <a:r>
                        <a:rPr lang="cs-CZ" sz="2000" dirty="0">
                          <a:effectLst/>
                        </a:rPr>
                        <a:t>100 hod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66504818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Náslechy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 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ve výuce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=např. 4x týdně hodina ve výuce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4x týdně hodina ve výuce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ve výuce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524278029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Vlastní výuka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1 x týdně hodina výuky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výuky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výuky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5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1x za 14 dní hodina výuky po dobu 10 týdnů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3207158308"/>
                  </a:ext>
                </a:extLst>
              </a:tr>
              <a:tr h="1091495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Výuka v tandemu, popř. asistence </a:t>
                      </a:r>
                      <a:r>
                        <a:rPr lang="cs-CZ" sz="1600" dirty="0" err="1">
                          <a:effectLst/>
                        </a:rPr>
                        <a:t>dopr</a:t>
                      </a:r>
                      <a:r>
                        <a:rPr lang="cs-CZ" sz="1600" dirty="0">
                          <a:effectLst/>
                        </a:rPr>
                        <a:t>. učiteli při výuce či jiné pedagogické činnosti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1 x týdně hodina výuky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výuky po dobu 10 týdnů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výuky po dobu 10 týdnů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5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1x za 14 dní hodina výuky po dobu 10 týdnů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4248945649"/>
                  </a:ext>
                </a:extLst>
              </a:tr>
              <a:tr h="1364369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Reflexe s doprovázejícím učitelem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 hod </a:t>
                      </a:r>
                    </a:p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po každé odučené hodině společná ca. půlhodinová reflexe studenta a </a:t>
                      </a:r>
                      <a:r>
                        <a:rPr lang="cs-CZ" sz="1600" dirty="0">
                          <a:effectLst/>
                        </a:rPr>
                        <a:t>doprovázejícího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učitele 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po každé odučené hodině společná ca. půlhodinová reflexe studenta a doprovázejícího učitele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po každé odučené hodině společná ca. půlhodinová reflexe studenta a doprovázejícího učitele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po každé odučené hodině společná ca. půlhodinová reflexe studenta a </a:t>
                      </a:r>
                      <a:r>
                        <a:rPr lang="cs-CZ" sz="1600" dirty="0" err="1">
                          <a:effectLst/>
                        </a:rPr>
                        <a:t>dopr</a:t>
                      </a:r>
                      <a:r>
                        <a:rPr lang="cs-CZ" sz="1600" dirty="0">
                          <a:effectLst/>
                        </a:rPr>
                        <a:t>. učitele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940682442"/>
                  </a:ext>
                </a:extLst>
              </a:tr>
              <a:tr h="442654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 činnost 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příprava výuky</a:t>
                      </a: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hod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45057819"/>
                  </a:ext>
                </a:extLst>
              </a:tr>
              <a:tr h="882538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CELKEM NA SŠ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50 HOD 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z toho 30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z toho 60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z toho 60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z toho 20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48532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87E9C53-5CEB-4093-AB52-C831A80E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66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53851" y="182773"/>
            <a:ext cx="945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Muni" panose="00000500000000000000" pitchFamily="50" charset="-18"/>
              </a:rPr>
              <a:t>Podmínky praxe u dvouoborového studia</a:t>
            </a:r>
            <a:r>
              <a:rPr lang="cs-CZ" sz="1400" b="1" dirty="0"/>
              <a:t>			</a:t>
            </a:r>
            <a:endParaRPr lang="cs-CZ" dirty="0"/>
          </a:p>
          <a:p>
            <a:pPr algn="ctr"/>
            <a:endParaRPr lang="cs-CZ" b="1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4B2D50B-618A-4C09-845E-D31E827F4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929148"/>
              </p:ext>
            </p:extLst>
          </p:nvPr>
        </p:nvGraphicFramePr>
        <p:xfrm>
          <a:off x="317292" y="838672"/>
          <a:ext cx="11557415" cy="591465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198702">
                  <a:extLst>
                    <a:ext uri="{9D8B030D-6E8A-4147-A177-3AD203B41FA5}">
                      <a16:colId xmlns:a16="http://schemas.microsoft.com/office/drawing/2014/main" val="920905684"/>
                    </a:ext>
                  </a:extLst>
                </a:gridCol>
                <a:gridCol w="3686123">
                  <a:extLst>
                    <a:ext uri="{9D8B030D-6E8A-4147-A177-3AD203B41FA5}">
                      <a16:colId xmlns:a16="http://schemas.microsoft.com/office/drawing/2014/main" val="2814907149"/>
                    </a:ext>
                  </a:extLst>
                </a:gridCol>
                <a:gridCol w="3672590">
                  <a:extLst>
                    <a:ext uri="{9D8B030D-6E8A-4147-A177-3AD203B41FA5}">
                      <a16:colId xmlns:a16="http://schemas.microsoft.com/office/drawing/2014/main" val="302474348"/>
                    </a:ext>
                  </a:extLst>
                </a:gridCol>
              </a:tblGrid>
              <a:tr h="272875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AutoNum type="arabicPeriod"/>
                      </a:pPr>
                      <a:r>
                        <a:rPr lang="cs-CZ" sz="2000" dirty="0">
                          <a:effectLst/>
                        </a:rPr>
                        <a:t> semestr</a:t>
                      </a:r>
                    </a:p>
                    <a:p>
                      <a:pPr marL="0" indent="0" algn="ctr"/>
                      <a:r>
                        <a:rPr lang="cs-CZ" sz="2000" dirty="0">
                          <a:effectLst/>
                        </a:rPr>
                        <a:t>120 hod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2. semestr</a:t>
                      </a:r>
                    </a:p>
                    <a:p>
                      <a:pPr marL="0" indent="0" algn="ctr"/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</a:rPr>
                        <a:t>240</a:t>
                      </a:r>
                      <a:r>
                        <a:rPr lang="cs-CZ" sz="2000" dirty="0">
                          <a:effectLst/>
                        </a:rPr>
                        <a:t> hod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66504818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Náslechy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 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ve výuce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=např. 4x týdně hodina ve výuce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524278029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Vlastní výuka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1 x týdně hodina výuky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výuky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3207158308"/>
                  </a:ext>
                </a:extLst>
              </a:tr>
              <a:tr h="1091495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Výuka v tandemu, popř. asistence </a:t>
                      </a:r>
                      <a:r>
                        <a:rPr lang="cs-CZ" sz="2000" dirty="0" err="1">
                          <a:effectLst/>
                        </a:rPr>
                        <a:t>dopr</a:t>
                      </a:r>
                      <a:r>
                        <a:rPr lang="cs-CZ" sz="2000" dirty="0">
                          <a:effectLst/>
                        </a:rPr>
                        <a:t>. učiteli při výuce či jiné pedagogické činnosti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1 x týdně hodina výuky po dobu 10 týdnů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např. 2x týdně hodina výuky po dobu 10 týdnů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4248945649"/>
                  </a:ext>
                </a:extLst>
              </a:tr>
              <a:tr h="1364369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Reflexe s doprovázejícím učitelem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 hod </a:t>
                      </a:r>
                    </a:p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po každé odučené hodině společná ca. půlhodinová reflexe studenta a </a:t>
                      </a:r>
                      <a:r>
                        <a:rPr lang="cs-CZ" sz="1600" dirty="0">
                          <a:effectLst/>
                        </a:rPr>
                        <a:t>doprovázejícího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učitele 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= po každé odučené hodině společná ca. půlhodinová reflexe studenta a doprovázejícího učitele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940682442"/>
                  </a:ext>
                </a:extLst>
              </a:tr>
              <a:tr h="442654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 činnost </a:t>
                      </a: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příprava výuky</a:t>
                      </a: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hod</a:t>
                      </a: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45057819"/>
                  </a:ext>
                </a:extLst>
              </a:tr>
              <a:tr h="882538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CELKEM NA SŠ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50 HOD 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z toho 30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100 HOD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z toho 60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48532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87E9C53-5CEB-4093-AB52-C831A80E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315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0473" y="363915"/>
            <a:ext cx="11831053" cy="8669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Muni" panose="00000500000000000000" pitchFamily="50" charset="-18"/>
              </a:rPr>
              <a:t>Workshopy – </a:t>
            </a:r>
            <a:r>
              <a:rPr lang="cs-CZ" sz="2400" b="1" dirty="0" err="1">
                <a:solidFill>
                  <a:srgbClr val="0070C0"/>
                </a:solidFill>
                <a:latin typeface="Muni" panose="00000500000000000000" pitchFamily="50" charset="-18"/>
              </a:rPr>
              <a:t>pS</a:t>
            </a:r>
            <a:r>
              <a:rPr lang="cs-CZ" sz="2400" b="1" dirty="0">
                <a:solidFill>
                  <a:srgbClr val="0070C0"/>
                </a:solidFill>
                <a:latin typeface="Muni" panose="00000500000000000000" pitchFamily="50" charset="-18"/>
              </a:rPr>
              <a:t> 2020</a:t>
            </a:r>
            <a:endParaRPr lang="cs-CZ" sz="1400" b="1" dirty="0">
              <a:solidFill>
                <a:srgbClr val="0070C0"/>
              </a:solidFill>
            </a:endParaRPr>
          </a:p>
          <a:p>
            <a:endParaRPr lang="cs-CZ" sz="1400" b="1" dirty="0"/>
          </a:p>
          <a:p>
            <a:endParaRPr lang="cs-CZ" sz="2800" b="1" dirty="0"/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Základy práva pro učitele (praktické aspekty)</a:t>
            </a:r>
          </a:p>
          <a:p>
            <a:pPr marL="742950" lvl="1" indent="-28575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Lektor: Marcela Hrdličková </a:t>
            </a:r>
          </a:p>
          <a:p>
            <a:pPr marL="742950" lvl="1" indent="-28575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se žáky se specifickými potřebami – základy, spolupráce pedagoga s asistentem</a:t>
            </a:r>
          </a:p>
          <a:p>
            <a:pPr marL="742950" lvl="1" indent="-28575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Lektoři: Marcela Hrdličková, asistent z praxe (v jednání), bývalá ředitelka SPC (v jednání)</a:t>
            </a:r>
          </a:p>
          <a:p>
            <a:pPr lvl="1" algn="just">
              <a:lnSpc>
                <a:spcPct val="107000"/>
              </a:lnSpc>
            </a:pPr>
            <a:endParaRPr lang="cs-CZ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dovednosti pro učitele humanitních předmětů I (Google a Microsoft nástroje)</a:t>
            </a:r>
          </a:p>
          <a:p>
            <a:pPr marL="742950" lvl="1" indent="-28575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Lektor: nominovaný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CITem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Primární prevence rizikového chování ve škole</a:t>
            </a:r>
          </a:p>
          <a:p>
            <a:pPr marL="742950" lvl="1" indent="-28575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Lektor: Mgr. Bc. Markéta Černá (v jednání)</a:t>
            </a:r>
          </a:p>
          <a:p>
            <a:pPr marL="742950" lvl="1" indent="-28575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pracovat s hlasem, rétorické dovednosti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Lektor: v jednání </a:t>
            </a:r>
          </a:p>
          <a:p>
            <a:pPr marL="285750" indent="-285750">
              <a:buFontTx/>
              <a:buChar char="-"/>
            </a:pPr>
            <a:endParaRPr lang="cs-CZ" sz="4000" dirty="0"/>
          </a:p>
          <a:p>
            <a:pPr marL="285750" indent="-285750">
              <a:buFontTx/>
              <a:buChar char="-"/>
            </a:pPr>
            <a:endParaRPr lang="cs-CZ" sz="4000" dirty="0"/>
          </a:p>
          <a:p>
            <a:pPr marL="285750" indent="-285750">
              <a:buFontTx/>
              <a:buChar char="-"/>
            </a:pPr>
            <a:endParaRPr lang="cs-CZ" sz="4000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1489852-B28F-4D7E-8BCE-7BC2ACF6E644}"/>
              </a:ext>
            </a:extLst>
          </p:cNvPr>
          <p:cNvSpPr/>
          <p:nvPr/>
        </p:nvSpPr>
        <p:spPr>
          <a:xfrm>
            <a:off x="7136000" y="6016246"/>
            <a:ext cx="50560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Termíny budou upřesněny</a:t>
            </a:r>
            <a:endParaRPr lang="cs-CZ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3F58DCA-4CCC-496E-BC24-DA8728603C2A}"/>
              </a:ext>
            </a:extLst>
          </p:cNvPr>
          <p:cNvSpPr/>
          <p:nvPr/>
        </p:nvSpPr>
        <p:spPr>
          <a:xfrm rot="1425138">
            <a:off x="8475105" y="715488"/>
            <a:ext cx="2776529" cy="923330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Aktuálně</a:t>
            </a:r>
          </a:p>
        </p:txBody>
      </p:sp>
    </p:spTree>
    <p:extLst>
      <p:ext uri="{BB962C8B-B14F-4D97-AF65-F5344CB8AC3E}">
        <p14:creationId xmlns:p14="http://schemas.microsoft.com/office/powerpoint/2010/main" val="210694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D640F4C1-2027-42AC-97DB-5CB3A92CAD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062" r="5471" b="22007"/>
          <a:stretch/>
        </p:blipFill>
        <p:spPr>
          <a:xfrm>
            <a:off x="0" y="-1"/>
            <a:ext cx="12192000" cy="4459459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32089C5-A23E-4264-B4DE-E1A78250D01B}"/>
              </a:ext>
            </a:extLst>
          </p:cNvPr>
          <p:cNvSpPr txBox="1"/>
          <p:nvPr/>
        </p:nvSpPr>
        <p:spPr>
          <a:xfrm>
            <a:off x="1867376" y="5099919"/>
            <a:ext cx="8519842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/>
              <a:t>https://www.phil.muni.cz/student/pedagogicke-praxe</a:t>
            </a:r>
          </a:p>
        </p:txBody>
      </p:sp>
    </p:spTree>
    <p:extLst>
      <p:ext uri="{BB962C8B-B14F-4D97-AF65-F5344CB8AC3E}">
        <p14:creationId xmlns:p14="http://schemas.microsoft.com/office/powerpoint/2010/main" val="274152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lna 1">
            <a:extLst>
              <a:ext uri="{FF2B5EF4-FFF2-40B4-BE49-F238E27FC236}">
                <a16:creationId xmlns:a16="http://schemas.microsoft.com/office/drawing/2014/main" id="{812F19C0-1EE3-4A79-BA6E-6A40E56FC2EE}"/>
              </a:ext>
            </a:extLst>
          </p:cNvPr>
          <p:cNvSpPr/>
          <p:nvPr/>
        </p:nvSpPr>
        <p:spPr>
          <a:xfrm>
            <a:off x="778412" y="1733843"/>
            <a:ext cx="10635176" cy="339031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Muni" panose="00000500000000000000" pitchFamily="50" charset="-18"/>
              </a:rPr>
              <a:t>Na koho se mám obrátit?</a:t>
            </a:r>
            <a:endParaRPr lang="de-DE" sz="480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76948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90863" y="834191"/>
            <a:ext cx="11101137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  <a:p>
            <a:r>
              <a:rPr lang="cs-CZ" sz="2800" b="1" dirty="0"/>
              <a:t>Mgr. Dorota </a:t>
            </a:r>
            <a:r>
              <a:rPr lang="cs-CZ" sz="2800" b="1" dirty="0" err="1"/>
              <a:t>Egerlová</a:t>
            </a:r>
            <a:r>
              <a:rPr lang="cs-CZ" sz="2400" b="0" dirty="0">
                <a:effectLst/>
              </a:rPr>
              <a:t>, manažerka praxí </a:t>
            </a:r>
            <a:endParaRPr lang="cs-CZ" sz="2400" dirty="0"/>
          </a:p>
          <a:p>
            <a:r>
              <a:rPr lang="cs-CZ" sz="2400" dirty="0"/>
              <a:t>e-mail: dorota.egerlova@phil.muni.cz, tel.: +420 549 49 3483, +420 771 126 602.</a:t>
            </a:r>
          </a:p>
          <a:p>
            <a:endParaRPr lang="cs-CZ" sz="2400" dirty="0"/>
          </a:p>
          <a:p>
            <a:r>
              <a:rPr lang="cs-CZ" sz="2400" b="1" dirty="0"/>
              <a:t>Úřední hodiny</a:t>
            </a:r>
            <a:r>
              <a:rPr lang="cs-CZ" sz="2400" dirty="0"/>
              <a:t>: úterý a středa 9:00–11:00 hod v místnosti C119, budova C, 1. patro (chodba Studijního oddělení). Konzultace jsou možné i v jiných termínech v pracovních dnech po předchozí domluvě.</a:t>
            </a:r>
          </a:p>
          <a:p>
            <a:endParaRPr lang="cs-CZ" sz="2400" dirty="0"/>
          </a:p>
          <a:p>
            <a:endParaRPr lang="cs-CZ" sz="3600" dirty="0"/>
          </a:p>
          <a:p>
            <a:endParaRPr lang="cs-CZ" sz="2400" dirty="0"/>
          </a:p>
          <a:p>
            <a:r>
              <a:rPr lang="cs-CZ" sz="2800" b="1" dirty="0"/>
              <a:t>Mgr. Martina </a:t>
            </a:r>
            <a:r>
              <a:rPr lang="cs-CZ" sz="2800" b="1" dirty="0" err="1"/>
              <a:t>Trombiková</a:t>
            </a:r>
            <a:r>
              <a:rPr lang="cs-CZ" sz="2800" b="1" dirty="0"/>
              <a:t>, Ph.D., </a:t>
            </a:r>
            <a:r>
              <a:rPr lang="cs-CZ" sz="2400" dirty="0"/>
              <a:t>oborová didaktička ÚGNN</a:t>
            </a:r>
          </a:p>
          <a:p>
            <a:r>
              <a:rPr lang="cs-CZ" sz="2400" dirty="0"/>
              <a:t>e-mail: trombikova@mail.muni.cz</a:t>
            </a:r>
          </a:p>
          <a:p>
            <a:endParaRPr lang="cs-CZ" sz="2800" b="1" dirty="0"/>
          </a:p>
          <a:p>
            <a:r>
              <a:rPr lang="cs-CZ" sz="2800" dirty="0"/>
              <a:t>Mgr. et Mgr. Markéta </a:t>
            </a:r>
            <a:r>
              <a:rPr lang="cs-CZ" sz="2800" dirty="0" err="1"/>
              <a:t>Hotařová</a:t>
            </a:r>
            <a:r>
              <a:rPr lang="cs-CZ" sz="2800" dirty="0"/>
              <a:t>, Ph.D., </a:t>
            </a:r>
            <a:r>
              <a:rPr lang="cs-CZ" sz="2400" dirty="0"/>
              <a:t>oborová didaktička ÚGNN</a:t>
            </a:r>
          </a:p>
          <a:p>
            <a:r>
              <a:rPr lang="cs-CZ" sz="2400" dirty="0"/>
              <a:t>e-mail: marketa.hotarova@mail.muni.cz</a:t>
            </a:r>
          </a:p>
          <a:p>
            <a:endParaRPr lang="cs-CZ" sz="2400" dirty="0"/>
          </a:p>
          <a:p>
            <a:endParaRPr lang="cs-CZ" sz="2800" b="1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8" name="Vlna 7">
            <a:extLst>
              <a:ext uri="{FF2B5EF4-FFF2-40B4-BE49-F238E27FC236}">
                <a16:creationId xmlns:a16="http://schemas.microsoft.com/office/drawing/2014/main" id="{EE921A58-F103-4EE7-A55D-4ECFCB747374}"/>
              </a:ext>
            </a:extLst>
          </p:cNvPr>
          <p:cNvSpPr/>
          <p:nvPr/>
        </p:nvSpPr>
        <p:spPr>
          <a:xfrm>
            <a:off x="161159" y="56148"/>
            <a:ext cx="2734809" cy="109487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Administrace praxí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Vlna 9">
            <a:extLst>
              <a:ext uri="{FF2B5EF4-FFF2-40B4-BE49-F238E27FC236}">
                <a16:creationId xmlns:a16="http://schemas.microsoft.com/office/drawing/2014/main" id="{3A183A04-5E92-4720-BD76-529C311D3E01}"/>
              </a:ext>
            </a:extLst>
          </p:cNvPr>
          <p:cNvSpPr/>
          <p:nvPr/>
        </p:nvSpPr>
        <p:spPr>
          <a:xfrm>
            <a:off x="161159" y="3606440"/>
            <a:ext cx="4531526" cy="109487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Průběh, reflexe a ukončení praxí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08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lna 1">
            <a:extLst>
              <a:ext uri="{FF2B5EF4-FFF2-40B4-BE49-F238E27FC236}">
                <a16:creationId xmlns:a16="http://schemas.microsoft.com/office/drawing/2014/main" id="{812F19C0-1EE3-4A79-BA6E-6A40E56FC2EE}"/>
              </a:ext>
            </a:extLst>
          </p:cNvPr>
          <p:cNvSpPr/>
          <p:nvPr/>
        </p:nvSpPr>
        <p:spPr>
          <a:xfrm>
            <a:off x="778412" y="1733843"/>
            <a:ext cx="10635176" cy="339031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Muni" panose="00000500000000000000" pitchFamily="50" charset="-18"/>
              </a:rPr>
              <a:t>Jakou střední školu si mám vybrat?</a:t>
            </a:r>
            <a:endParaRPr lang="de-DE" sz="480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7516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70443" y="1509955"/>
            <a:ext cx="109599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b="1" dirty="0"/>
              <a:t>ZIP </a:t>
            </a:r>
            <a:r>
              <a:rPr lang="cs-CZ" sz="3200" b="1" dirty="0"/>
              <a:t>střední škola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/>
              <a:t>Fakultní střední škola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/>
              <a:t>Spolupracující střední škola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128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70443" y="1509955"/>
            <a:ext cx="10959971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PŘI PLÁNOVÁNÍ PEDAGOGICKÉ PRAXE:</a:t>
            </a:r>
          </a:p>
          <a:p>
            <a:endParaRPr lang="cs-CZ" sz="2000" dirty="0"/>
          </a:p>
          <a:p>
            <a:r>
              <a:rPr lang="cs-CZ" sz="2000" b="1" dirty="0"/>
              <a:t>DOPORUČUJEME</a:t>
            </a:r>
            <a:r>
              <a:rPr lang="cs-CZ" sz="2000" dirty="0"/>
              <a:t> studentům primárně sledovat záložku </a:t>
            </a:r>
            <a:r>
              <a:rPr lang="cs-CZ" sz="2000" dirty="0">
                <a:solidFill>
                  <a:srgbClr val="FF0000"/>
                </a:solidFill>
              </a:rPr>
              <a:t>"</a:t>
            </a:r>
            <a:r>
              <a:rPr lang="cs-CZ" sz="2000" b="1" dirty="0">
                <a:solidFill>
                  <a:srgbClr val="FF0000"/>
                </a:solidFill>
              </a:rPr>
              <a:t>SPOLUPRACUJÍCÍ ŠKOLY PROJEKTU ZIP MUNI a nabídka míst k praxi</a:t>
            </a:r>
            <a:r>
              <a:rPr lang="cs-CZ" sz="2000" dirty="0">
                <a:solidFill>
                  <a:srgbClr val="FF0000"/>
                </a:solidFill>
              </a:rPr>
              <a:t>", </a:t>
            </a:r>
            <a:r>
              <a:rPr lang="cs-CZ" sz="2000" dirty="0"/>
              <a:t>kde si mohou na základě uvedených kapacit ke konkrétním programům vybrat školu ke své pedagogické praxi. V tomto případě </a:t>
            </a:r>
            <a:r>
              <a:rPr lang="cs-CZ" sz="2000" b="1" dirty="0"/>
              <a:t>sdělí </a:t>
            </a:r>
            <a:r>
              <a:rPr lang="cs-CZ" sz="2000" dirty="0"/>
              <a:t>e-mailem </a:t>
            </a:r>
            <a:r>
              <a:rPr lang="cs-CZ" sz="2000" b="1" dirty="0"/>
              <a:t>vybranou konkrétní školu</a:t>
            </a:r>
            <a:r>
              <a:rPr lang="cs-CZ" sz="2000" dirty="0"/>
              <a:t> manažerce praxí, </a:t>
            </a:r>
            <a:r>
              <a:rPr lang="cs-CZ" sz="2000" b="1" dirty="0"/>
              <a:t>spolu s následujícími údaji (viz web)</a:t>
            </a:r>
          </a:p>
          <a:p>
            <a:endParaRPr lang="cs-CZ" sz="2000" b="1" dirty="0"/>
          </a:p>
          <a:p>
            <a:r>
              <a:rPr lang="cs-CZ" sz="2000" b="1" dirty="0"/>
              <a:t>Pokud jsou místa na spolupracujících školách projektu ZIP MUNI obsazena, může student nominovat školu vlastní. V tomto případě při plánování pedagogické praxe sdělí e-mailem </a:t>
            </a:r>
            <a:r>
              <a:rPr lang="cs-CZ" sz="2000" dirty="0"/>
              <a:t>manažerce praxí </a:t>
            </a:r>
            <a:r>
              <a:rPr lang="cs-CZ" sz="2000" b="1" dirty="0"/>
              <a:t>následující parametry</a:t>
            </a:r>
            <a:r>
              <a:rPr lang="cs-CZ" sz="2000" dirty="0"/>
              <a:t> předpokládané pedagogické praxe (viz web)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b="0" dirty="0">
                <a:effectLst/>
              </a:rPr>
              <a:t>Filozofická fakulta má uzavřeny dohody o vzájemné spolupráci na pedagogických praxích se svými fakultními školami, viz </a:t>
            </a:r>
            <a:r>
              <a:rPr lang="cs-CZ" sz="2000" b="0" dirty="0">
                <a:effectLst/>
                <a:hlinkClick r:id="rId2" tooltip="Fakultní školy"/>
              </a:rPr>
              <a:t>přehled fakultních škol</a:t>
            </a:r>
            <a:r>
              <a:rPr lang="cs-CZ" sz="2000" b="0" dirty="0">
                <a:effectLst/>
              </a:rPr>
              <a:t>. </a:t>
            </a:r>
            <a:endParaRPr lang="cs-CZ" sz="2000" dirty="0"/>
          </a:p>
          <a:p>
            <a:r>
              <a:rPr lang="cs-CZ" sz="2000" b="0" dirty="0">
                <a:effectLst/>
              </a:rPr>
              <a:t>Neznamená to však, že přijetí na pedagogickou praxi na fakultní škole je automatické. Každá pedagogická praxe musí být předem dohodnuta s provázejícím učitelem a ředitelstvím školy.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2" name="Vlna 1">
            <a:extLst>
              <a:ext uri="{FF2B5EF4-FFF2-40B4-BE49-F238E27FC236}">
                <a16:creationId xmlns:a16="http://schemas.microsoft.com/office/drawing/2014/main" id="{541D7AC8-4551-43DF-A3B2-7B6FB14F2C2A}"/>
              </a:ext>
            </a:extLst>
          </p:cNvPr>
          <p:cNvSpPr/>
          <p:nvPr/>
        </p:nvSpPr>
        <p:spPr>
          <a:xfrm>
            <a:off x="261586" y="2245077"/>
            <a:ext cx="592820" cy="830998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Vlna 5">
            <a:extLst>
              <a:ext uri="{FF2B5EF4-FFF2-40B4-BE49-F238E27FC236}">
                <a16:creationId xmlns:a16="http://schemas.microsoft.com/office/drawing/2014/main" id="{B4F9FC03-4223-4A3E-A4DA-0C6ABF01E479}"/>
              </a:ext>
            </a:extLst>
          </p:cNvPr>
          <p:cNvSpPr/>
          <p:nvPr/>
        </p:nvSpPr>
        <p:spPr>
          <a:xfrm>
            <a:off x="233676" y="3692876"/>
            <a:ext cx="592820" cy="830998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C199229-A3A6-4A76-A815-53CE931E3D92}"/>
              </a:ext>
            </a:extLst>
          </p:cNvPr>
          <p:cNvSpPr txBox="1"/>
          <p:nvPr/>
        </p:nvSpPr>
        <p:spPr>
          <a:xfrm>
            <a:off x="354428" y="326033"/>
            <a:ext cx="11575986" cy="83099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Muni" panose="00000500000000000000" pitchFamily="50" charset="-18"/>
              </a:rPr>
              <a:t>Informace pro studenty se zahájením studia </a:t>
            </a:r>
            <a:br>
              <a:rPr lang="cs-CZ" sz="2400" b="1" dirty="0">
                <a:latin typeface="Muni" panose="00000500000000000000" pitchFamily="50" charset="-18"/>
              </a:rPr>
            </a:br>
            <a:r>
              <a:rPr lang="cs-CZ" sz="2400" b="1" dirty="0">
                <a:latin typeface="Muni" panose="00000500000000000000" pitchFamily="50" charset="-18"/>
              </a:rPr>
              <a:t>v </a:t>
            </a:r>
            <a:r>
              <a:rPr lang="cs-CZ" sz="2400" b="1" dirty="0" err="1">
                <a:latin typeface="Muni" panose="00000500000000000000" pitchFamily="50" charset="-18"/>
              </a:rPr>
              <a:t>ak</a:t>
            </a:r>
            <a:r>
              <a:rPr lang="cs-CZ" sz="2400" b="1" dirty="0">
                <a:latin typeface="Muni" panose="00000500000000000000" pitchFamily="50" charset="-18"/>
              </a:rPr>
              <a:t>. roce 2019/2020 a později</a:t>
            </a:r>
            <a:endParaRPr lang="cs-CZ" sz="200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5920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lna 1">
            <a:extLst>
              <a:ext uri="{FF2B5EF4-FFF2-40B4-BE49-F238E27FC236}">
                <a16:creationId xmlns:a16="http://schemas.microsoft.com/office/drawing/2014/main" id="{812F19C0-1EE3-4A79-BA6E-6A40E56FC2EE}"/>
              </a:ext>
            </a:extLst>
          </p:cNvPr>
          <p:cNvSpPr/>
          <p:nvPr/>
        </p:nvSpPr>
        <p:spPr>
          <a:xfrm>
            <a:off x="778412" y="1733843"/>
            <a:ext cx="10635176" cy="3390314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Muni" panose="00000500000000000000" pitchFamily="50" charset="-18"/>
              </a:rPr>
              <a:t>Před začátkem pedagogické praxe …</a:t>
            </a:r>
            <a:endParaRPr lang="de-DE" sz="480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65101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2016</Words>
  <Application>Microsoft Office PowerPoint</Application>
  <PresentationFormat>Širokoúhlá obrazovka</PresentationFormat>
  <Paragraphs>291</Paragraphs>
  <Slides>24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</dc:creator>
  <cp:lastModifiedBy>Martina Trombiková</cp:lastModifiedBy>
  <cp:revision>42</cp:revision>
  <dcterms:created xsi:type="dcterms:W3CDTF">2020-09-11T12:03:18Z</dcterms:created>
  <dcterms:modified xsi:type="dcterms:W3CDTF">2020-10-12T06:52:50Z</dcterms:modified>
</cp:coreProperties>
</file>