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40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476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20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872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72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487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8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04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4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9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66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9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57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5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45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29D3A-612B-4F0C-BED1-1EAED0321158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BCBBD5F-2EE6-4FF9-86D9-3608C4913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8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fons.se/alfons/bock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Nationaltheatret" TargetMode="External"/><Relationship Id="rId2" Type="http://schemas.openxmlformats.org/officeDocument/2006/relationships/hyperlink" Target="https://en.wikipedia.org/wiki/Motorpsych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Tekst" TargetMode="External"/><Relationship Id="rId2" Type="http://schemas.openxmlformats.org/officeDocument/2006/relationships/hyperlink" Target="https://no.wikipedia.org/wiki/Fil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JOHAN HARSTAD,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</a:t>
            </a:r>
            <a:r>
              <a:rPr lang="cs-CZ" dirty="0"/>
              <a:t>. 1979 i </a:t>
            </a:r>
            <a:r>
              <a:rPr lang="cs-CZ" dirty="0" err="1"/>
              <a:t>Stavanger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ročník</a:t>
            </a:r>
          </a:p>
        </p:txBody>
      </p:sp>
    </p:spTree>
    <p:extLst>
      <p:ext uri="{BB962C8B-B14F-4D97-AF65-F5344CB8AC3E}">
        <p14:creationId xmlns:p14="http://schemas.microsoft.com/office/powerpoint/2010/main" val="77124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Kortprosa</a:t>
            </a:r>
            <a:r>
              <a:rPr lang="cs-CZ" dirty="0"/>
              <a:t> og </a:t>
            </a:r>
            <a:r>
              <a:rPr lang="cs-CZ" dirty="0" err="1"/>
              <a:t>noveller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Herfra</a:t>
            </a:r>
            <a:r>
              <a:rPr lang="cs-CZ" b="1" dirty="0"/>
              <a:t> </a:t>
            </a:r>
            <a:r>
              <a:rPr lang="cs-CZ" b="1" dirty="0" err="1"/>
              <a:t>blir</a:t>
            </a:r>
            <a:r>
              <a:rPr lang="cs-CZ" b="1" dirty="0"/>
              <a:t> </a:t>
            </a:r>
            <a:r>
              <a:rPr lang="cs-CZ" b="1" dirty="0" err="1"/>
              <a:t>du</a:t>
            </a:r>
            <a:r>
              <a:rPr lang="cs-CZ" b="1" dirty="0"/>
              <a:t> bare </a:t>
            </a:r>
            <a:r>
              <a:rPr lang="cs-CZ" b="1" dirty="0" err="1"/>
              <a:t>eldre</a:t>
            </a:r>
            <a:r>
              <a:rPr lang="cs-CZ" b="1" dirty="0"/>
              <a:t> (2001, </a:t>
            </a:r>
            <a:r>
              <a:rPr lang="cs-CZ" b="1" dirty="0" err="1"/>
              <a:t>kortprosa</a:t>
            </a:r>
            <a:r>
              <a:rPr lang="cs-CZ" b="1" dirty="0"/>
              <a:t>)</a:t>
            </a:r>
            <a:endParaRPr lang="cs-CZ" dirty="0"/>
          </a:p>
          <a:p>
            <a:endParaRPr lang="cs-CZ" b="1" dirty="0"/>
          </a:p>
          <a:p>
            <a:r>
              <a:rPr lang="cs-CZ" b="1" dirty="0" err="1"/>
              <a:t>Ambulanse</a:t>
            </a:r>
            <a:r>
              <a:rPr lang="cs-CZ" b="1" dirty="0"/>
              <a:t>  (2002,  </a:t>
            </a:r>
            <a:r>
              <a:rPr lang="cs-CZ" b="1" dirty="0" err="1"/>
              <a:t>noveller</a:t>
            </a:r>
            <a:r>
              <a:rPr lang="cs-CZ" b="1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74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romaner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Buzz</a:t>
            </a:r>
            <a:r>
              <a:rPr lang="cs-CZ" b="1" dirty="0"/>
              <a:t> Aldrin, </a:t>
            </a:r>
            <a:r>
              <a:rPr lang="cs-CZ" b="1" dirty="0" err="1"/>
              <a:t>hvor</a:t>
            </a:r>
            <a:r>
              <a:rPr lang="cs-CZ" b="1" dirty="0"/>
              <a:t> </a:t>
            </a:r>
            <a:r>
              <a:rPr lang="cs-CZ" b="1" dirty="0" err="1"/>
              <a:t>ble</a:t>
            </a:r>
            <a:r>
              <a:rPr lang="cs-CZ" b="1" dirty="0"/>
              <a:t> </a:t>
            </a:r>
            <a:r>
              <a:rPr lang="cs-CZ" b="1" dirty="0" err="1"/>
              <a:t>det</a:t>
            </a:r>
            <a:r>
              <a:rPr lang="cs-CZ" b="1" dirty="0"/>
              <a:t> </a:t>
            </a:r>
            <a:r>
              <a:rPr lang="cs-CZ" b="1" dirty="0" err="1"/>
              <a:t>av</a:t>
            </a:r>
            <a:r>
              <a:rPr lang="cs-CZ" b="1" dirty="0"/>
              <a:t> </a:t>
            </a:r>
            <a:r>
              <a:rPr lang="cs-CZ" b="1" dirty="0" err="1"/>
              <a:t>deg</a:t>
            </a:r>
            <a:r>
              <a:rPr lang="cs-CZ" b="1" dirty="0"/>
              <a:t> i alt </a:t>
            </a:r>
            <a:r>
              <a:rPr lang="cs-CZ" b="1" dirty="0" err="1"/>
              <a:t>mylderet</a:t>
            </a:r>
            <a:r>
              <a:rPr lang="cs-CZ" b="1" dirty="0"/>
              <a:t>?  2005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Hässelby</a:t>
            </a:r>
            <a:r>
              <a:rPr lang="cs-CZ" b="1" dirty="0"/>
              <a:t>  2007</a:t>
            </a:r>
            <a:r>
              <a:rPr lang="nb-NO" b="1" dirty="0"/>
              <a:t> </a:t>
            </a:r>
            <a:r>
              <a:rPr lang="nb-NO" dirty="0"/>
              <a:t>(Alfons Åberg)</a:t>
            </a:r>
          </a:p>
          <a:p>
            <a:r>
              <a:rPr lang="cs-CZ" u="sng" dirty="0">
                <a:hlinkClick r:id="rId2"/>
              </a:rPr>
              <a:t>https://alfons.se/alfons/bocker/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89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romaner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Darlah</a:t>
            </a:r>
            <a:r>
              <a:rPr lang="cs-CZ" dirty="0"/>
              <a:t>, 172 </a:t>
            </a:r>
            <a:r>
              <a:rPr lang="cs-CZ" dirty="0" err="1"/>
              <a:t>timer</a:t>
            </a:r>
            <a:r>
              <a:rPr lang="cs-CZ" dirty="0"/>
              <a:t> p</a:t>
            </a:r>
            <a:r>
              <a:rPr lang="nb-NO" dirty="0"/>
              <a:t>å Månen</a:t>
            </a:r>
            <a:r>
              <a:rPr lang="cs-CZ" dirty="0"/>
              <a:t> 2008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Max, Mischa og Tet-offensiven 2015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86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Andre kunstneriske aktiviteter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band </a:t>
            </a:r>
            <a:r>
              <a:rPr lang="cs-CZ" u="sng" dirty="0" err="1">
                <a:hlinkClick r:id="rId2"/>
              </a:rPr>
              <a:t>Motorpsycho</a:t>
            </a:r>
            <a:r>
              <a:rPr lang="nb-NO" u="sng" dirty="0"/>
              <a:t> (heavymetall)</a:t>
            </a:r>
          </a:p>
          <a:p>
            <a:endParaRPr lang="nb-NO" u="sng" dirty="0"/>
          </a:p>
          <a:p>
            <a:r>
              <a:rPr lang="nb-NO" u="sng" dirty="0"/>
              <a:t>Dramatiker:</a:t>
            </a:r>
          </a:p>
          <a:p>
            <a:r>
              <a:rPr lang="cs-CZ" dirty="0" err="1"/>
              <a:t>historiens</a:t>
            </a:r>
            <a:r>
              <a:rPr lang="cs-CZ" dirty="0"/>
              <a:t> </a:t>
            </a:r>
            <a:r>
              <a:rPr lang="cs-CZ" dirty="0" err="1"/>
              <a:t>første</a:t>
            </a:r>
            <a:r>
              <a:rPr lang="cs-CZ" dirty="0"/>
              <a:t> </a:t>
            </a:r>
            <a:r>
              <a:rPr lang="cs-CZ" dirty="0" err="1"/>
              <a:t>faste</a:t>
            </a:r>
            <a:r>
              <a:rPr lang="cs-CZ" dirty="0"/>
              <a:t> </a:t>
            </a:r>
            <a:r>
              <a:rPr lang="cs-CZ" dirty="0" err="1"/>
              <a:t>husdramatiker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 </a:t>
            </a:r>
            <a:r>
              <a:rPr lang="cs-CZ" dirty="0" err="1">
                <a:hlinkClick r:id="rId3" tooltip="Nationaltheatret"/>
              </a:rPr>
              <a:t>Nationaltheatret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5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Harstad som grafiker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Gjennom</a:t>
            </a:r>
            <a:r>
              <a:rPr lang="cs-CZ" dirty="0"/>
              <a:t> </a:t>
            </a:r>
            <a:r>
              <a:rPr lang="cs-CZ" b="1" dirty="0"/>
              <a:t>LACKTR</a:t>
            </a:r>
            <a:r>
              <a:rPr lang="cs-CZ" dirty="0"/>
              <a:t> </a:t>
            </a:r>
            <a:r>
              <a:rPr lang="cs-CZ" dirty="0" err="1"/>
              <a:t>produserer</a:t>
            </a:r>
            <a:r>
              <a:rPr lang="cs-CZ" dirty="0"/>
              <a:t> han </a:t>
            </a:r>
            <a:r>
              <a:rPr lang="cs-CZ" dirty="0" err="1"/>
              <a:t>grafikk</a:t>
            </a:r>
            <a:r>
              <a:rPr lang="cs-CZ" dirty="0"/>
              <a:t>, </a:t>
            </a:r>
            <a:r>
              <a:rPr lang="cs-CZ" dirty="0" err="1"/>
              <a:t>lyd</a:t>
            </a:r>
            <a:r>
              <a:rPr lang="cs-CZ" dirty="0"/>
              <a:t>, </a:t>
            </a:r>
            <a:r>
              <a:rPr lang="cs-CZ" dirty="0">
                <a:hlinkClick r:id="rId2" tooltip="Film"/>
              </a:rPr>
              <a:t>film</a:t>
            </a:r>
            <a:r>
              <a:rPr lang="cs-CZ" dirty="0"/>
              <a:t>, foto og </a:t>
            </a:r>
            <a:r>
              <a:rPr lang="cs-CZ" dirty="0" err="1">
                <a:hlinkClick r:id="rId3" tooltip="Tekst"/>
              </a:rPr>
              <a:t>tekst</a:t>
            </a:r>
            <a:r>
              <a:rPr lang="cs-CZ" dirty="0"/>
              <a:t> 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utgis</a:t>
            </a:r>
            <a:r>
              <a:rPr lang="nb-NO" dirty="0"/>
              <a:t> på vanlige forlag. (Gyldendal)</a:t>
            </a:r>
          </a:p>
          <a:p>
            <a:r>
              <a:rPr lang="nb-NO" dirty="0"/>
              <a:t>Ingen </a:t>
            </a:r>
            <a:r>
              <a:rPr lang="cs-CZ" dirty="0" err="1"/>
              <a:t>lenker</a:t>
            </a:r>
            <a:r>
              <a:rPr lang="cs-CZ" dirty="0"/>
              <a:t> til </a:t>
            </a:r>
            <a:r>
              <a:rPr lang="cs-CZ" dirty="0" err="1"/>
              <a:t>LACKTRs</a:t>
            </a:r>
            <a:r>
              <a:rPr lang="cs-CZ" dirty="0"/>
              <a:t> </a:t>
            </a:r>
            <a:r>
              <a:rPr lang="cs-CZ" dirty="0" err="1"/>
              <a:t>nettsider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slik</a:t>
            </a:r>
            <a:r>
              <a:rPr lang="cs-CZ" dirty="0"/>
              <a:t> å </a:t>
            </a:r>
            <a:r>
              <a:rPr lang="cs-CZ" dirty="0" err="1"/>
              <a:t>kunne</a:t>
            </a:r>
            <a:r>
              <a:rPr lang="cs-CZ" dirty="0"/>
              <a:t> </a:t>
            </a:r>
            <a:r>
              <a:rPr lang="cs-CZ" dirty="0" err="1"/>
              <a:t>beholde</a:t>
            </a:r>
            <a:r>
              <a:rPr lang="cs-CZ" dirty="0"/>
              <a:t> </a:t>
            </a:r>
            <a:r>
              <a:rPr lang="cs-CZ" dirty="0" err="1"/>
              <a:t>friheten</a:t>
            </a:r>
            <a:r>
              <a:rPr lang="cs-CZ" dirty="0"/>
              <a:t> til å </a:t>
            </a:r>
            <a:r>
              <a:rPr lang="cs-CZ" dirty="0" err="1"/>
              <a:t>bruke</a:t>
            </a:r>
            <a:r>
              <a:rPr lang="cs-CZ" dirty="0"/>
              <a:t> den </a:t>
            </a:r>
            <a:r>
              <a:rPr lang="cs-CZ" dirty="0" err="1"/>
              <a:t>som</a:t>
            </a:r>
            <a:r>
              <a:rPr lang="cs-CZ" dirty="0"/>
              <a:t> han </a:t>
            </a:r>
            <a:r>
              <a:rPr lang="cs-CZ" dirty="0" err="1"/>
              <a:t>ønsker</a:t>
            </a:r>
            <a:r>
              <a:rPr lang="cs-CZ" dirty="0"/>
              <a:t>. </a:t>
            </a:r>
            <a:r>
              <a:rPr lang="cs-CZ" dirty="0" err="1"/>
              <a:t>Nettsidene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beryktet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å </a:t>
            </a:r>
            <a:r>
              <a:rPr lang="cs-CZ" dirty="0" err="1"/>
              <a:t>publisere</a:t>
            </a:r>
            <a:r>
              <a:rPr lang="cs-CZ" dirty="0"/>
              <a:t> </a:t>
            </a:r>
            <a:r>
              <a:rPr lang="cs-CZ" dirty="0" err="1"/>
              <a:t>informasjon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blander</a:t>
            </a:r>
            <a:r>
              <a:rPr lang="cs-CZ" dirty="0"/>
              <a:t> fakta og </a:t>
            </a:r>
            <a:r>
              <a:rPr lang="cs-CZ" dirty="0" err="1"/>
              <a:t>fiksjon</a:t>
            </a:r>
            <a:r>
              <a:rPr lang="cs-CZ" dirty="0"/>
              <a:t>, </a:t>
            </a:r>
            <a:r>
              <a:rPr lang="cs-CZ" dirty="0" err="1"/>
              <a:t>kalkulert</a:t>
            </a:r>
            <a:r>
              <a:rPr lang="cs-CZ" dirty="0"/>
              <a:t> </a:t>
            </a:r>
            <a:r>
              <a:rPr lang="cs-CZ" dirty="0" err="1"/>
              <a:t>desinformasjon</a:t>
            </a:r>
            <a:r>
              <a:rPr lang="cs-CZ" dirty="0"/>
              <a:t> </a:t>
            </a:r>
            <a:r>
              <a:rPr lang="cs-CZ" dirty="0" err="1"/>
              <a:t>blandet</a:t>
            </a:r>
            <a:r>
              <a:rPr lang="cs-CZ" dirty="0"/>
              <a:t> </a:t>
            </a:r>
            <a:r>
              <a:rPr lang="cs-CZ" dirty="0" err="1"/>
              <a:t>sammen</a:t>
            </a:r>
            <a:r>
              <a:rPr lang="cs-CZ" dirty="0"/>
              <a:t> med </a:t>
            </a:r>
            <a:r>
              <a:rPr lang="cs-CZ" dirty="0" err="1"/>
              <a:t>reelle</a:t>
            </a:r>
            <a:r>
              <a:rPr lang="cs-CZ" dirty="0"/>
              <a:t> </a:t>
            </a:r>
            <a:r>
              <a:rPr lang="cs-CZ" dirty="0" err="1"/>
              <a:t>nyheter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58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Modernistiske trekk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Moderne metafiksjonsdiktning er dominert av et ludisk prinsipp</a:t>
            </a:r>
          </a:p>
          <a:p>
            <a:r>
              <a:rPr lang="nb-NO" dirty="0"/>
              <a:t>Det lekende prinsippet viser seg som en parodiering av sjangerkonvensjoner</a:t>
            </a:r>
          </a:p>
          <a:p>
            <a:r>
              <a:rPr lang="nb-NO" dirty="0"/>
              <a:t>Lek er kontraktforholdet mellom forfatter og leser</a:t>
            </a:r>
          </a:p>
          <a:p>
            <a:r>
              <a:rPr lang="nb-NO" dirty="0"/>
              <a:t>Underligjøring apå komposisjonsnivået i teksten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08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John</a:t>
            </a:r>
            <a:r>
              <a:rPr lang="nb-NO" dirty="0" smtClean="0"/>
              <a:t> Bruhmo</a:t>
            </a:r>
            <a:r>
              <a:rPr lang="cs-CZ" dirty="0" smtClean="0"/>
              <a:t>: </a:t>
            </a:r>
            <a:r>
              <a:rPr lang="cs-CZ" dirty="0" err="1" smtClean="0"/>
              <a:t>Norsk</a:t>
            </a:r>
            <a:r>
              <a:rPr lang="cs-CZ" dirty="0" smtClean="0"/>
              <a:t> </a:t>
            </a:r>
            <a:r>
              <a:rPr lang="cs-CZ" dirty="0" err="1" smtClean="0"/>
              <a:t>litter</a:t>
            </a:r>
            <a:r>
              <a:rPr lang="nb-NO" dirty="0" smtClean="0"/>
              <a:t>ær modernisme, </a:t>
            </a:r>
            <a:r>
              <a:rPr lang="nb-NO" dirty="0"/>
              <a:t>s.189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Jeg</a:t>
            </a:r>
            <a:r>
              <a:rPr lang="cs-CZ" dirty="0" smtClean="0"/>
              <a:t> </a:t>
            </a:r>
            <a:r>
              <a:rPr lang="cs-CZ" dirty="0" err="1" smtClean="0"/>
              <a:t>tror</a:t>
            </a:r>
            <a:r>
              <a:rPr lang="cs-CZ" dirty="0" smtClean="0"/>
              <a:t> p</a:t>
            </a:r>
            <a:r>
              <a:rPr lang="nb-NO" dirty="0" smtClean="0"/>
              <a:t>å</a:t>
            </a:r>
            <a:r>
              <a:rPr lang="cs-CZ" dirty="0" smtClean="0"/>
              <a:t> </a:t>
            </a:r>
            <a:r>
              <a:rPr lang="cs-CZ" dirty="0" err="1" smtClean="0"/>
              <a:t>sjelens</a:t>
            </a:r>
            <a:r>
              <a:rPr lang="nb-NO" dirty="0" smtClean="0"/>
              <a:t> renselse gjennom lek og moro,</a:t>
            </a:r>
            <a:r>
              <a:rPr lang="cs-CZ" dirty="0" smtClean="0"/>
              <a:t>“</a:t>
            </a:r>
            <a:r>
              <a:rPr lang="nb-NO" dirty="0" smtClean="0"/>
              <a:t> slik lyder det avsluttende credo til den tjuefemårige hovedpersonen i Erlend Loes roman </a:t>
            </a:r>
            <a:r>
              <a:rPr lang="nb-NO" i="1" dirty="0" smtClean="0"/>
              <a:t>Naiv. Super </a:t>
            </a:r>
            <a:r>
              <a:rPr lang="nb-NO" dirty="0" smtClean="0"/>
              <a:t>(1996), i dette finner han sin fotfeste i det kaotiske globale samfunnet ved århundreskiftet. Etter å ha møtt veggen og vært langt nede i depresjonen finner han tilbake til seg selv ved hjelp av en rød plastbil og et BRIO bankebrett. Loes hovedperson tyr til </a:t>
            </a:r>
            <a:r>
              <a:rPr lang="nb-NO" b="1" dirty="0" smtClean="0"/>
              <a:t>leken</a:t>
            </a:r>
            <a:r>
              <a:rPr lang="nb-NO" dirty="0" smtClean="0"/>
              <a:t> for å håntere de store eksistensielle problemstillinger, noe enkelte forskere har tolket som en </a:t>
            </a:r>
            <a:r>
              <a:rPr lang="nb-NO" b="1" dirty="0" smtClean="0"/>
              <a:t>regressiv bevegelse</a:t>
            </a:r>
            <a:r>
              <a:rPr lang="nb-NO" dirty="0" smtClean="0"/>
              <a:t>. Leken og barneperpektivet fungerer som en strategisk tilbaketrekning for å kunne tre inn i voksenlivet for alvor, men også Loes naivistiske skrivestil i seg selv kan analyseres som en form for regresjon.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930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Johan Harstad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https://www.youtube.com/watch?v=F6-QG2c5_U0</a:t>
            </a:r>
          </a:p>
          <a:p>
            <a:r>
              <a:rPr lang="cs-CZ" dirty="0"/>
              <a:t>https://www.kunstverket.no/Kunstnere/Kunstnere-H-L/Johan-Harstad.aspx</a:t>
            </a:r>
          </a:p>
          <a:p>
            <a:r>
              <a:rPr lang="cs-CZ"/>
              <a:t>https://www.cappelendamm.no/cappelendamm/podcast/bokprat/article.action?contentId=91723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047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</TotalTime>
  <Words>262</Words>
  <Application>Microsoft Office PowerPoint</Application>
  <PresentationFormat>Předvádění na obrazovce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Fazeta</vt:lpstr>
      <vt:lpstr>JOHAN HARSTAD,   f. 1979 i Stavanger </vt:lpstr>
      <vt:lpstr>Kortprosa og noveller</vt:lpstr>
      <vt:lpstr>romaner</vt:lpstr>
      <vt:lpstr>romaner</vt:lpstr>
      <vt:lpstr>Andre kunstneriske aktiviteter</vt:lpstr>
      <vt:lpstr>Harstad som grafiker</vt:lpstr>
      <vt:lpstr>Modernistiske trekk</vt:lpstr>
      <vt:lpstr>John Bruhmo: Norsk litterær modernisme, s.189 </vt:lpstr>
      <vt:lpstr>Johan Harstad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7</cp:revision>
  <dcterms:created xsi:type="dcterms:W3CDTF">2020-12-16T07:39:56Z</dcterms:created>
  <dcterms:modified xsi:type="dcterms:W3CDTF">2020-12-16T10:55:33Z</dcterms:modified>
</cp:coreProperties>
</file>