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77" r:id="rId5"/>
    <p:sldId id="278" r:id="rId6"/>
    <p:sldId id="279" r:id="rId7"/>
    <p:sldId id="260" r:id="rId8"/>
    <p:sldId id="259" r:id="rId9"/>
    <p:sldId id="261" r:id="rId10"/>
    <p:sldId id="262" r:id="rId11"/>
    <p:sldId id="263" r:id="rId12"/>
    <p:sldId id="264" r:id="rId13"/>
    <p:sldId id="265" r:id="rId14"/>
    <p:sldId id="282" r:id="rId15"/>
    <p:sldId id="266" r:id="rId16"/>
    <p:sldId id="267" r:id="rId17"/>
    <p:sldId id="268" r:id="rId18"/>
    <p:sldId id="269" r:id="rId19"/>
    <p:sldId id="270" r:id="rId20"/>
    <p:sldId id="271" r:id="rId21"/>
    <p:sldId id="272" r:id="rId22"/>
    <p:sldId id="273" r:id="rId23"/>
    <p:sldId id="280" r:id="rId24"/>
    <p:sldId id="281" r:id="rId25"/>
    <p:sldId id="274" r:id="rId26"/>
    <p:sldId id="276"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73" d="100"/>
          <a:sy n="73" d="100"/>
        </p:scale>
        <p:origin x="-19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55753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268691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388965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64793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85766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943071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4139118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63753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2028473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060205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564084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398891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3165875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327261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282492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41831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3533806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799872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848859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3496492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81469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350656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FA5276A-86E7-47D1-A96F-E405EB2F4261}" type="datetimeFigureOut">
              <a:rPr lang="cs-CZ" smtClean="0"/>
              <a:pPr/>
              <a:t>22.09.2018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082D62-84C4-41E5-A62A-8463BFEBAA9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5276A-86E7-47D1-A96F-E405EB2F4261}" type="datetimeFigureOut">
              <a:rPr lang="cs-CZ" smtClean="0"/>
              <a:pPr/>
              <a:t>22.09.2018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82D62-84C4-41E5-A62A-8463BFEBAA9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14474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978E4-E327-4C87-B210-62410349E589}" type="datetimeFigureOut">
              <a:rPr lang="cs-CZ" smtClean="0">
                <a:solidFill>
                  <a:prstClr val="black">
                    <a:tint val="75000"/>
                  </a:prstClr>
                </a:solidFill>
              </a:rPr>
              <a:pPr/>
              <a:t>22.09.2018</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CA175-F685-438C-A909-459AFA0064C8}"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xmlns="" val="3921399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785795"/>
            <a:ext cx="7772400" cy="2214578"/>
          </a:xfrm>
        </p:spPr>
        <p:txBody>
          <a:bodyPr/>
          <a:lstStyle/>
          <a:p>
            <a:r>
              <a:rPr lang="en-US" b="1" dirty="0" smtClean="0">
                <a:latin typeface="Bookman Old Style" pitchFamily="18" charset="0"/>
              </a:rPr>
              <a:t>The Celts and their languages 1</a:t>
            </a:r>
            <a:endParaRPr lang="en-US" b="1" dirty="0">
              <a:latin typeface="Bookman Old Style" pitchFamily="18" charset="0"/>
            </a:endParaRPr>
          </a:p>
        </p:txBody>
      </p:sp>
      <p:sp>
        <p:nvSpPr>
          <p:cNvPr id="3" name="Podnadpis 2"/>
          <p:cNvSpPr>
            <a:spLocks noGrp="1"/>
          </p:cNvSpPr>
          <p:nvPr>
            <p:ph type="subTitle" idx="1"/>
          </p:nvPr>
        </p:nvSpPr>
        <p:spPr>
          <a:xfrm>
            <a:off x="1371600" y="2928934"/>
            <a:ext cx="6400800" cy="2709866"/>
          </a:xfrm>
        </p:spPr>
        <p:txBody>
          <a:bodyPr/>
          <a:lstStyle/>
          <a:p>
            <a:r>
              <a:rPr lang="en-US" dirty="0" smtClean="0">
                <a:solidFill>
                  <a:schemeClr val="tx1"/>
                </a:solidFill>
                <a:latin typeface="Bookman Old Style" pitchFamily="18" charset="0"/>
              </a:rPr>
              <a:t>history, geography and festivals</a:t>
            </a:r>
            <a:endParaRPr lang="en-US" dirty="0">
              <a:solidFill>
                <a:schemeClr val="tx1"/>
              </a:solidFill>
              <a:latin typeface="Bookman Old Style" pitchFamily="18" charset="0"/>
            </a:endParaRPr>
          </a:p>
        </p:txBody>
      </p:sp>
      <p:sp>
        <p:nvSpPr>
          <p:cNvPr id="4" name="TextovéPole 3"/>
          <p:cNvSpPr txBox="1"/>
          <p:nvPr/>
        </p:nvSpPr>
        <p:spPr>
          <a:xfrm>
            <a:off x="4929190" y="5929330"/>
            <a:ext cx="3714776" cy="923330"/>
          </a:xfrm>
          <a:prstGeom prst="rect">
            <a:avLst/>
          </a:prstGeom>
          <a:noFill/>
        </p:spPr>
        <p:txBody>
          <a:bodyPr wrap="square" rtlCol="0">
            <a:spAutoFit/>
          </a:bodyPr>
          <a:lstStyle/>
          <a:p>
            <a:r>
              <a:rPr lang="cs-CZ" dirty="0" smtClean="0">
                <a:latin typeface="Bookman Old Style" pitchFamily="18" charset="0"/>
              </a:rPr>
              <a:t>Lucie Vinšová</a:t>
            </a:r>
          </a:p>
          <a:p>
            <a:r>
              <a:rPr lang="cs-CZ" dirty="0" smtClean="0">
                <a:latin typeface="Bookman Old Style" pitchFamily="18" charset="0"/>
              </a:rPr>
              <a:t>Masarykova univerzita 2017</a:t>
            </a:r>
          </a:p>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galske kmeny.PNG"/>
          <p:cNvPicPr>
            <a:picLocks noChangeAspect="1"/>
          </p:cNvPicPr>
          <p:nvPr/>
        </p:nvPicPr>
        <p:blipFill>
          <a:blip r:embed="rId3" cstate="print"/>
          <a:stretch>
            <a:fillRect/>
          </a:stretch>
        </p:blipFill>
        <p:spPr>
          <a:xfrm>
            <a:off x="0" y="0"/>
            <a:ext cx="6747833" cy="6858000"/>
          </a:xfrm>
          <a:prstGeom prst="rect">
            <a:avLst/>
          </a:prstGeom>
        </p:spPr>
      </p:pic>
      <p:sp>
        <p:nvSpPr>
          <p:cNvPr id="3" name="TextovéPole 2"/>
          <p:cNvSpPr txBox="1"/>
          <p:nvPr/>
        </p:nvSpPr>
        <p:spPr>
          <a:xfrm>
            <a:off x="6858016" y="1000108"/>
            <a:ext cx="2071702" cy="1323439"/>
          </a:xfrm>
          <a:prstGeom prst="rect">
            <a:avLst/>
          </a:prstGeom>
          <a:noFill/>
        </p:spPr>
        <p:txBody>
          <a:bodyPr wrap="square" rtlCol="0">
            <a:spAutoFit/>
          </a:bodyPr>
          <a:lstStyle/>
          <a:p>
            <a:r>
              <a:rPr lang="en-US" sz="2000" dirty="0" smtClean="0">
                <a:latin typeface="Bookman Old Style" pitchFamily="18" charset="0"/>
              </a:rPr>
              <a:t>The map of the </a:t>
            </a:r>
            <a:r>
              <a:rPr lang="en-US" sz="2000" dirty="0" err="1" smtClean="0">
                <a:latin typeface="Bookman Old Style" pitchFamily="18" charset="0"/>
              </a:rPr>
              <a:t>Gaulish</a:t>
            </a:r>
            <a:r>
              <a:rPr lang="en-US" sz="2000" dirty="0" smtClean="0">
                <a:latin typeface="Bookman Old Style" pitchFamily="18" charset="0"/>
              </a:rPr>
              <a:t> tribes in the 1</a:t>
            </a:r>
            <a:r>
              <a:rPr lang="en-US" sz="2000" baseline="30000" dirty="0" smtClean="0">
                <a:latin typeface="Bookman Old Style" pitchFamily="18" charset="0"/>
              </a:rPr>
              <a:t>st</a:t>
            </a:r>
            <a:r>
              <a:rPr lang="en-US" sz="2000" dirty="0" smtClean="0">
                <a:latin typeface="Bookman Old Style" pitchFamily="18" charset="0"/>
              </a:rPr>
              <a:t> century B.C </a:t>
            </a:r>
            <a:endParaRPr lang="cs-CZ" sz="2000" dirty="0">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0" y="357166"/>
            <a:ext cx="8858280" cy="6186309"/>
          </a:xfrm>
          <a:prstGeom prst="rect">
            <a:avLst/>
          </a:prstGeom>
          <a:noFill/>
        </p:spPr>
        <p:txBody>
          <a:bodyPr wrap="square" rtlCol="0">
            <a:spAutoFit/>
          </a:bodyPr>
          <a:lstStyle/>
          <a:p>
            <a:pPr algn="just"/>
            <a:r>
              <a:rPr lang="en-US" b="1" dirty="0" smtClean="0">
                <a:latin typeface="Bookman Old Style" pitchFamily="18" charset="0"/>
              </a:rPr>
              <a:t>The Guardian March 18, 2015</a:t>
            </a:r>
          </a:p>
          <a:p>
            <a:pPr algn="just"/>
            <a:endParaRPr lang="en-US" dirty="0" smtClean="0">
              <a:latin typeface="Bookman Old Style" pitchFamily="18" charset="0"/>
            </a:endParaRPr>
          </a:p>
          <a:p>
            <a:pPr algn="just"/>
            <a:endParaRPr lang="en-US" dirty="0" smtClean="0"/>
          </a:p>
          <a:p>
            <a:pPr algn="just"/>
            <a:r>
              <a:rPr lang="en-US" dirty="0" smtClean="0"/>
              <a:t>…People living in southern and central England today typically share about 40% of their DNA with the French, 11% with the Danes and 9% with the Belgians, the study of more than 2,000 people found. The French contribution was not linked to the Norman invasion of 1066, however, but a previously unknown wave of migration to Britain some time after then end of the last Ice Age nearly 10,000 years ago.</a:t>
            </a:r>
          </a:p>
          <a:p>
            <a:pPr algn="just"/>
            <a:endParaRPr lang="en-US" dirty="0" smtClean="0"/>
          </a:p>
          <a:p>
            <a:pPr algn="just"/>
            <a:r>
              <a:rPr lang="en-US" dirty="0" smtClean="0"/>
              <a:t>…The Welsh also showed striking differences to the rest of Britain, and scientists concluded that their DNA most closely resembles that of the earliest hunter-gatherers to have arrived when Britain became habitable again after the Ice Age.</a:t>
            </a:r>
          </a:p>
          <a:p>
            <a:pPr algn="just"/>
            <a:r>
              <a:rPr lang="en-US" dirty="0" smtClean="0"/>
              <a:t>Surprisingly, the study showed no genetic basis for a single “Celtic” group, with people living in Scotland, Northern Ireland, Wales and Cornwall being among the most different form each other genetically.</a:t>
            </a:r>
          </a:p>
          <a:p>
            <a:pPr algn="just"/>
            <a:endParaRPr lang="en-US" dirty="0" smtClean="0"/>
          </a:p>
          <a:p>
            <a:pPr algn="just"/>
            <a:r>
              <a:rPr lang="en-US" dirty="0" smtClean="0"/>
              <a:t>“The Celtic regions one might have expected to be genetically similar, but they’re among the most different in our study,” said Mark Robinson, an archaeologist from the Oxford University Museum of Natural History and a co-author. “It’s stressing their genetic difference, it’s not saying there aren’t cultural similarities.”</a:t>
            </a:r>
          </a:p>
          <a:p>
            <a:r>
              <a:rPr lang="cs-CZ" dirty="0" smtClean="0"/>
              <a:t> </a:t>
            </a:r>
          </a:p>
          <a:p>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0" y="285728"/>
            <a:ext cx="9144000" cy="2862322"/>
          </a:xfrm>
          <a:prstGeom prst="rect">
            <a:avLst/>
          </a:prstGeom>
          <a:noFill/>
        </p:spPr>
        <p:txBody>
          <a:bodyPr wrap="square" rtlCol="0">
            <a:spAutoFit/>
          </a:bodyPr>
          <a:lstStyle/>
          <a:p>
            <a:pPr algn="just"/>
            <a:r>
              <a:rPr lang="cs-CZ" dirty="0" smtClean="0">
                <a:latin typeface="Bookman Old Style" pitchFamily="18" charset="0"/>
              </a:rPr>
              <a:t>Na základě </a:t>
            </a:r>
            <a:r>
              <a:rPr lang="cs-CZ" b="1" dirty="0" smtClean="0">
                <a:latin typeface="Bookman Old Style" pitchFamily="18" charset="0"/>
              </a:rPr>
              <a:t>studia rozšíření jednotlivých mutací genu CFTR </a:t>
            </a:r>
            <a:r>
              <a:rPr lang="cs-CZ" dirty="0" smtClean="0">
                <a:latin typeface="Bookman Old Style" pitchFamily="18" charset="0"/>
              </a:rPr>
              <a:t>(</a:t>
            </a:r>
            <a:r>
              <a:rPr lang="cs-CZ" dirty="0" err="1" smtClean="0">
                <a:latin typeface="Bookman Old Style" pitchFamily="18" charset="0"/>
              </a:rPr>
              <a:t>cystic</a:t>
            </a:r>
            <a:r>
              <a:rPr lang="cs-CZ" dirty="0" smtClean="0">
                <a:latin typeface="Bookman Old Style" pitchFamily="18" charset="0"/>
              </a:rPr>
              <a:t> </a:t>
            </a:r>
            <a:r>
              <a:rPr lang="cs-CZ" dirty="0" err="1" smtClean="0">
                <a:latin typeface="Bookman Old Style" pitchFamily="18" charset="0"/>
              </a:rPr>
              <a:t>fibrosis</a:t>
            </a:r>
            <a:r>
              <a:rPr lang="cs-CZ" dirty="0" smtClean="0">
                <a:latin typeface="Bookman Old Style" pitchFamily="18" charset="0"/>
              </a:rPr>
              <a:t> </a:t>
            </a:r>
            <a:r>
              <a:rPr lang="cs-CZ" dirty="0" err="1" smtClean="0">
                <a:latin typeface="Bookman Old Style" pitchFamily="18" charset="0"/>
              </a:rPr>
              <a:t>transmembrane</a:t>
            </a:r>
            <a:r>
              <a:rPr lang="cs-CZ" dirty="0" smtClean="0">
                <a:latin typeface="Bookman Old Style" pitchFamily="18" charset="0"/>
              </a:rPr>
              <a:t> </a:t>
            </a:r>
            <a:r>
              <a:rPr lang="cs-CZ" dirty="0" err="1" smtClean="0">
                <a:latin typeface="Bookman Old Style" pitchFamily="18" charset="0"/>
              </a:rPr>
              <a:t>conductance</a:t>
            </a:r>
            <a:r>
              <a:rPr lang="cs-CZ" dirty="0" smtClean="0">
                <a:latin typeface="Bookman Old Style" pitchFamily="18" charset="0"/>
              </a:rPr>
              <a:t> </a:t>
            </a:r>
            <a:r>
              <a:rPr lang="cs-CZ" dirty="0" err="1" smtClean="0">
                <a:latin typeface="Bookman Old Style" pitchFamily="18" charset="0"/>
              </a:rPr>
              <a:t>regulator</a:t>
            </a:r>
            <a:r>
              <a:rPr lang="cs-CZ" dirty="0" smtClean="0">
                <a:latin typeface="Bookman Old Style" pitchFamily="18" charset="0"/>
              </a:rPr>
              <a:t>) způsobujících cystickou fibrosu byly v evropské populaci nalezeny </a:t>
            </a:r>
            <a:r>
              <a:rPr lang="cs-CZ" dirty="0" err="1" smtClean="0">
                <a:latin typeface="Bookman Old Style" pitchFamily="18" charset="0"/>
              </a:rPr>
              <a:t>nehomogenity</a:t>
            </a:r>
            <a:r>
              <a:rPr lang="cs-CZ" dirty="0" smtClean="0">
                <a:latin typeface="Bookman Old Style" pitchFamily="18" charset="0"/>
              </a:rPr>
              <a:t> rozšíření jednotlivých mutací tohoto genu, které je možné vysvětlit zastoupením etnicky specifických „genů“ v současné evropské populaci.V tomto kontextu je zajímavé, že relativně vysokou četnost mutace G551D je možné pozorovat pouze v Česku, Rakousku, Británii, Irsku a v Bretani. Na základě těchto faktů citovaní autoři soudí, že uvedené populace vykazují relativně vysokou míru příbuznosti s keltskými předky. Tato příbuznost není tak překvapivá v Irsku, Británii a Bretani, kde jsou keltské kořeny zřejmé. V české kotlině by to však málokdo předpokládal.</a:t>
            </a:r>
          </a:p>
        </p:txBody>
      </p:sp>
      <p:pic>
        <p:nvPicPr>
          <p:cNvPr id="3" name="Obrázek 2" descr="cechy a keltove.PNG"/>
          <p:cNvPicPr>
            <a:picLocks noChangeAspect="1"/>
          </p:cNvPicPr>
          <p:nvPr/>
        </p:nvPicPr>
        <p:blipFill>
          <a:blip r:embed="rId3" cstate="print"/>
          <a:stretch>
            <a:fillRect/>
          </a:stretch>
        </p:blipFill>
        <p:spPr>
          <a:xfrm>
            <a:off x="4857752" y="4286256"/>
            <a:ext cx="3900840" cy="2571744"/>
          </a:xfrm>
          <a:prstGeom prst="rect">
            <a:avLst/>
          </a:prstGeom>
        </p:spPr>
      </p:pic>
      <p:sp>
        <p:nvSpPr>
          <p:cNvPr id="4" name="TextovéPole 3"/>
          <p:cNvSpPr txBox="1"/>
          <p:nvPr/>
        </p:nvSpPr>
        <p:spPr>
          <a:xfrm>
            <a:off x="285720" y="3643314"/>
            <a:ext cx="3786214" cy="2677656"/>
          </a:xfrm>
          <a:prstGeom prst="rect">
            <a:avLst/>
          </a:prstGeom>
          <a:noFill/>
        </p:spPr>
        <p:txBody>
          <a:bodyPr wrap="square" rtlCol="0">
            <a:spAutoFit/>
          </a:bodyPr>
          <a:lstStyle/>
          <a:p>
            <a:pPr algn="just"/>
            <a:r>
              <a:rPr lang="en-US" sz="1400" dirty="0" err="1" smtClean="0">
                <a:latin typeface="Bookman Old Style" pitchFamily="18" charset="0"/>
              </a:rPr>
              <a:t>Macek</a:t>
            </a:r>
            <a:r>
              <a:rPr lang="en-US" sz="1400" dirty="0" smtClean="0">
                <a:latin typeface="Bookman Old Style" pitchFamily="18" charset="0"/>
              </a:rPr>
              <a:t> Jr. et al. – Population study of the CFTR gene mutations in Bohemia and Moravia: hypothesis on the historical spread of the G551D and F508 mutations in Europe. American Journal of Human Genetics, 1991, 49, Suppl. A 2703</a:t>
            </a:r>
            <a:endParaRPr lang="cs-CZ" sz="1400" dirty="0" smtClean="0">
              <a:latin typeface="Bookman Old Style" pitchFamily="18" charset="0"/>
            </a:endParaRPr>
          </a:p>
          <a:p>
            <a:pPr algn="just"/>
            <a:endParaRPr lang="cs-CZ" sz="1400" dirty="0" smtClean="0">
              <a:latin typeface="Bookman Old Style" pitchFamily="18" charset="0"/>
            </a:endParaRPr>
          </a:p>
          <a:p>
            <a:pPr algn="just"/>
            <a:r>
              <a:rPr lang="cs-CZ" sz="1400" dirty="0" smtClean="0">
                <a:latin typeface="Bookman Old Style" pitchFamily="18" charset="0"/>
              </a:rPr>
              <a:t>Doc. Dr. Milan Macek, CSc., Dr. Milan Macek ml., Dr. Alice </a:t>
            </a:r>
            <a:r>
              <a:rPr lang="cs-CZ" sz="1400" dirty="0" err="1" smtClean="0">
                <a:latin typeface="Bookman Old Style" pitchFamily="18" charset="0"/>
              </a:rPr>
              <a:t>Krebsová</a:t>
            </a:r>
            <a:r>
              <a:rPr lang="cs-CZ" sz="1400" dirty="0" smtClean="0">
                <a:latin typeface="Bookman Old Style" pitchFamily="18" charset="0"/>
              </a:rPr>
              <a:t>, Doc. Dr. V. Vávrová, DrSc. ,Centrum pro diagnostiku a léčbu cystické fibrosy, </a:t>
            </a:r>
            <a:endParaRPr lang="cs-CZ" dirty="0"/>
          </a:p>
        </p:txBody>
      </p:sp>
    </p:spTree>
    <p:extLst>
      <p:ext uri="{BB962C8B-B14F-4D97-AF65-F5344CB8AC3E}">
        <p14:creationId xmlns:p14="http://schemas.microsoft.com/office/powerpoint/2010/main" xmlns="" val="156924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keltska expanze.PNG"/>
          <p:cNvPicPr>
            <a:picLocks noChangeAspect="1"/>
          </p:cNvPicPr>
          <p:nvPr/>
        </p:nvPicPr>
        <p:blipFill>
          <a:blip r:embed="rId3" cstate="print"/>
          <a:stretch>
            <a:fillRect/>
          </a:stretch>
        </p:blipFill>
        <p:spPr>
          <a:xfrm>
            <a:off x="0" y="0"/>
            <a:ext cx="6215074" cy="4390149"/>
          </a:xfrm>
          <a:prstGeom prst="rect">
            <a:avLst/>
          </a:prstGeom>
        </p:spPr>
      </p:pic>
      <p:sp>
        <p:nvSpPr>
          <p:cNvPr id="3" name="TextovéPole 2"/>
          <p:cNvSpPr txBox="1"/>
          <p:nvPr/>
        </p:nvSpPr>
        <p:spPr>
          <a:xfrm>
            <a:off x="214282" y="4572008"/>
            <a:ext cx="6786610" cy="400110"/>
          </a:xfrm>
          <a:prstGeom prst="rect">
            <a:avLst/>
          </a:prstGeom>
          <a:noFill/>
        </p:spPr>
        <p:txBody>
          <a:bodyPr wrap="square" rtlCol="0">
            <a:spAutoFit/>
          </a:bodyPr>
          <a:lstStyle/>
          <a:p>
            <a:r>
              <a:rPr lang="cs-CZ" sz="2000" dirty="0" err="1" smtClean="0">
                <a:latin typeface="Bookman Old Style" pitchFamily="18" charset="0"/>
              </a:rPr>
              <a:t>Celtic</a:t>
            </a:r>
            <a:r>
              <a:rPr lang="cs-CZ" sz="2000" dirty="0" smtClean="0">
                <a:latin typeface="Bookman Old Style" pitchFamily="18" charset="0"/>
              </a:rPr>
              <a:t> </a:t>
            </a:r>
            <a:r>
              <a:rPr lang="cs-CZ" sz="2000" dirty="0" err="1" smtClean="0">
                <a:latin typeface="Bookman Old Style" pitchFamily="18" charset="0"/>
              </a:rPr>
              <a:t>expansion</a:t>
            </a:r>
            <a:r>
              <a:rPr lang="cs-CZ" sz="2000" dirty="0" smtClean="0">
                <a:latin typeface="Bookman Old Style" pitchFamily="18" charset="0"/>
              </a:rPr>
              <a:t> 5th/4th </a:t>
            </a:r>
            <a:r>
              <a:rPr lang="cs-CZ" sz="2000" dirty="0" err="1" smtClean="0">
                <a:latin typeface="Bookman Old Style" pitchFamily="18" charset="0"/>
              </a:rPr>
              <a:t>century</a:t>
            </a:r>
            <a:r>
              <a:rPr lang="cs-CZ" sz="2000" dirty="0" smtClean="0">
                <a:latin typeface="Bookman Old Style" pitchFamily="18" charset="0"/>
              </a:rPr>
              <a:t> BC</a:t>
            </a:r>
            <a:endParaRPr lang="cs-CZ"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428596" y="571480"/>
            <a:ext cx="8143932" cy="923330"/>
          </a:xfrm>
          <a:prstGeom prst="rect">
            <a:avLst/>
          </a:prstGeom>
          <a:noFill/>
        </p:spPr>
        <p:txBody>
          <a:bodyPr wrap="square" rtlCol="0">
            <a:spAutoFit/>
          </a:bodyPr>
          <a:lstStyle/>
          <a:p>
            <a:r>
              <a:rPr lang="en-US" b="1" dirty="0" smtClean="0">
                <a:latin typeface="Bookman Old Style" pitchFamily="18" charset="0"/>
              </a:rPr>
              <a:t>The Celtic seasonal festivities</a:t>
            </a:r>
          </a:p>
          <a:p>
            <a:endParaRPr lang="en-US" dirty="0" smtClean="0">
              <a:latin typeface="Bookman Old Style" pitchFamily="18" charset="0"/>
            </a:endParaRPr>
          </a:p>
          <a:p>
            <a:r>
              <a:rPr lang="en-US" sz="1600" dirty="0" smtClean="0">
                <a:latin typeface="Bookman Old Style" pitchFamily="18" charset="0"/>
              </a:rPr>
              <a:t>Many customs and beliefs have survived </a:t>
            </a:r>
            <a:r>
              <a:rPr lang="en-US" sz="1600" dirty="0" smtClean="0">
                <a:latin typeface="Bookman Old Style" pitchFamily="18" charset="0"/>
              </a:rPr>
              <a:t>until </a:t>
            </a:r>
            <a:r>
              <a:rPr lang="en-US" sz="1600" dirty="0" smtClean="0">
                <a:latin typeface="Bookman Old Style" pitchFamily="18" charset="0"/>
              </a:rPr>
              <a:t>modern days. </a:t>
            </a:r>
            <a:endParaRPr lang="cs-CZ" sz="1600" dirty="0">
              <a:latin typeface="Bookman Old Style" pitchFamily="18" charset="0"/>
            </a:endParaRPr>
          </a:p>
        </p:txBody>
      </p:sp>
      <p:sp>
        <p:nvSpPr>
          <p:cNvPr id="3" name="TextovéPole 2"/>
          <p:cNvSpPr txBox="1"/>
          <p:nvPr/>
        </p:nvSpPr>
        <p:spPr>
          <a:xfrm>
            <a:off x="428596" y="1714488"/>
            <a:ext cx="8429684" cy="4770537"/>
          </a:xfrm>
          <a:prstGeom prst="rect">
            <a:avLst/>
          </a:prstGeom>
          <a:noFill/>
        </p:spPr>
        <p:txBody>
          <a:bodyPr wrap="square" rtlCol="0">
            <a:spAutoFit/>
          </a:bodyPr>
          <a:lstStyle/>
          <a:p>
            <a:pPr algn="just"/>
            <a:r>
              <a:rPr lang="en-US" sz="1600" dirty="0" smtClean="0">
                <a:latin typeface="Bookman Old Style" pitchFamily="18" charset="0"/>
              </a:rPr>
              <a:t>The Celts observed both solstices and </a:t>
            </a:r>
            <a:r>
              <a:rPr lang="en-US" sz="1600" dirty="0" smtClean="0">
                <a:latin typeface="Bookman Old Style" pitchFamily="18" charset="0"/>
              </a:rPr>
              <a:t>equinoxes</a:t>
            </a:r>
            <a:r>
              <a:rPr lang="cs-CZ" sz="1600" dirty="0" smtClean="0">
                <a:latin typeface="Bookman Old Style" pitchFamily="18" charset="0"/>
              </a:rPr>
              <a:t>, </a:t>
            </a:r>
            <a:r>
              <a:rPr lang="cs-CZ" sz="1600" dirty="0" err="1" smtClean="0">
                <a:latin typeface="Bookman Old Style" pitchFamily="18" charset="0"/>
              </a:rPr>
              <a:t>but</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main</a:t>
            </a:r>
            <a:r>
              <a:rPr lang="cs-CZ" sz="1600" dirty="0" smtClean="0">
                <a:latin typeface="Bookman Old Style" pitchFamily="18" charset="0"/>
              </a:rPr>
              <a:t> </a:t>
            </a:r>
            <a:r>
              <a:rPr lang="cs-CZ" sz="1600" dirty="0" err="1" smtClean="0">
                <a:latin typeface="Bookman Old Style" pitchFamily="18" charset="0"/>
              </a:rPr>
              <a:t>attention</a:t>
            </a:r>
            <a:r>
              <a:rPr lang="cs-CZ" sz="1600" dirty="0" smtClean="0">
                <a:latin typeface="Bookman Old Style" pitchFamily="18" charset="0"/>
              </a:rPr>
              <a:t> </a:t>
            </a:r>
            <a:r>
              <a:rPr lang="cs-CZ" sz="1600" dirty="0" err="1" smtClean="0">
                <a:latin typeface="Bookman Old Style" pitchFamily="18" charset="0"/>
              </a:rPr>
              <a:t>was</a:t>
            </a:r>
            <a:r>
              <a:rPr lang="cs-CZ" sz="1600" dirty="0" smtClean="0">
                <a:latin typeface="Bookman Old Style" pitchFamily="18" charset="0"/>
              </a:rPr>
              <a:t> put on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agrarian</a:t>
            </a:r>
            <a:r>
              <a:rPr lang="cs-CZ" sz="1600" dirty="0" smtClean="0">
                <a:latin typeface="Bookman Old Style" pitchFamily="18" charset="0"/>
              </a:rPr>
              <a:t> </a:t>
            </a:r>
            <a:r>
              <a:rPr lang="en-GB" sz="1600" dirty="0" smtClean="0">
                <a:latin typeface="Bookman Old Style" pitchFamily="18" charset="0"/>
              </a:rPr>
              <a:t>year. The year was divided into two main seasons- summer and winter. </a:t>
            </a:r>
            <a:r>
              <a:rPr lang="en-US" sz="1600" dirty="0" smtClean="0">
                <a:latin typeface="Bookman Old Style" pitchFamily="18" charset="0"/>
              </a:rPr>
              <a:t> </a:t>
            </a:r>
            <a:endParaRPr lang="en-US" sz="1600" dirty="0" smtClean="0">
              <a:latin typeface="Bookman Old Style" pitchFamily="18" charset="0"/>
            </a:endParaRPr>
          </a:p>
          <a:p>
            <a:pPr algn="just"/>
            <a:endParaRPr lang="en-US" sz="1600" dirty="0" smtClean="0">
              <a:latin typeface="Bookman Old Style" pitchFamily="18" charset="0"/>
            </a:endParaRPr>
          </a:p>
          <a:p>
            <a:pPr algn="just"/>
            <a:r>
              <a:rPr lang="en-US" sz="1600" dirty="0" smtClean="0">
                <a:latin typeface="Bookman Old Style" pitchFamily="18" charset="0"/>
              </a:rPr>
              <a:t>The day started traditionally with dusk on the “previous” day.</a:t>
            </a:r>
          </a:p>
          <a:p>
            <a:pPr algn="just"/>
            <a:endParaRPr lang="en-US" sz="1600" dirty="0" smtClean="0">
              <a:latin typeface="Bookman Old Style" pitchFamily="18" charset="0"/>
            </a:endParaRPr>
          </a:p>
          <a:p>
            <a:pPr algn="just"/>
            <a:r>
              <a:rPr lang="en-US" sz="1600" dirty="0" smtClean="0">
                <a:latin typeface="Bookman Old Style" pitchFamily="18" charset="0"/>
              </a:rPr>
              <a:t>The year most probably started with </a:t>
            </a:r>
            <a:r>
              <a:rPr lang="en-US" sz="1600" b="1" dirty="0" err="1" smtClean="0">
                <a:latin typeface="Bookman Old Style" pitchFamily="18" charset="0"/>
              </a:rPr>
              <a:t>Samhain</a:t>
            </a:r>
            <a:r>
              <a:rPr lang="en-US" sz="1600" dirty="0" smtClean="0">
                <a:latin typeface="Bookman Old Style" pitchFamily="18" charset="0"/>
              </a:rPr>
              <a:t> (the Winter Calends,       w</a:t>
            </a:r>
            <a:r>
              <a:rPr lang="cs-CZ" sz="1600" dirty="0" smtClean="0">
                <a:latin typeface="Bookman Old Style" pitchFamily="18" charset="0"/>
              </a:rPr>
              <a:t>. </a:t>
            </a:r>
            <a:r>
              <a:rPr lang="cs-CZ" sz="1600" i="1" dirty="0" err="1" smtClean="0">
                <a:latin typeface="Bookman Old Style" pitchFamily="18" charset="0"/>
              </a:rPr>
              <a:t>Calan</a:t>
            </a:r>
            <a:r>
              <a:rPr lang="cs-CZ" sz="1600" i="1" dirty="0" smtClean="0">
                <a:latin typeface="Bookman Old Style" pitchFamily="18" charset="0"/>
              </a:rPr>
              <a:t> </a:t>
            </a:r>
            <a:r>
              <a:rPr lang="cs-CZ" sz="1600" i="1" dirty="0" err="1" smtClean="0">
                <a:latin typeface="Bookman Old Style" pitchFamily="18" charset="0"/>
              </a:rPr>
              <a:t>gaeaf</a:t>
            </a:r>
            <a:r>
              <a:rPr lang="cs-CZ" sz="1600" dirty="0" smtClean="0">
                <a:latin typeface="Bookman Old Style" pitchFamily="18" charset="0"/>
              </a:rPr>
              <a:t>) </a:t>
            </a:r>
            <a:r>
              <a:rPr lang="cs-CZ" sz="1600" b="1" dirty="0" smtClean="0">
                <a:latin typeface="Bookman Old Style" pitchFamily="18" charset="0"/>
              </a:rPr>
              <a:t>1</a:t>
            </a:r>
            <a:r>
              <a:rPr lang="en-US" sz="1600" b="1" baseline="30000" dirty="0" err="1" smtClean="0">
                <a:latin typeface="Bookman Old Style" pitchFamily="18" charset="0"/>
              </a:rPr>
              <a:t>st</a:t>
            </a:r>
            <a:r>
              <a:rPr lang="en-US" sz="1600" b="1" dirty="0" smtClean="0">
                <a:latin typeface="Bookman Old Style" pitchFamily="18" charset="0"/>
              </a:rPr>
              <a:t> of November </a:t>
            </a:r>
            <a:r>
              <a:rPr lang="en-US" sz="1600" dirty="0" smtClean="0">
                <a:latin typeface="Bookman Old Style" pitchFamily="18" charset="0"/>
              </a:rPr>
              <a:t>(on the night before the Holy Day), even though some theories support the possibility that the Celtic calendar year started on </a:t>
            </a:r>
            <a:r>
              <a:rPr lang="en-US" sz="1600" dirty="0" err="1" smtClean="0">
                <a:latin typeface="Bookman Old Style" pitchFamily="18" charset="0"/>
              </a:rPr>
              <a:t>Beltine</a:t>
            </a:r>
            <a:r>
              <a:rPr lang="en-US" sz="1600" dirty="0" smtClean="0">
                <a:latin typeface="Bookman Old Style" pitchFamily="18" charset="0"/>
              </a:rPr>
              <a:t>. </a:t>
            </a:r>
          </a:p>
          <a:p>
            <a:pPr algn="just"/>
            <a:r>
              <a:rPr lang="en-US" sz="1600" dirty="0" smtClean="0">
                <a:latin typeface="Bookman Old Style" pitchFamily="18" charset="0"/>
              </a:rPr>
              <a:t>This time was the time of the year, when people were most likely to encounter supernatural powers and beings. The Welsh saying  </a:t>
            </a:r>
            <a:r>
              <a:rPr lang="cs-CZ" sz="1600" b="1" i="1" dirty="0" err="1" smtClean="0">
                <a:latin typeface="Bookman Old Style" pitchFamily="18" charset="0"/>
              </a:rPr>
              <a:t>pwca</a:t>
            </a:r>
            <a:r>
              <a:rPr lang="cs-CZ" sz="1600" b="1" i="1" dirty="0" smtClean="0">
                <a:latin typeface="Bookman Old Style" pitchFamily="18" charset="0"/>
              </a:rPr>
              <a:t> ar bob </a:t>
            </a:r>
            <a:r>
              <a:rPr lang="cs-CZ" sz="1600" b="1" i="1" dirty="0" err="1" smtClean="0">
                <a:latin typeface="Bookman Old Style" pitchFamily="18" charset="0"/>
              </a:rPr>
              <a:t>camfa</a:t>
            </a:r>
            <a:r>
              <a:rPr lang="cs-CZ" sz="1600" b="1" i="1" dirty="0" smtClean="0">
                <a:latin typeface="Bookman Old Style" pitchFamily="18" charset="0"/>
              </a:rPr>
              <a:t> </a:t>
            </a:r>
            <a:r>
              <a:rPr lang="cs-CZ" sz="1600" i="1" dirty="0" smtClean="0">
                <a:latin typeface="Bookman Old Style" pitchFamily="18" charset="0"/>
              </a:rPr>
              <a:t>„a </a:t>
            </a:r>
            <a:r>
              <a:rPr lang="cs-CZ" sz="1600" i="1" dirty="0" err="1" smtClean="0">
                <a:latin typeface="Bookman Old Style" pitchFamily="18" charset="0"/>
              </a:rPr>
              <a:t>hobgoblin</a:t>
            </a:r>
            <a:r>
              <a:rPr lang="cs-CZ" sz="1600" i="1" dirty="0" smtClean="0">
                <a:latin typeface="Bookman Old Style" pitchFamily="18" charset="0"/>
              </a:rPr>
              <a:t> on </a:t>
            </a:r>
            <a:r>
              <a:rPr lang="cs-CZ" sz="1600" i="1" dirty="0" err="1" smtClean="0">
                <a:latin typeface="Bookman Old Style" pitchFamily="18" charset="0"/>
              </a:rPr>
              <a:t>every</a:t>
            </a:r>
            <a:r>
              <a:rPr lang="cs-CZ" sz="1600" i="1" dirty="0" smtClean="0">
                <a:latin typeface="Bookman Old Style" pitchFamily="18" charset="0"/>
              </a:rPr>
              <a:t> </a:t>
            </a:r>
            <a:r>
              <a:rPr lang="cs-CZ" sz="1600" i="1" dirty="0" err="1" smtClean="0">
                <a:latin typeface="Bookman Old Style" pitchFamily="18" charset="0"/>
              </a:rPr>
              <a:t>stile</a:t>
            </a:r>
            <a:r>
              <a:rPr lang="cs-CZ" sz="1600" i="1" dirty="0" smtClean="0">
                <a:latin typeface="Bookman Old Style" pitchFamily="18" charset="0"/>
              </a:rPr>
              <a:t>“ </a:t>
            </a:r>
            <a:r>
              <a:rPr lang="en-US" sz="1600" dirty="0" smtClean="0">
                <a:latin typeface="Bookman Old Style" pitchFamily="18" charset="0"/>
              </a:rPr>
              <a:t>is connected to the time of</a:t>
            </a:r>
            <a:r>
              <a:rPr lang="cs-CZ" sz="1600" dirty="0" smtClean="0">
                <a:latin typeface="Bookman Old Style" pitchFamily="18" charset="0"/>
              </a:rPr>
              <a:t> </a:t>
            </a:r>
            <a:r>
              <a:rPr lang="cs-CZ" sz="1600" dirty="0" err="1" smtClean="0">
                <a:latin typeface="Bookman Old Style" pitchFamily="18" charset="0"/>
              </a:rPr>
              <a:t>samhain</a:t>
            </a:r>
            <a:r>
              <a:rPr lang="cs-CZ" sz="1600" dirty="0" smtClean="0">
                <a:latin typeface="Bookman Old Style" pitchFamily="18" charset="0"/>
              </a:rPr>
              <a:t> </a:t>
            </a:r>
            <a:r>
              <a:rPr lang="en-US" sz="1600" dirty="0" smtClean="0">
                <a:latin typeface="Bookman Old Style" pitchFamily="18" charset="0"/>
              </a:rPr>
              <a:t>. In Scotland, people used to carve pumpkins, wear masks and begged for treats. Today, the festival has merged  with the All Saints` Day  and All </a:t>
            </a:r>
            <a:r>
              <a:rPr lang="en-US" sz="1600" dirty="0" err="1" smtClean="0">
                <a:latin typeface="Bookman Old Style" pitchFamily="18" charset="0"/>
              </a:rPr>
              <a:t>Hallow`s</a:t>
            </a:r>
            <a:r>
              <a:rPr lang="en-US" sz="1600" dirty="0" smtClean="0">
                <a:latin typeface="Bookman Old Style" pitchFamily="18" charset="0"/>
              </a:rPr>
              <a:t>  Eve. </a:t>
            </a:r>
            <a:r>
              <a:rPr lang="en-US" sz="1600" dirty="0" err="1" smtClean="0">
                <a:latin typeface="Bookman Old Style" pitchFamily="18" charset="0"/>
              </a:rPr>
              <a:t>Samhain</a:t>
            </a:r>
            <a:r>
              <a:rPr lang="en-US" sz="1600" dirty="0" smtClean="0">
                <a:latin typeface="Bookman Old Style" pitchFamily="18" charset="0"/>
              </a:rPr>
              <a:t> plays a very important role in the classical Celtic literature (</a:t>
            </a:r>
            <a:r>
              <a:rPr lang="cs-CZ" sz="1600" dirty="0" smtClean="0">
                <a:latin typeface="Bookman Old Style" pitchFamily="18" charset="0"/>
              </a:rPr>
              <a:t>ex.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intoxication</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Ulstermen</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dream</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Oengus</a:t>
            </a:r>
            <a:r>
              <a:rPr lang="cs-CZ" sz="1600" dirty="0" smtClean="0">
                <a:latin typeface="Bookman Old Style" pitchFamily="18" charset="0"/>
              </a:rPr>
              <a:t>). </a:t>
            </a:r>
            <a:endParaRPr lang="cs-CZ" sz="1600" dirty="0" smtClean="0">
              <a:latin typeface="Bookman Old Style" pitchFamily="18" charset="0"/>
            </a:endParaRPr>
          </a:p>
          <a:p>
            <a:pPr algn="just"/>
            <a:endParaRPr lang="cs-CZ" sz="1600" dirty="0" smtClean="0">
              <a:latin typeface="Bookman Old Style" pitchFamily="18" charset="0"/>
            </a:endParaRPr>
          </a:p>
          <a:p>
            <a:pPr algn="just"/>
            <a:r>
              <a:rPr lang="cs-CZ" sz="1600" dirty="0" err="1" smtClean="0">
                <a:latin typeface="Bookman Old Style" pitchFamily="18" charset="0"/>
              </a:rPr>
              <a:t>Dissolution</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established</a:t>
            </a:r>
            <a:r>
              <a:rPr lang="cs-CZ" sz="1600" dirty="0" smtClean="0">
                <a:latin typeface="Bookman Old Style" pitchFamily="18" charset="0"/>
              </a:rPr>
              <a:t> </a:t>
            </a:r>
            <a:r>
              <a:rPr lang="cs-CZ" sz="1600" dirty="0" err="1" smtClean="0">
                <a:latin typeface="Bookman Old Style" pitchFamily="18" charset="0"/>
              </a:rPr>
              <a:t>order</a:t>
            </a:r>
            <a:r>
              <a:rPr lang="cs-CZ" sz="1600" dirty="0" smtClean="0">
                <a:latin typeface="Bookman Old Style" pitchFamily="18" charset="0"/>
              </a:rPr>
              <a:t> </a:t>
            </a:r>
            <a:r>
              <a:rPr lang="cs-CZ" sz="1600" dirty="0" err="1" smtClean="0">
                <a:latin typeface="Bookman Old Style" pitchFamily="18" charset="0"/>
              </a:rPr>
              <a:t>and</a:t>
            </a:r>
            <a:r>
              <a:rPr lang="cs-CZ" sz="1600" dirty="0" smtClean="0">
                <a:latin typeface="Bookman Old Style" pitchFamily="18" charset="0"/>
              </a:rPr>
              <a:t> </a:t>
            </a:r>
            <a:r>
              <a:rPr lang="cs-CZ" sz="1600" dirty="0" err="1" smtClean="0">
                <a:latin typeface="Bookman Old Style" pitchFamily="18" charset="0"/>
              </a:rPr>
              <a:t>its</a:t>
            </a:r>
            <a:r>
              <a:rPr lang="cs-CZ" sz="1600" dirty="0" smtClean="0">
                <a:latin typeface="Bookman Old Style" pitchFamily="18" charset="0"/>
              </a:rPr>
              <a:t> </a:t>
            </a:r>
            <a:r>
              <a:rPr lang="cs-CZ" sz="1600" dirty="0" err="1" smtClean="0">
                <a:latin typeface="Bookman Old Style" pitchFamily="18" charset="0"/>
              </a:rPr>
              <a:t>recreation</a:t>
            </a:r>
            <a:r>
              <a:rPr lang="cs-CZ" sz="1600" dirty="0" smtClean="0">
                <a:latin typeface="Bookman Old Style" pitchFamily="18" charset="0"/>
              </a:rPr>
              <a:t> in a </a:t>
            </a:r>
            <a:r>
              <a:rPr lang="cs-CZ" sz="1600" dirty="0" err="1" smtClean="0">
                <a:latin typeface="Bookman Old Style" pitchFamily="18" charset="0"/>
              </a:rPr>
              <a:t>new</a:t>
            </a:r>
            <a:r>
              <a:rPr lang="cs-CZ" sz="1600" dirty="0" smtClean="0">
                <a:latin typeface="Bookman Old Style" pitchFamily="18" charset="0"/>
              </a:rPr>
              <a:t> period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time</a:t>
            </a:r>
            <a:r>
              <a:rPr lang="cs-CZ" sz="1600" dirty="0" smtClean="0">
                <a:latin typeface="Bookman Old Style" pitchFamily="18" charset="0"/>
              </a:rPr>
              <a:t>- </a:t>
            </a:r>
            <a:r>
              <a:rPr lang="cs-CZ" sz="1600" dirty="0" err="1" smtClean="0">
                <a:latin typeface="Bookman Old Style" pitchFamily="18" charset="0"/>
              </a:rPr>
              <a:t>regeneration</a:t>
            </a:r>
            <a:r>
              <a:rPr lang="cs-CZ" sz="1600" dirty="0" smtClean="0">
                <a:latin typeface="Bookman Old Style" pitchFamily="18" charset="0"/>
              </a:rPr>
              <a:t> </a:t>
            </a:r>
            <a:r>
              <a:rPr lang="cs-CZ" sz="1600" dirty="0" err="1" smtClean="0">
                <a:latin typeface="Bookman Old Style" pitchFamily="18" charset="0"/>
              </a:rPr>
              <a:t>myths</a:t>
            </a:r>
            <a:r>
              <a:rPr lang="cs-CZ" sz="1600" dirty="0" smtClean="0">
                <a:latin typeface="Bookman Old Style" pitchFamily="18" charset="0"/>
              </a:rPr>
              <a:t> </a:t>
            </a:r>
            <a:r>
              <a:rPr lang="cs-CZ" sz="1600" dirty="0" err="1" smtClean="0">
                <a:latin typeface="Bookman Old Style" pitchFamily="18" charset="0"/>
              </a:rPr>
              <a:t>and</a:t>
            </a:r>
            <a:r>
              <a:rPr lang="cs-CZ" sz="1600" dirty="0" smtClean="0">
                <a:latin typeface="Bookman Old Style" pitchFamily="18" charset="0"/>
              </a:rPr>
              <a:t> </a:t>
            </a:r>
            <a:r>
              <a:rPr lang="cs-CZ" sz="1600" dirty="0" err="1" smtClean="0">
                <a:latin typeface="Bookman Old Style" pitchFamily="18" charset="0"/>
              </a:rPr>
              <a:t>ritual</a:t>
            </a:r>
            <a:r>
              <a:rPr lang="cs-CZ" sz="1600" dirty="0" smtClean="0">
                <a:latin typeface="Bookman Old Style" pitchFamily="18" charset="0"/>
              </a:rPr>
              <a:t> </a:t>
            </a:r>
            <a:r>
              <a:rPr lang="cs-CZ" sz="1600" dirty="0" err="1" smtClean="0">
                <a:latin typeface="Bookman Old Style" pitchFamily="18" charset="0"/>
              </a:rPr>
              <a:t>slaying</a:t>
            </a:r>
            <a:r>
              <a:rPr lang="cs-CZ" sz="1600" dirty="0" smtClean="0">
                <a:latin typeface="Bookman Old Style" pitchFamily="18" charset="0"/>
              </a:rPr>
              <a:t>- </a:t>
            </a:r>
            <a:r>
              <a:rPr lang="en-GB" sz="1600" dirty="0" smtClean="0">
                <a:latin typeface="Bookman Old Style" pitchFamily="18" charset="0"/>
              </a:rPr>
              <a:t>“The </a:t>
            </a:r>
            <a:r>
              <a:rPr lang="en-GB" sz="1600" dirty="0" err="1" smtClean="0">
                <a:latin typeface="Bookman Old Style" pitchFamily="18" charset="0"/>
              </a:rPr>
              <a:t>waisting</a:t>
            </a:r>
            <a:r>
              <a:rPr lang="en-GB" sz="1600" dirty="0" smtClean="0">
                <a:latin typeface="Bookman Old Style" pitchFamily="18" charset="0"/>
              </a:rPr>
              <a:t> sickness of C</a:t>
            </a:r>
            <a:r>
              <a:rPr lang="cs-CZ" sz="1600" dirty="0" smtClean="0">
                <a:latin typeface="Bookman Old Style" pitchFamily="18" charset="0"/>
              </a:rPr>
              <a:t>ú </a:t>
            </a:r>
            <a:r>
              <a:rPr lang="cs-CZ" sz="1600" dirty="0" err="1" smtClean="0">
                <a:latin typeface="Bookman Old Style" pitchFamily="18" charset="0"/>
              </a:rPr>
              <a:t>Chulaind</a:t>
            </a:r>
            <a:r>
              <a:rPr lang="en-GB" sz="1600" dirty="0" smtClean="0">
                <a:latin typeface="Bookman Old Style" pitchFamily="18" charset="0"/>
              </a:rPr>
              <a:t>”. </a:t>
            </a:r>
            <a:endParaRPr lang="cs-CZ" sz="1600" dirty="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hobgoblin beer are you scared of flavour lager boy"/>
          <p:cNvPicPr>
            <a:picLocks noChangeAspect="1" noChangeArrowheads="1"/>
          </p:cNvPicPr>
          <p:nvPr/>
        </p:nvPicPr>
        <p:blipFill>
          <a:blip r:embed="rId3" cstate="print"/>
          <a:srcRect/>
          <a:stretch>
            <a:fillRect/>
          </a:stretch>
        </p:blipFill>
        <p:spPr bwMode="auto">
          <a:xfrm>
            <a:off x="0" y="0"/>
            <a:ext cx="3095625" cy="4448175"/>
          </a:xfrm>
          <a:prstGeom prst="rect">
            <a:avLst/>
          </a:prstGeom>
          <a:noFill/>
        </p:spPr>
      </p:pic>
      <p:sp>
        <p:nvSpPr>
          <p:cNvPr id="1028" name="AutoShape 4" descr="Image result for hobgoblin beer are you scared of flavour lager boy"/>
          <p:cNvSpPr>
            <a:spLocks noChangeAspect="1" noChangeArrowheads="1"/>
          </p:cNvSpPr>
          <p:nvPr/>
        </p:nvSpPr>
        <p:spPr bwMode="auto">
          <a:xfrm>
            <a:off x="155575" y="-2376488"/>
            <a:ext cx="3638550" cy="496252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30" name="Picture 6" descr="Image result for hobgoblin beer are you scared of flavour lager boy"/>
          <p:cNvPicPr>
            <a:picLocks noChangeAspect="1" noChangeArrowheads="1"/>
          </p:cNvPicPr>
          <p:nvPr/>
        </p:nvPicPr>
        <p:blipFill>
          <a:blip r:embed="rId4" cstate="print"/>
          <a:srcRect/>
          <a:stretch>
            <a:fillRect/>
          </a:stretch>
        </p:blipFill>
        <p:spPr bwMode="auto">
          <a:xfrm>
            <a:off x="2714612" y="1895474"/>
            <a:ext cx="3638550" cy="4962526"/>
          </a:xfrm>
          <a:prstGeom prst="rect">
            <a:avLst/>
          </a:prstGeom>
          <a:noFill/>
        </p:spPr>
      </p:pic>
      <p:pic>
        <p:nvPicPr>
          <p:cNvPr id="1032" name="Picture 8" descr="Image result for hobgoblin beer are you scared of flavour lager boy"/>
          <p:cNvPicPr>
            <a:picLocks noChangeAspect="1" noChangeArrowheads="1"/>
          </p:cNvPicPr>
          <p:nvPr/>
        </p:nvPicPr>
        <p:blipFill>
          <a:blip r:embed="rId5" cstate="print"/>
          <a:srcRect/>
          <a:stretch>
            <a:fillRect/>
          </a:stretch>
        </p:blipFill>
        <p:spPr bwMode="auto">
          <a:xfrm>
            <a:off x="5981700" y="0"/>
            <a:ext cx="3162300" cy="3257550"/>
          </a:xfrm>
          <a:prstGeom prst="rect">
            <a:avLst/>
          </a:prstGeom>
          <a:noFill/>
        </p:spPr>
      </p:pic>
      <p:sp>
        <p:nvSpPr>
          <p:cNvPr id="6" name="TextovéPole 5"/>
          <p:cNvSpPr txBox="1"/>
          <p:nvPr/>
        </p:nvSpPr>
        <p:spPr>
          <a:xfrm>
            <a:off x="6572264" y="3786190"/>
            <a:ext cx="2571736" cy="646331"/>
          </a:xfrm>
          <a:prstGeom prst="rect">
            <a:avLst/>
          </a:prstGeom>
          <a:noFill/>
        </p:spPr>
        <p:txBody>
          <a:bodyPr wrap="square" rtlCol="0">
            <a:spAutoFit/>
          </a:bodyPr>
          <a:lstStyle/>
          <a:p>
            <a:r>
              <a:rPr lang="cs-CZ" dirty="0" err="1" smtClean="0">
                <a:latin typeface="Bookman Old Style" pitchFamily="18" charset="0"/>
              </a:rPr>
              <a:t>Wychwood</a:t>
            </a:r>
            <a:r>
              <a:rPr lang="cs-CZ" dirty="0" smtClean="0">
                <a:latin typeface="Bookman Old Style" pitchFamily="18" charset="0"/>
              </a:rPr>
              <a:t> </a:t>
            </a:r>
            <a:r>
              <a:rPr lang="cs-CZ" dirty="0" err="1" smtClean="0">
                <a:latin typeface="Bookman Old Style" pitchFamily="18" charset="0"/>
              </a:rPr>
              <a:t>Brewery</a:t>
            </a:r>
            <a:r>
              <a:rPr lang="cs-CZ" dirty="0" smtClean="0">
                <a:latin typeface="Bookman Old Style" pitchFamily="18" charset="0"/>
              </a:rPr>
              <a:t> </a:t>
            </a:r>
            <a:r>
              <a:rPr lang="cs-CZ" dirty="0" err="1" smtClean="0">
                <a:latin typeface="Bookman Old Style" pitchFamily="18" charset="0"/>
              </a:rPr>
              <a:t>Company</a:t>
            </a:r>
            <a:r>
              <a:rPr lang="cs-CZ" dirty="0" smtClean="0">
                <a:latin typeface="Bookman Old Style" pitchFamily="18" charset="0"/>
              </a:rPr>
              <a:t>, </a:t>
            </a:r>
            <a:r>
              <a:rPr lang="cs-CZ" dirty="0" err="1" smtClean="0">
                <a:latin typeface="Bookman Old Style" pitchFamily="18" charset="0"/>
              </a:rPr>
              <a:t>England</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500042"/>
            <a:ext cx="7929618" cy="2369880"/>
          </a:xfrm>
          <a:prstGeom prst="rect">
            <a:avLst/>
          </a:prstGeom>
          <a:noFill/>
        </p:spPr>
        <p:txBody>
          <a:bodyPr wrap="square" rtlCol="0">
            <a:spAutoFit/>
          </a:bodyPr>
          <a:lstStyle/>
          <a:p>
            <a:pPr algn="just"/>
            <a:r>
              <a:rPr lang="en-GB" sz="1600" b="1" dirty="0" err="1" smtClean="0">
                <a:latin typeface="Bookman Old Style" pitchFamily="18" charset="0"/>
              </a:rPr>
              <a:t>Imbolc</a:t>
            </a:r>
            <a:r>
              <a:rPr lang="en-US" sz="1600" b="1" dirty="0" smtClean="0">
                <a:latin typeface="Bookman Old Style" pitchFamily="18" charset="0"/>
              </a:rPr>
              <a:t>: </a:t>
            </a:r>
            <a:r>
              <a:rPr lang="en-US" sz="1600" dirty="0" smtClean="0">
                <a:latin typeface="Bookman Old Style" pitchFamily="18" charset="0"/>
              </a:rPr>
              <a:t>1</a:t>
            </a:r>
            <a:r>
              <a:rPr lang="en-US" sz="1600" baseline="30000" dirty="0" smtClean="0">
                <a:latin typeface="Bookman Old Style" pitchFamily="18" charset="0"/>
              </a:rPr>
              <a:t>st</a:t>
            </a:r>
            <a:r>
              <a:rPr lang="en-US" sz="1600" dirty="0" smtClean="0">
                <a:latin typeface="Bookman Old Style" pitchFamily="18" charset="0"/>
              </a:rPr>
              <a:t> of February, the beginning of spring, the cleansing after </a:t>
            </a:r>
            <a:r>
              <a:rPr lang="en-US" sz="1600" dirty="0" smtClean="0">
                <a:latin typeface="Bookman Old Style" pitchFamily="18" charset="0"/>
              </a:rPr>
              <a:t>winter</a:t>
            </a:r>
            <a:r>
              <a:rPr lang="cs-CZ" sz="1600" dirty="0" smtClean="0">
                <a:latin typeface="Bookman Old Style" pitchFamily="18" charset="0"/>
              </a:rPr>
              <a:t>,</a:t>
            </a:r>
            <a:r>
              <a:rPr lang="en-US" sz="1600" dirty="0" smtClean="0">
                <a:latin typeface="Bookman Old Style" pitchFamily="18" charset="0"/>
              </a:rPr>
              <a:t> </a:t>
            </a:r>
            <a:r>
              <a:rPr lang="en-US" sz="1600" dirty="0" smtClean="0">
                <a:latin typeface="Bookman Old Style" pitchFamily="18" charset="0"/>
              </a:rPr>
              <a:t>the celebration of </a:t>
            </a:r>
            <a:r>
              <a:rPr lang="en-US" sz="1600" dirty="0" smtClean="0">
                <a:latin typeface="Bookman Old Style" pitchFamily="18" charset="0"/>
              </a:rPr>
              <a:t>fertility</a:t>
            </a:r>
            <a:r>
              <a:rPr lang="cs-CZ" sz="1600" dirty="0" smtClean="0">
                <a:latin typeface="Bookman Old Style" pitchFamily="18" charset="0"/>
              </a:rPr>
              <a:t> </a:t>
            </a:r>
            <a:r>
              <a:rPr lang="cs-CZ" sz="1600" dirty="0" err="1" smtClean="0">
                <a:latin typeface="Bookman Old Style" pitchFamily="18" charset="0"/>
              </a:rPr>
              <a:t>and</a:t>
            </a:r>
            <a:r>
              <a:rPr lang="cs-CZ" sz="1600" dirty="0" smtClean="0">
                <a:latin typeface="Bookman Old Style" pitchFamily="18" charset="0"/>
              </a:rPr>
              <a:t> </a:t>
            </a:r>
            <a:r>
              <a:rPr lang="en-GB" sz="1600" dirty="0" smtClean="0">
                <a:latin typeface="Bookman Old Style" pitchFamily="18" charset="0"/>
              </a:rPr>
              <a:t>noticeable</a:t>
            </a:r>
            <a:r>
              <a:rPr lang="cs-CZ" sz="1600" dirty="0" smtClean="0">
                <a:latin typeface="Bookman Old Style" pitchFamily="18" charset="0"/>
              </a:rPr>
              <a:t> </a:t>
            </a:r>
            <a:r>
              <a:rPr lang="cs-CZ" sz="1600" dirty="0" err="1" smtClean="0">
                <a:latin typeface="Bookman Old Style" pitchFamily="18" charset="0"/>
              </a:rPr>
              <a:t>lengthening</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daylight</a:t>
            </a:r>
            <a:r>
              <a:rPr lang="en-US" sz="1600" dirty="0" smtClean="0">
                <a:latin typeface="Bookman Old Style" pitchFamily="18" charset="0"/>
              </a:rPr>
              <a:t>. </a:t>
            </a:r>
            <a:r>
              <a:rPr lang="cs-CZ" sz="1600" dirty="0" err="1" smtClean="0">
                <a:latin typeface="Bookman Old Style" pitchFamily="18" charset="0"/>
              </a:rPr>
              <a:t>Lambing</a:t>
            </a:r>
            <a:r>
              <a:rPr lang="cs-CZ" sz="1600" dirty="0" smtClean="0">
                <a:latin typeface="Bookman Old Style" pitchFamily="18" charset="0"/>
              </a:rPr>
              <a:t> </a:t>
            </a:r>
            <a:r>
              <a:rPr lang="cs-CZ" sz="1600" dirty="0" err="1" smtClean="0">
                <a:latin typeface="Bookman Old Style" pitchFamily="18" charset="0"/>
              </a:rPr>
              <a:t>season</a:t>
            </a:r>
            <a:r>
              <a:rPr lang="cs-CZ" sz="1600" dirty="0" smtClean="0">
                <a:latin typeface="Bookman Old Style" pitchFamily="18" charset="0"/>
              </a:rPr>
              <a:t>. </a:t>
            </a:r>
            <a:r>
              <a:rPr lang="en-US" sz="1600" dirty="0" smtClean="0">
                <a:latin typeface="Bookman Old Style" pitchFamily="18" charset="0"/>
              </a:rPr>
              <a:t>It </a:t>
            </a:r>
            <a:r>
              <a:rPr lang="en-US" sz="1600" dirty="0" smtClean="0">
                <a:latin typeface="Bookman Old Style" pitchFamily="18" charset="0"/>
              </a:rPr>
              <a:t>has become the </a:t>
            </a:r>
            <a:r>
              <a:rPr lang="cs-CZ" sz="1600" dirty="0" smtClean="0">
                <a:latin typeface="Bookman Old Style" pitchFamily="18" charset="0"/>
              </a:rPr>
              <a:t>(</a:t>
            </a:r>
            <a:r>
              <a:rPr lang="cs-CZ" sz="1600" dirty="0" err="1" smtClean="0">
                <a:latin typeface="Bookman Old Style" pitchFamily="18" charset="0"/>
              </a:rPr>
              <a:t>Saint</a:t>
            </a:r>
            <a:r>
              <a:rPr lang="en-US" sz="1600" dirty="0" smtClean="0">
                <a:latin typeface="Bookman Old Style" pitchFamily="18" charset="0"/>
              </a:rPr>
              <a:t> </a:t>
            </a:r>
            <a:r>
              <a:rPr lang="cs-CZ" sz="1600" dirty="0" err="1" smtClean="0">
                <a:latin typeface="Bookman Old Style" pitchFamily="18" charset="0"/>
              </a:rPr>
              <a:t>Brigid</a:t>
            </a:r>
            <a:r>
              <a:rPr lang="cs-CZ" sz="1600" dirty="0" smtClean="0">
                <a:latin typeface="Bookman Old Style" pitchFamily="18" charset="0"/>
              </a:rPr>
              <a:t>'s </a:t>
            </a:r>
            <a:r>
              <a:rPr lang="cs-CZ" sz="1600" dirty="0" err="1" smtClean="0">
                <a:latin typeface="Bookman Old Style" pitchFamily="18" charset="0"/>
              </a:rPr>
              <a:t>Day</a:t>
            </a:r>
            <a:r>
              <a:rPr lang="cs-CZ" sz="1600" dirty="0" smtClean="0">
                <a:latin typeface="Bookman Old Style" pitchFamily="18" charset="0"/>
              </a:rPr>
              <a:t>- St. </a:t>
            </a:r>
            <a:r>
              <a:rPr lang="cs-CZ" sz="1600" dirty="0" err="1" smtClean="0">
                <a:latin typeface="Bookman Old Style" pitchFamily="18" charset="0"/>
              </a:rPr>
              <a:t>Brigid</a:t>
            </a:r>
            <a:r>
              <a:rPr lang="cs-CZ" sz="1600" dirty="0" smtClean="0">
                <a:latin typeface="Bookman Old Style" pitchFamily="18" charset="0"/>
              </a:rPr>
              <a:t> </a:t>
            </a:r>
            <a:r>
              <a:rPr lang="cs-CZ" sz="1600" dirty="0" err="1" smtClean="0">
                <a:latin typeface="Bookman Old Style" pitchFamily="18" charset="0"/>
              </a:rPr>
              <a:t>being</a:t>
            </a:r>
            <a:r>
              <a:rPr lang="cs-CZ" sz="1600" dirty="0" smtClean="0">
                <a:latin typeface="Bookman Old Style" pitchFamily="18" charset="0"/>
              </a:rPr>
              <a:t> </a:t>
            </a:r>
            <a:r>
              <a:rPr lang="cs-CZ" sz="1600" dirty="0" err="1" smtClean="0">
                <a:latin typeface="Bookman Old Style" pitchFamily="18" charset="0"/>
              </a:rPr>
              <a:t>one</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most </a:t>
            </a:r>
            <a:r>
              <a:rPr lang="cs-CZ" sz="1600" dirty="0" err="1" smtClean="0">
                <a:latin typeface="Bookman Old Style" pitchFamily="18" charset="0"/>
              </a:rPr>
              <a:t>important</a:t>
            </a:r>
            <a:r>
              <a:rPr lang="cs-CZ" sz="1600" dirty="0" smtClean="0">
                <a:latin typeface="Bookman Old Style" pitchFamily="18" charset="0"/>
              </a:rPr>
              <a:t> patron </a:t>
            </a:r>
            <a:r>
              <a:rPr lang="cs-CZ" sz="1600" dirty="0" err="1" smtClean="0">
                <a:latin typeface="Bookman Old Style" pitchFamily="18" charset="0"/>
              </a:rPr>
              <a:t>saints</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Ireland</a:t>
            </a:r>
            <a:r>
              <a:rPr lang="en-GB" sz="1600" dirty="0" smtClean="0">
                <a:latin typeface="Bookman Old Style" pitchFamily="18" charset="0"/>
              </a:rPr>
              <a:t>- originated from an old Celtic goddess Brigit.</a:t>
            </a:r>
            <a:r>
              <a:rPr lang="en-US" sz="1600" dirty="0" smtClean="0">
                <a:latin typeface="Bookman Old Style" pitchFamily="18" charset="0"/>
              </a:rPr>
              <a:t>). </a:t>
            </a:r>
            <a:r>
              <a:rPr lang="en-US" sz="1600" dirty="0" smtClean="0">
                <a:latin typeface="Bookman Old Style" pitchFamily="18" charset="0"/>
              </a:rPr>
              <a:t>In Welsh it is known as  </a:t>
            </a:r>
            <a:r>
              <a:rPr lang="en-US" sz="1600" b="1" dirty="0" err="1" smtClean="0">
                <a:latin typeface="Bookman Old Style" pitchFamily="18" charset="0"/>
              </a:rPr>
              <a:t>Gŵyl</a:t>
            </a:r>
            <a:r>
              <a:rPr lang="en-US" sz="1600" b="1" dirty="0" smtClean="0">
                <a:latin typeface="Bookman Old Style" pitchFamily="18" charset="0"/>
              </a:rPr>
              <a:t> Fair y </a:t>
            </a:r>
            <a:r>
              <a:rPr lang="en-US" sz="1600" b="1" dirty="0" err="1" smtClean="0">
                <a:latin typeface="Bookman Old Style" pitchFamily="18" charset="0"/>
              </a:rPr>
              <a:t>Canhwyllau</a:t>
            </a:r>
            <a:r>
              <a:rPr lang="en-US" sz="1600" dirty="0" smtClean="0">
                <a:latin typeface="Bookman Old Style" pitchFamily="18" charset="0"/>
              </a:rPr>
              <a:t> "Mary's Festival of the Candles"</a:t>
            </a:r>
            <a:r>
              <a:rPr lang="cs-CZ" sz="1600" dirty="0" smtClean="0">
                <a:latin typeface="Bookman Old Style" pitchFamily="18" charset="0"/>
              </a:rPr>
              <a:t>, </a:t>
            </a:r>
            <a:r>
              <a:rPr lang="en-US" sz="1600" dirty="0" smtClean="0">
                <a:latin typeface="Bookman Old Style" pitchFamily="18" charset="0"/>
              </a:rPr>
              <a:t>the Welsh name for</a:t>
            </a:r>
            <a:r>
              <a:rPr lang="cs-CZ" sz="1600" dirty="0" smtClean="0">
                <a:latin typeface="Bookman Old Style" pitchFamily="18" charset="0"/>
              </a:rPr>
              <a:t> </a:t>
            </a:r>
            <a:r>
              <a:rPr lang="en-US" sz="1600" dirty="0" err="1" smtClean="0">
                <a:latin typeface="Bookman Old Style" pitchFamily="18" charset="0"/>
              </a:rPr>
              <a:t>Candlemas</a:t>
            </a:r>
            <a:r>
              <a:rPr lang="en-US" sz="1600" dirty="0" smtClean="0">
                <a:latin typeface="Bookman Old Style" pitchFamily="18" charset="0"/>
              </a:rPr>
              <a:t> </a:t>
            </a:r>
            <a:r>
              <a:rPr lang="cs-CZ" sz="1600" dirty="0" smtClean="0">
                <a:latin typeface="Bookman Old Style" pitchFamily="18" charset="0"/>
              </a:rPr>
              <a:t> (</a:t>
            </a:r>
            <a:r>
              <a:rPr lang="en-US" sz="1600" dirty="0" smtClean="0">
                <a:latin typeface="Bookman Old Style" pitchFamily="18" charset="0"/>
              </a:rPr>
              <a:t>in </a:t>
            </a:r>
            <a:r>
              <a:rPr lang="en-US" sz="1600" dirty="0" err="1" smtClean="0">
                <a:latin typeface="Bookman Old Style" pitchFamily="18" charset="0"/>
              </a:rPr>
              <a:t>Cristianity</a:t>
            </a:r>
            <a:r>
              <a:rPr lang="en-US" sz="1600" dirty="0" smtClean="0">
                <a:latin typeface="Bookman Old Style" pitchFamily="18" charset="0"/>
              </a:rPr>
              <a:t> this corresponds with the </a:t>
            </a:r>
            <a:r>
              <a:rPr lang="en-US" sz="1600" b="1" dirty="0" smtClean="0">
                <a:latin typeface="Bookman Old Style" pitchFamily="18" charset="0"/>
              </a:rPr>
              <a:t>Presentation of Jesus at the Temple</a:t>
            </a:r>
            <a:r>
              <a:rPr lang="en-US" sz="1600" dirty="0" smtClean="0">
                <a:latin typeface="Bookman Old Style" pitchFamily="18" charset="0"/>
              </a:rPr>
              <a:t>).</a:t>
            </a:r>
            <a:r>
              <a:rPr lang="cs-CZ" sz="1600" dirty="0" smtClean="0">
                <a:latin typeface="Bookman Old Style" pitchFamily="18" charset="0"/>
              </a:rPr>
              <a:t> </a:t>
            </a:r>
            <a:endParaRPr lang="en-US" sz="1600" dirty="0" smtClean="0">
              <a:latin typeface="Bookman Old Style" pitchFamily="18" charset="0"/>
            </a:endParaRPr>
          </a:p>
          <a:p>
            <a:endParaRPr lang="en-US" dirty="0" smtClean="0">
              <a:latin typeface="Bookman Old Style" pitchFamily="18" charset="0"/>
            </a:endParaRPr>
          </a:p>
          <a:p>
            <a:endParaRPr lang="cs-CZ" dirty="0"/>
          </a:p>
        </p:txBody>
      </p:sp>
      <p:pic>
        <p:nvPicPr>
          <p:cNvPr id="2050" name="Picture 2" descr="Related image"/>
          <p:cNvPicPr>
            <a:picLocks noChangeAspect="1" noChangeArrowheads="1"/>
          </p:cNvPicPr>
          <p:nvPr/>
        </p:nvPicPr>
        <p:blipFill>
          <a:blip r:embed="rId3" cstate="print"/>
          <a:srcRect/>
          <a:stretch>
            <a:fillRect/>
          </a:stretch>
        </p:blipFill>
        <p:spPr bwMode="auto">
          <a:xfrm>
            <a:off x="2500298" y="2428868"/>
            <a:ext cx="4286280" cy="428628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428596" y="785794"/>
            <a:ext cx="8358246" cy="6032421"/>
          </a:xfrm>
          <a:prstGeom prst="rect">
            <a:avLst/>
          </a:prstGeom>
          <a:noFill/>
        </p:spPr>
        <p:txBody>
          <a:bodyPr wrap="square" rtlCol="0">
            <a:spAutoFit/>
          </a:bodyPr>
          <a:lstStyle/>
          <a:p>
            <a:pPr algn="just"/>
            <a:r>
              <a:rPr lang="en-GB" sz="1600" b="1" dirty="0" err="1" smtClean="0">
                <a:latin typeface="Bookman Old Style" pitchFamily="18" charset="0"/>
              </a:rPr>
              <a:t>Beltine</a:t>
            </a:r>
            <a:r>
              <a:rPr lang="en-US" sz="1600" b="1" dirty="0" smtClean="0">
                <a:latin typeface="Bookman Old Style" pitchFamily="18" charset="0"/>
              </a:rPr>
              <a:t>: </a:t>
            </a:r>
            <a:r>
              <a:rPr lang="en-US" sz="1600" dirty="0" smtClean="0">
                <a:latin typeface="Bookman Old Style" pitchFamily="18" charset="0"/>
              </a:rPr>
              <a:t> </a:t>
            </a:r>
            <a:r>
              <a:rPr lang="en-US" sz="1600" dirty="0" smtClean="0">
                <a:latin typeface="Bookman Old Style" pitchFamily="18" charset="0"/>
              </a:rPr>
              <a:t>the festival started on the night of the 31</a:t>
            </a:r>
            <a:r>
              <a:rPr lang="en-US" sz="1600" baseline="30000" dirty="0" smtClean="0">
                <a:latin typeface="Bookman Old Style" pitchFamily="18" charset="0"/>
              </a:rPr>
              <a:t>st</a:t>
            </a:r>
            <a:r>
              <a:rPr lang="en-US" sz="1600" dirty="0" smtClean="0">
                <a:latin typeface="Bookman Old Style" pitchFamily="18" charset="0"/>
              </a:rPr>
              <a:t> April and continued throughout the first day of May. It is also known as  the </a:t>
            </a:r>
            <a:r>
              <a:rPr lang="cs-CZ" sz="1600" b="1" dirty="0" err="1" smtClean="0">
                <a:latin typeface="Bookman Old Style" pitchFamily="18" charset="0"/>
              </a:rPr>
              <a:t>Calends</a:t>
            </a:r>
            <a:r>
              <a:rPr lang="cs-CZ" sz="1600" b="1" dirty="0" smtClean="0">
                <a:latin typeface="Bookman Old Style" pitchFamily="18" charset="0"/>
              </a:rPr>
              <a:t> </a:t>
            </a:r>
            <a:r>
              <a:rPr lang="cs-CZ" sz="1600" b="1" dirty="0" err="1" smtClean="0">
                <a:latin typeface="Bookman Old Style" pitchFamily="18" charset="0"/>
              </a:rPr>
              <a:t>of</a:t>
            </a:r>
            <a:r>
              <a:rPr lang="cs-CZ" sz="1600" b="1" dirty="0" smtClean="0">
                <a:latin typeface="Bookman Old Style" pitchFamily="18" charset="0"/>
              </a:rPr>
              <a:t> May</a:t>
            </a:r>
            <a:r>
              <a:rPr lang="cs-CZ" sz="1600" dirty="0" smtClean="0">
                <a:latin typeface="Bookman Old Style" pitchFamily="18" charset="0"/>
              </a:rPr>
              <a:t>, </a:t>
            </a:r>
            <a:r>
              <a:rPr lang="en-US" sz="1600" dirty="0" smtClean="0">
                <a:latin typeface="Bookman Old Style" pitchFamily="18" charset="0"/>
              </a:rPr>
              <a:t>w</a:t>
            </a:r>
            <a:r>
              <a:rPr lang="cs-CZ" sz="1600" dirty="0" smtClean="0">
                <a:latin typeface="Bookman Old Style" pitchFamily="18" charset="0"/>
              </a:rPr>
              <a:t>. </a:t>
            </a:r>
            <a:r>
              <a:rPr lang="cs-CZ" sz="1600" dirty="0" err="1" smtClean="0">
                <a:latin typeface="Bookman Old Style" pitchFamily="18" charset="0"/>
              </a:rPr>
              <a:t>Calan</a:t>
            </a:r>
            <a:r>
              <a:rPr lang="cs-CZ" sz="1600" dirty="0" smtClean="0">
                <a:latin typeface="Bookman Old Style" pitchFamily="18" charset="0"/>
              </a:rPr>
              <a:t> </a:t>
            </a:r>
            <a:r>
              <a:rPr lang="cs-CZ" sz="1600" dirty="0" err="1" smtClean="0">
                <a:latin typeface="Bookman Old Style" pitchFamily="18" charset="0"/>
              </a:rPr>
              <a:t>Mai</a:t>
            </a:r>
            <a:r>
              <a:rPr lang="en-US" sz="1600" dirty="0" smtClean="0">
                <a:latin typeface="Bookman Old Style" pitchFamily="18" charset="0"/>
              </a:rPr>
              <a:t>. In the Czech Republic this festival is called “the witches”. </a:t>
            </a:r>
            <a:r>
              <a:rPr lang="cs-CZ" sz="1600" dirty="0" err="1" smtClean="0">
                <a:latin typeface="Bookman Old Style" pitchFamily="18" charset="0"/>
              </a:rPr>
              <a:t>It</a:t>
            </a:r>
            <a:r>
              <a:rPr lang="cs-CZ" sz="1600" dirty="0" smtClean="0">
                <a:latin typeface="Bookman Old Style" pitchFamily="18" charset="0"/>
              </a:rPr>
              <a:t> </a:t>
            </a:r>
            <a:r>
              <a:rPr lang="cs-CZ" sz="1600" dirty="0" err="1" smtClean="0">
                <a:latin typeface="Bookman Old Style" pitchFamily="18" charset="0"/>
              </a:rPr>
              <a:t>marked</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beginning</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summer</a:t>
            </a:r>
            <a:r>
              <a:rPr lang="cs-CZ" sz="1600" dirty="0" smtClean="0">
                <a:latin typeface="Bookman Old Style" pitchFamily="18" charset="0"/>
              </a:rPr>
              <a:t> </a:t>
            </a:r>
            <a:r>
              <a:rPr lang="cs-CZ" sz="1600" dirty="0" err="1" smtClean="0">
                <a:latin typeface="Bookman Old Style" pitchFamily="18" charset="0"/>
              </a:rPr>
              <a:t>season</a:t>
            </a:r>
            <a:r>
              <a:rPr lang="cs-CZ" sz="1600" dirty="0" smtClean="0">
                <a:latin typeface="Bookman Old Style" pitchFamily="18" charset="0"/>
              </a:rPr>
              <a:t>.</a:t>
            </a:r>
          </a:p>
          <a:p>
            <a:pPr algn="just"/>
            <a:endParaRPr lang="en-US" sz="1600" dirty="0" smtClean="0">
              <a:latin typeface="Bookman Old Style" pitchFamily="18" charset="0"/>
            </a:endParaRPr>
          </a:p>
          <a:p>
            <a:pPr algn="just"/>
            <a:r>
              <a:rPr lang="en-US" sz="1600" dirty="0" smtClean="0">
                <a:latin typeface="Bookman Old Style" pitchFamily="18" charset="0"/>
              </a:rPr>
              <a:t>During this festival, the Celts used to make two big fires and led their cattle in between them, in this way the animals should have been cleansed after the winter. On the Island of Man, people used to make big fires </a:t>
            </a:r>
            <a:r>
              <a:rPr lang="en-US" sz="1600" dirty="0" smtClean="0">
                <a:latin typeface="Bookman Old Style" pitchFamily="18" charset="0"/>
              </a:rPr>
              <a:t>on </a:t>
            </a:r>
            <a:r>
              <a:rPr lang="en-US" sz="1600" dirty="0" smtClean="0">
                <a:latin typeface="Bookman Old Style" pitchFamily="18" charset="0"/>
              </a:rPr>
              <a:t>hilltops. People also used to visit sacred wells and springs. Dew collected at the </a:t>
            </a:r>
            <a:r>
              <a:rPr lang="en-US" sz="1600" dirty="0" err="1" smtClean="0">
                <a:latin typeface="Bookman Old Style" pitchFamily="18" charset="0"/>
              </a:rPr>
              <a:t>Beltine</a:t>
            </a:r>
            <a:r>
              <a:rPr lang="en-US" sz="1600" dirty="0" smtClean="0">
                <a:latin typeface="Bookman Old Style" pitchFamily="18" charset="0"/>
              </a:rPr>
              <a:t> night or in the morning was believed to have magical properties (it got ladies rid of freckles and  wrinkles). The dairy products were the most prone to being cursed on </a:t>
            </a:r>
            <a:r>
              <a:rPr lang="en-US" sz="1600" dirty="0" err="1" smtClean="0">
                <a:latin typeface="Bookman Old Style" pitchFamily="18" charset="0"/>
              </a:rPr>
              <a:t>Beltine</a:t>
            </a:r>
            <a:r>
              <a:rPr lang="en-US" sz="1600" dirty="0" smtClean="0">
                <a:latin typeface="Bookman Old Style" pitchFamily="18" charset="0"/>
              </a:rPr>
              <a:t>. The name of the festival comes from the proto-</a:t>
            </a:r>
            <a:r>
              <a:rPr lang="en-US" sz="1600" dirty="0" err="1" smtClean="0">
                <a:latin typeface="Bookman Old Style" pitchFamily="18" charset="0"/>
              </a:rPr>
              <a:t>celtic</a:t>
            </a:r>
            <a:r>
              <a:rPr lang="en-US" sz="1600" dirty="0" smtClean="0">
                <a:latin typeface="Bookman Old Style" pitchFamily="18" charset="0"/>
              </a:rPr>
              <a:t> </a:t>
            </a:r>
            <a:r>
              <a:rPr lang="cs-CZ" sz="1600" b="1" i="1" dirty="0" smtClean="0">
                <a:latin typeface="Bookman Old Style" pitchFamily="18" charset="0"/>
              </a:rPr>
              <a:t>*belo-</a:t>
            </a:r>
            <a:r>
              <a:rPr lang="cs-CZ" sz="1600" b="1" i="1" dirty="0" err="1" smtClean="0">
                <a:latin typeface="Bookman Old Style" pitchFamily="18" charset="0"/>
              </a:rPr>
              <a:t>te</a:t>
            </a:r>
            <a:r>
              <a:rPr lang="cs-CZ" sz="1600" b="1" i="1" dirty="0" smtClean="0">
                <a:latin typeface="Bookman Old Style" pitchFamily="18" charset="0"/>
              </a:rPr>
              <a:t>(p)</a:t>
            </a:r>
            <a:r>
              <a:rPr lang="cs-CZ" sz="1600" b="1" i="1" dirty="0" err="1" smtClean="0">
                <a:latin typeface="Bookman Old Style" pitchFamily="18" charset="0"/>
              </a:rPr>
              <a:t>niâ</a:t>
            </a:r>
            <a:r>
              <a:rPr lang="en-US" sz="1600" b="1" i="1" dirty="0" smtClean="0">
                <a:latin typeface="Bookman Old Style" pitchFamily="18" charset="0"/>
              </a:rPr>
              <a:t> </a:t>
            </a:r>
            <a:r>
              <a:rPr lang="en-US" sz="1600" dirty="0" smtClean="0">
                <a:latin typeface="Bookman Old Style" pitchFamily="18" charset="0"/>
              </a:rPr>
              <a:t>and means “</a:t>
            </a:r>
            <a:r>
              <a:rPr lang="en-US" sz="1600" i="1" dirty="0" smtClean="0">
                <a:latin typeface="Bookman Old Style" pitchFamily="18" charset="0"/>
              </a:rPr>
              <a:t>bright fire</a:t>
            </a:r>
            <a:r>
              <a:rPr lang="en-US" sz="1600" i="1" dirty="0" smtClean="0">
                <a:latin typeface="Bookman Old Style" pitchFamily="18" charset="0"/>
              </a:rPr>
              <a:t>” </a:t>
            </a:r>
            <a:r>
              <a:rPr lang="en-US" sz="1600" dirty="0" smtClean="0">
                <a:latin typeface="Bookman Old Style" pitchFamily="18" charset="0"/>
              </a:rPr>
              <a:t>or “</a:t>
            </a:r>
            <a:r>
              <a:rPr lang="en-US" sz="1600" i="1" dirty="0" smtClean="0">
                <a:latin typeface="Bookman Old Style" pitchFamily="18" charset="0"/>
              </a:rPr>
              <a:t>the fire of </a:t>
            </a:r>
            <a:r>
              <a:rPr lang="en-US" sz="1600" i="1" dirty="0" err="1" smtClean="0">
                <a:latin typeface="Bookman Old Style" pitchFamily="18" charset="0"/>
              </a:rPr>
              <a:t>Bel</a:t>
            </a:r>
            <a:r>
              <a:rPr lang="en-US" sz="1600" dirty="0" smtClean="0">
                <a:latin typeface="Bookman Old Style" pitchFamily="18" charset="0"/>
              </a:rPr>
              <a:t>” (from continental god </a:t>
            </a:r>
            <a:r>
              <a:rPr lang="en-US" sz="1600" dirty="0" err="1" smtClean="0">
                <a:latin typeface="Bookman Old Style" pitchFamily="18" charset="0"/>
              </a:rPr>
              <a:t>Belenos</a:t>
            </a:r>
            <a:r>
              <a:rPr lang="en-US" sz="1600" dirty="0" smtClean="0">
                <a:latin typeface="Bookman Old Style" pitchFamily="18" charset="0"/>
              </a:rPr>
              <a:t>)</a:t>
            </a:r>
            <a:r>
              <a:rPr lang="en-US" sz="1600" i="1" dirty="0" smtClean="0">
                <a:latin typeface="Bookman Old Style" pitchFamily="18" charset="0"/>
              </a:rPr>
              <a:t> </a:t>
            </a:r>
            <a:r>
              <a:rPr lang="en-US" sz="1600" dirty="0" smtClean="0">
                <a:latin typeface="Bookman Old Style" pitchFamily="18" charset="0"/>
              </a:rPr>
              <a:t>In Edinburgh, Scotland, people traditionally welcome the first sunrays of the </a:t>
            </a:r>
            <a:r>
              <a:rPr lang="en-US" sz="1600" dirty="0" err="1" smtClean="0">
                <a:latin typeface="Bookman Old Style" pitchFamily="18" charset="0"/>
              </a:rPr>
              <a:t>Beltine</a:t>
            </a:r>
            <a:r>
              <a:rPr lang="en-US" sz="1600" dirty="0" smtClean="0">
                <a:latin typeface="Bookman Old Style" pitchFamily="18" charset="0"/>
              </a:rPr>
              <a:t> sunrise on the Arthur`s Seat. </a:t>
            </a:r>
            <a:endParaRPr lang="cs-CZ" sz="1600" dirty="0" smtClean="0">
              <a:latin typeface="Bookman Old Style" pitchFamily="18" charset="0"/>
            </a:endParaRPr>
          </a:p>
          <a:p>
            <a:pPr algn="just"/>
            <a:endParaRPr lang="cs-CZ" sz="1600" dirty="0" smtClean="0">
              <a:latin typeface="Bookman Old Style" pitchFamily="18" charset="0"/>
            </a:endParaRPr>
          </a:p>
          <a:p>
            <a:pPr algn="just"/>
            <a:r>
              <a:rPr lang="en-US" sz="1600" dirty="0" smtClean="0">
                <a:latin typeface="Bookman Old Style" pitchFamily="18" charset="0"/>
              </a:rPr>
              <a:t>The </a:t>
            </a:r>
            <a:r>
              <a:rPr lang="en-US" sz="1600" dirty="0" err="1" smtClean="0">
                <a:latin typeface="Bookman Old Style" pitchFamily="18" charset="0"/>
              </a:rPr>
              <a:t>Beltine</a:t>
            </a:r>
            <a:r>
              <a:rPr lang="en-US" sz="1600" dirty="0" smtClean="0">
                <a:latin typeface="Bookman Old Style" pitchFamily="18" charset="0"/>
              </a:rPr>
              <a:t> festival was mentioned many times in the medieval masterpieces of  Celtic literature </a:t>
            </a:r>
            <a:r>
              <a:rPr lang="cs-CZ" sz="1600" dirty="0" smtClean="0">
                <a:latin typeface="Bookman Old Style" pitchFamily="18" charset="0"/>
              </a:rPr>
              <a:t>(</a:t>
            </a:r>
            <a:r>
              <a:rPr lang="en-GB" sz="1600" dirty="0" smtClean="0">
                <a:latin typeface="Bookman Old Style" pitchFamily="18" charset="0"/>
              </a:rPr>
              <a:t> The first branch of </a:t>
            </a:r>
            <a:r>
              <a:rPr lang="en-GB" sz="1600" dirty="0" err="1" smtClean="0">
                <a:latin typeface="Bookman Old Style" pitchFamily="18" charset="0"/>
              </a:rPr>
              <a:t>Mabinogi</a:t>
            </a:r>
            <a:r>
              <a:rPr lang="en-GB" sz="1600" dirty="0" smtClean="0">
                <a:latin typeface="Bookman Old Style" pitchFamily="18" charset="0"/>
              </a:rPr>
              <a:t>- </a:t>
            </a:r>
            <a:r>
              <a:rPr lang="cs-CZ" sz="1600" b="1" dirty="0" err="1" smtClean="0">
                <a:latin typeface="Bookman Old Style" pitchFamily="18" charset="0"/>
              </a:rPr>
              <a:t>the</a:t>
            </a:r>
            <a:r>
              <a:rPr lang="cs-CZ" sz="1600" b="1" dirty="0" smtClean="0">
                <a:latin typeface="Bookman Old Style" pitchFamily="18" charset="0"/>
              </a:rPr>
              <a:t> </a:t>
            </a:r>
            <a:r>
              <a:rPr lang="cs-CZ" sz="1600" b="1" dirty="0" err="1" smtClean="0">
                <a:latin typeface="Bookman Old Style" pitchFamily="18" charset="0"/>
              </a:rPr>
              <a:t>colt</a:t>
            </a:r>
            <a:r>
              <a:rPr lang="cs-CZ" sz="1600" b="1" dirty="0" smtClean="0">
                <a:latin typeface="Bookman Old Style" pitchFamily="18" charset="0"/>
              </a:rPr>
              <a:t> </a:t>
            </a:r>
            <a:r>
              <a:rPr lang="cs-CZ" sz="1600" b="1" dirty="0" err="1" smtClean="0">
                <a:latin typeface="Bookman Old Style" pitchFamily="18" charset="0"/>
              </a:rPr>
              <a:t>of</a:t>
            </a:r>
            <a:r>
              <a:rPr lang="cs-CZ" sz="1600" b="1" dirty="0" smtClean="0">
                <a:latin typeface="Bookman Old Style" pitchFamily="18" charset="0"/>
              </a:rPr>
              <a:t> </a:t>
            </a:r>
            <a:r>
              <a:rPr lang="cs-CZ" sz="1600" b="1" dirty="0" err="1" smtClean="0">
                <a:latin typeface="Bookman Old Style" pitchFamily="18" charset="0"/>
              </a:rPr>
              <a:t>Teyrnon</a:t>
            </a:r>
            <a:r>
              <a:rPr lang="cs-CZ" sz="1600" b="1" dirty="0" smtClean="0">
                <a:latin typeface="Bookman Old Style" pitchFamily="18" charset="0"/>
              </a:rPr>
              <a:t> </a:t>
            </a:r>
            <a:r>
              <a:rPr lang="cs-CZ" sz="1600" b="1" dirty="0" err="1" smtClean="0">
                <a:latin typeface="Bookman Old Style" pitchFamily="18" charset="0"/>
              </a:rPr>
              <a:t>Twrf</a:t>
            </a:r>
            <a:r>
              <a:rPr lang="cs-CZ" sz="1600" b="1" dirty="0" smtClean="0">
                <a:latin typeface="Bookman Old Style" pitchFamily="18" charset="0"/>
              </a:rPr>
              <a:t> </a:t>
            </a:r>
            <a:r>
              <a:rPr lang="cs-CZ" sz="1600" b="1" dirty="0" err="1" smtClean="0">
                <a:latin typeface="Bookman Old Style" pitchFamily="18" charset="0"/>
              </a:rPr>
              <a:t>Liant</a:t>
            </a:r>
            <a:r>
              <a:rPr lang="cs-CZ" sz="1600" b="1" dirty="0" smtClean="0">
                <a:latin typeface="Bookman Old Style" pitchFamily="18" charset="0"/>
              </a:rPr>
              <a:t>- </a:t>
            </a:r>
            <a:r>
              <a:rPr lang="cs-CZ" sz="1600" dirty="0" smtClean="0">
                <a:latin typeface="Bookman Old Style" pitchFamily="18" charset="0"/>
              </a:rPr>
              <a:t>ad.</a:t>
            </a:r>
            <a:r>
              <a:rPr lang="en-US" sz="1600" dirty="0" smtClean="0">
                <a:latin typeface="Bookman Old Style" pitchFamily="18" charset="0"/>
              </a:rPr>
              <a:t> Reading sample n.1 </a:t>
            </a:r>
            <a:r>
              <a:rPr lang="cs-CZ" sz="1600" dirty="0" smtClean="0">
                <a:latin typeface="Bookman Old Style" pitchFamily="18" charset="0"/>
              </a:rPr>
              <a:t>)</a:t>
            </a:r>
            <a:r>
              <a:rPr lang="en-US" sz="1600" dirty="0" smtClean="0">
                <a:latin typeface="Bookman Old Style" pitchFamily="18" charset="0"/>
              </a:rPr>
              <a:t>. </a:t>
            </a:r>
            <a:endParaRPr lang="cs-CZ" sz="1600" dirty="0" smtClean="0">
              <a:latin typeface="Bookman Old Style" pitchFamily="18" charset="0"/>
            </a:endParaRPr>
          </a:p>
          <a:p>
            <a:pPr algn="just"/>
            <a:endParaRPr lang="cs-CZ" sz="1600" dirty="0" smtClean="0">
              <a:latin typeface="Bookman Old Style" pitchFamily="18" charset="0"/>
            </a:endParaRPr>
          </a:p>
          <a:p>
            <a:pPr algn="just"/>
            <a:r>
              <a:rPr lang="en-US" sz="1600" dirty="0" smtClean="0">
                <a:latin typeface="Bookman Old Style" pitchFamily="18" charset="0"/>
              </a:rPr>
              <a:t>Household  </a:t>
            </a:r>
            <a:r>
              <a:rPr lang="en-US" sz="1600" dirty="0" smtClean="0">
                <a:latin typeface="Bookman Old Style" pitchFamily="18" charset="0"/>
              </a:rPr>
              <a:t>and farm workers were usually hired for a period from </a:t>
            </a:r>
            <a:r>
              <a:rPr lang="en-US" sz="1600" dirty="0" err="1" smtClean="0">
                <a:latin typeface="Bookman Old Style" pitchFamily="18" charset="0"/>
              </a:rPr>
              <a:t>beltine</a:t>
            </a:r>
            <a:r>
              <a:rPr lang="en-US" sz="1600" dirty="0" smtClean="0">
                <a:latin typeface="Bookman Old Style" pitchFamily="18" charset="0"/>
              </a:rPr>
              <a:t> to </a:t>
            </a:r>
            <a:r>
              <a:rPr lang="en-US" sz="1600" dirty="0" err="1" smtClean="0">
                <a:latin typeface="Bookman Old Style" pitchFamily="18" charset="0"/>
              </a:rPr>
              <a:t>beltine</a:t>
            </a:r>
            <a:r>
              <a:rPr lang="en-US" sz="1600" dirty="0" smtClean="0">
                <a:latin typeface="Bookman Old Style" pitchFamily="18" charset="0"/>
              </a:rPr>
              <a:t> (medieval law </a:t>
            </a:r>
            <a:r>
              <a:rPr lang="en-US" sz="1600" dirty="0" smtClean="0">
                <a:latin typeface="Bookman Old Style" pitchFamily="18" charset="0"/>
              </a:rPr>
              <a:t>significance</a:t>
            </a:r>
            <a:r>
              <a:rPr lang="cs-CZ" sz="1600" dirty="0" smtClean="0">
                <a:latin typeface="Bookman Old Style" pitchFamily="18" charset="0"/>
              </a:rPr>
              <a:t>- hence </a:t>
            </a:r>
            <a:r>
              <a:rPr lang="en-GB" sz="1600" dirty="0" smtClean="0">
                <a:latin typeface="Bookman Old Style" pitchFamily="18" charset="0"/>
              </a:rPr>
              <a:t>the</a:t>
            </a:r>
            <a:r>
              <a:rPr lang="cs-CZ" sz="1600" dirty="0" smtClean="0">
                <a:latin typeface="Bookman Old Style" pitchFamily="18" charset="0"/>
              </a:rPr>
              <a:t> </a:t>
            </a:r>
            <a:r>
              <a:rPr lang="en-GB" sz="1600" dirty="0" smtClean="0">
                <a:latin typeface="Bookman Old Style" pitchFamily="18" charset="0"/>
              </a:rPr>
              <a:t>theory</a:t>
            </a:r>
            <a:r>
              <a:rPr lang="cs-CZ" sz="1600" dirty="0" smtClean="0">
                <a:latin typeface="Bookman Old Style" pitchFamily="18" charset="0"/>
              </a:rPr>
              <a:t> </a:t>
            </a:r>
            <a:r>
              <a:rPr lang="en-GB" sz="1600" dirty="0" smtClean="0">
                <a:latin typeface="Bookman Old Style" pitchFamily="18" charset="0"/>
              </a:rPr>
              <a:t>that</a:t>
            </a:r>
            <a:r>
              <a:rPr lang="cs-CZ" sz="1600" dirty="0" smtClean="0">
                <a:latin typeface="Bookman Old Style" pitchFamily="18" charset="0"/>
              </a:rPr>
              <a:t> </a:t>
            </a:r>
            <a:r>
              <a:rPr lang="cs-CZ" sz="1600" dirty="0" err="1" smtClean="0">
                <a:latin typeface="Bookman Old Style" pitchFamily="18" charset="0"/>
              </a:rPr>
              <a:t>it</a:t>
            </a:r>
            <a:r>
              <a:rPr lang="cs-CZ" sz="1600" dirty="0" smtClean="0">
                <a:latin typeface="Bookman Old Style" pitchFamily="18" charset="0"/>
              </a:rPr>
              <a:t> </a:t>
            </a:r>
            <a:r>
              <a:rPr lang="cs-CZ" sz="1600" dirty="0" err="1" smtClean="0">
                <a:latin typeface="Bookman Old Style" pitchFamily="18" charset="0"/>
              </a:rPr>
              <a:t>was</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beginning</a:t>
            </a:r>
            <a:r>
              <a:rPr lang="cs-CZ" sz="1600" dirty="0" smtClean="0">
                <a:latin typeface="Bookman Old Style" pitchFamily="18" charset="0"/>
              </a:rPr>
              <a:t> </a:t>
            </a:r>
            <a:r>
              <a:rPr lang="cs-CZ" sz="1600" dirty="0" err="1" smtClean="0">
                <a:latin typeface="Bookman Old Style" pitchFamily="18" charset="0"/>
              </a:rPr>
              <a:t>of</a:t>
            </a:r>
            <a:r>
              <a:rPr lang="cs-CZ" sz="1600" dirty="0" smtClean="0">
                <a:latin typeface="Bookman Old Style" pitchFamily="18" charset="0"/>
              </a:rPr>
              <a:t> </a:t>
            </a:r>
            <a:r>
              <a:rPr lang="cs-CZ" sz="1600" dirty="0" err="1" smtClean="0">
                <a:latin typeface="Bookman Old Style" pitchFamily="18" charset="0"/>
              </a:rPr>
              <a:t>the</a:t>
            </a:r>
            <a:r>
              <a:rPr lang="cs-CZ" sz="1600" dirty="0" smtClean="0">
                <a:latin typeface="Bookman Old Style" pitchFamily="18" charset="0"/>
              </a:rPr>
              <a:t> </a:t>
            </a:r>
            <a:r>
              <a:rPr lang="cs-CZ" sz="1600" dirty="0" err="1" smtClean="0">
                <a:latin typeface="Bookman Old Style" pitchFamily="18" charset="0"/>
              </a:rPr>
              <a:t>Celtic</a:t>
            </a:r>
            <a:r>
              <a:rPr lang="cs-CZ" sz="1600" dirty="0" smtClean="0">
                <a:latin typeface="Bookman Old Style" pitchFamily="18" charset="0"/>
              </a:rPr>
              <a:t> </a:t>
            </a:r>
            <a:r>
              <a:rPr lang="cs-CZ" sz="1600" dirty="0" err="1" smtClean="0">
                <a:latin typeface="Bookman Old Style" pitchFamily="18" charset="0"/>
              </a:rPr>
              <a:t>calendar</a:t>
            </a:r>
            <a:r>
              <a:rPr lang="cs-CZ" sz="1600" dirty="0" smtClean="0">
                <a:latin typeface="Bookman Old Style" pitchFamily="18" charset="0"/>
              </a:rPr>
              <a:t>.</a:t>
            </a:r>
            <a:r>
              <a:rPr lang="en-US" sz="1600" dirty="0" smtClean="0">
                <a:latin typeface="Bookman Old Style" pitchFamily="18" charset="0"/>
              </a:rPr>
              <a:t>). </a:t>
            </a:r>
            <a:endParaRPr lang="cs-CZ" sz="1600" b="1" dirty="0" smtClean="0">
              <a:latin typeface="Bookman Old Style" pitchFamily="18" charset="0"/>
            </a:endParaRPr>
          </a:p>
          <a:p>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blip>
          <a:srcRect/>
          <a:tile tx="0" ty="0" sx="100000" sy="100000" flip="none" algn="tl"/>
        </a:blipFill>
        <a:effectLst/>
      </p:bgPr>
    </p:bg>
    <p:spTree>
      <p:nvGrpSpPr>
        <p:cNvPr id="1" name=""/>
        <p:cNvGrpSpPr/>
        <p:nvPr/>
      </p:nvGrpSpPr>
      <p:grpSpPr>
        <a:xfrm>
          <a:off x="0" y="0"/>
          <a:ext cx="0" cy="0"/>
          <a:chOff x="0" y="0"/>
          <a:chExt cx="0" cy="0"/>
        </a:xfrm>
      </p:grpSpPr>
      <p:pic>
        <p:nvPicPr>
          <p:cNvPr id="30722" name="Picture 2" descr="Image result for the arthur's seat edinburgh"/>
          <p:cNvPicPr>
            <a:picLocks noChangeAspect="1" noChangeArrowheads="1"/>
          </p:cNvPicPr>
          <p:nvPr/>
        </p:nvPicPr>
        <p:blipFill>
          <a:blip r:embed="rId3" cstate="print"/>
          <a:srcRect/>
          <a:stretch>
            <a:fillRect/>
          </a:stretch>
        </p:blipFill>
        <p:spPr bwMode="auto">
          <a:xfrm>
            <a:off x="1714480" y="357166"/>
            <a:ext cx="5357848" cy="3571900"/>
          </a:xfrm>
          <a:prstGeom prst="rect">
            <a:avLst/>
          </a:prstGeom>
          <a:noFill/>
        </p:spPr>
      </p:pic>
      <p:pic>
        <p:nvPicPr>
          <p:cNvPr id="30724" name="Picture 4" descr="Related image"/>
          <p:cNvPicPr>
            <a:picLocks noChangeAspect="1" noChangeArrowheads="1"/>
          </p:cNvPicPr>
          <p:nvPr/>
        </p:nvPicPr>
        <p:blipFill>
          <a:blip r:embed="rId4" cstate="print"/>
          <a:srcRect/>
          <a:stretch>
            <a:fillRect/>
          </a:stretch>
        </p:blipFill>
        <p:spPr bwMode="auto">
          <a:xfrm>
            <a:off x="3571867" y="4214818"/>
            <a:ext cx="5504171" cy="2286016"/>
          </a:xfrm>
          <a:prstGeom prst="rect">
            <a:avLst/>
          </a:prstGeom>
          <a:noFill/>
        </p:spPr>
      </p:pic>
      <p:pic>
        <p:nvPicPr>
          <p:cNvPr id="4" name="Obrázek 3" descr="IMG_4675.JPG"/>
          <p:cNvPicPr>
            <a:picLocks noChangeAspect="1"/>
          </p:cNvPicPr>
          <p:nvPr/>
        </p:nvPicPr>
        <p:blipFill>
          <a:blip r:embed="rId5" cstate="print"/>
          <a:stretch>
            <a:fillRect/>
          </a:stretch>
        </p:blipFill>
        <p:spPr>
          <a:xfrm>
            <a:off x="0" y="4071942"/>
            <a:ext cx="3357554" cy="25181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0" y="0"/>
            <a:ext cx="8858280" cy="6247864"/>
          </a:xfrm>
          <a:prstGeom prst="rect">
            <a:avLst/>
          </a:prstGeom>
          <a:noFill/>
        </p:spPr>
        <p:txBody>
          <a:bodyPr wrap="square" rtlCol="0">
            <a:spAutoFit/>
          </a:bodyPr>
          <a:lstStyle/>
          <a:p>
            <a:pPr algn="just"/>
            <a:endParaRPr lang="cs-CZ" i="1" dirty="0" smtClean="0">
              <a:latin typeface="Bookman Old Style" pitchFamily="18" charset="0"/>
            </a:endParaRPr>
          </a:p>
          <a:p>
            <a:pPr algn="just"/>
            <a:r>
              <a:rPr lang="en-US" sz="2000" b="1" dirty="0" smtClean="0">
                <a:latin typeface="Bookman Old Style" pitchFamily="18" charset="0"/>
              </a:rPr>
              <a:t>Reading sample</a:t>
            </a:r>
            <a:r>
              <a:rPr lang="cs-CZ" sz="2000" b="1" dirty="0" smtClean="0">
                <a:latin typeface="Bookman Old Style" pitchFamily="18" charset="0"/>
              </a:rPr>
              <a:t>: </a:t>
            </a:r>
            <a:r>
              <a:rPr lang="cs-CZ" sz="2000" b="1" dirty="0" err="1" smtClean="0">
                <a:latin typeface="Bookman Old Style" pitchFamily="18" charset="0"/>
              </a:rPr>
              <a:t>Mabinogi</a:t>
            </a:r>
            <a:r>
              <a:rPr lang="cs-CZ" sz="2000" b="1" dirty="0" smtClean="0">
                <a:latin typeface="Bookman Old Style" pitchFamily="18" charset="0"/>
              </a:rPr>
              <a:t>, </a:t>
            </a:r>
            <a:r>
              <a:rPr lang="en-US" sz="2000" b="1" dirty="0" smtClean="0">
                <a:latin typeface="Bookman Old Style" pitchFamily="18" charset="0"/>
              </a:rPr>
              <a:t>The First Branch of</a:t>
            </a:r>
            <a:r>
              <a:rPr lang="cs-CZ" sz="2000" b="1" dirty="0" smtClean="0">
                <a:latin typeface="Bookman Old Style" pitchFamily="18" charset="0"/>
              </a:rPr>
              <a:t> </a:t>
            </a:r>
            <a:r>
              <a:rPr lang="cs-CZ" sz="2000" b="1" dirty="0" err="1" smtClean="0">
                <a:latin typeface="Bookman Old Style" pitchFamily="18" charset="0"/>
              </a:rPr>
              <a:t>Mabinogi</a:t>
            </a:r>
            <a:r>
              <a:rPr lang="cs-CZ" sz="2000" b="1" dirty="0" smtClean="0">
                <a:latin typeface="Bookman Old Style" pitchFamily="18" charset="0"/>
              </a:rPr>
              <a:t>, </a:t>
            </a:r>
            <a:r>
              <a:rPr lang="cs-CZ" sz="2000" b="1" dirty="0" err="1" smtClean="0">
                <a:latin typeface="Bookman Old Style" pitchFamily="18" charset="0"/>
              </a:rPr>
              <a:t>Pwyll</a:t>
            </a:r>
            <a:r>
              <a:rPr lang="cs-CZ" sz="2000" b="1" dirty="0" smtClean="0">
                <a:latin typeface="Bookman Old Style" pitchFamily="18" charset="0"/>
              </a:rPr>
              <a:t> </a:t>
            </a:r>
            <a:r>
              <a:rPr lang="cs-CZ" sz="2000" b="1" dirty="0" err="1" smtClean="0">
                <a:latin typeface="Bookman Old Style" pitchFamily="18" charset="0"/>
              </a:rPr>
              <a:t>Pendeuic</a:t>
            </a:r>
            <a:r>
              <a:rPr lang="cs-CZ" sz="2000" b="1" dirty="0" smtClean="0">
                <a:latin typeface="Bookman Old Style" pitchFamily="18" charset="0"/>
              </a:rPr>
              <a:t> </a:t>
            </a:r>
            <a:r>
              <a:rPr lang="cs-CZ" sz="2000" b="1" dirty="0" err="1" smtClean="0">
                <a:latin typeface="Bookman Old Style" pitchFamily="18" charset="0"/>
              </a:rPr>
              <a:t>Dyuet</a:t>
            </a:r>
            <a:r>
              <a:rPr lang="cs-CZ" sz="2000" b="1" dirty="0" smtClean="0">
                <a:latin typeface="Bookman Old Style" pitchFamily="18" charset="0"/>
              </a:rPr>
              <a:t> „</a:t>
            </a:r>
            <a:r>
              <a:rPr lang="cs-CZ" sz="2000" b="1" dirty="0" err="1" smtClean="0">
                <a:latin typeface="Bookman Old Style" pitchFamily="18" charset="0"/>
              </a:rPr>
              <a:t>Pwyll</a:t>
            </a:r>
            <a:r>
              <a:rPr lang="cs-CZ" sz="2000" b="1" dirty="0" smtClean="0">
                <a:latin typeface="Bookman Old Style" pitchFamily="18" charset="0"/>
              </a:rPr>
              <a:t>, </a:t>
            </a:r>
            <a:r>
              <a:rPr lang="en-US" sz="2000" b="1" dirty="0" smtClean="0">
                <a:latin typeface="Bookman Old Style" pitchFamily="18" charset="0"/>
              </a:rPr>
              <a:t>the lord of Dyfed</a:t>
            </a:r>
            <a:r>
              <a:rPr lang="cs-CZ" sz="2000" b="1" dirty="0" smtClean="0">
                <a:latin typeface="Bookman Old Style" pitchFamily="18" charset="0"/>
              </a:rPr>
              <a:t>“</a:t>
            </a:r>
            <a:r>
              <a:rPr lang="en-US" sz="2000" b="1" dirty="0" smtClean="0">
                <a:latin typeface="Bookman Old Style" pitchFamily="18" charset="0"/>
              </a:rPr>
              <a:t>.</a:t>
            </a:r>
            <a:r>
              <a:rPr lang="cs-CZ" sz="2000" b="1" dirty="0" smtClean="0">
                <a:latin typeface="Bookman Old Style" pitchFamily="18" charset="0"/>
              </a:rPr>
              <a:t> </a:t>
            </a:r>
          </a:p>
          <a:p>
            <a:pPr algn="just"/>
            <a:endParaRPr lang="cs-CZ" i="1" dirty="0" smtClean="0">
              <a:latin typeface="Bookman Old Style" pitchFamily="18" charset="0"/>
            </a:endParaRPr>
          </a:p>
          <a:p>
            <a:pPr algn="just"/>
            <a:endParaRPr lang="cs-CZ" i="1" dirty="0" smtClean="0">
              <a:latin typeface="Bookman Old Style" pitchFamily="18" charset="0"/>
            </a:endParaRPr>
          </a:p>
          <a:p>
            <a:pPr algn="just"/>
            <a:endParaRPr lang="cs-CZ" i="1" dirty="0" smtClean="0">
              <a:latin typeface="Bookman Old Style" pitchFamily="18" charset="0"/>
            </a:endParaRPr>
          </a:p>
          <a:p>
            <a:pPr algn="just"/>
            <a:r>
              <a:rPr lang="en-US" i="1" dirty="0" smtClean="0">
                <a:latin typeface="Bookman Old Style" pitchFamily="18" charset="0"/>
              </a:rPr>
              <a:t>At that time there was a lord, </a:t>
            </a:r>
            <a:r>
              <a:rPr lang="en-US" i="1" dirty="0" err="1" smtClean="0">
                <a:latin typeface="Bookman Old Style" pitchFamily="18" charset="0"/>
              </a:rPr>
              <a:t>Teyrnon</a:t>
            </a:r>
            <a:r>
              <a:rPr lang="en-US" i="1" dirty="0" smtClean="0">
                <a:latin typeface="Bookman Old Style" pitchFamily="18" charset="0"/>
              </a:rPr>
              <a:t> </a:t>
            </a:r>
            <a:r>
              <a:rPr lang="en-US" i="1" dirty="0" err="1" smtClean="0">
                <a:latin typeface="Bookman Old Style" pitchFamily="18" charset="0"/>
              </a:rPr>
              <a:t>Twryf</a:t>
            </a:r>
            <a:r>
              <a:rPr lang="en-US" i="1" dirty="0" smtClean="0">
                <a:latin typeface="Bookman Old Style" pitchFamily="18" charset="0"/>
              </a:rPr>
              <a:t> </a:t>
            </a:r>
            <a:r>
              <a:rPr lang="en-US" i="1" dirty="0" err="1" smtClean="0">
                <a:latin typeface="Bookman Old Style" pitchFamily="18" charset="0"/>
              </a:rPr>
              <a:t>Liant</a:t>
            </a:r>
            <a:r>
              <a:rPr lang="en-US" i="1" dirty="0" smtClean="0">
                <a:latin typeface="Bookman Old Style" pitchFamily="18" charset="0"/>
              </a:rPr>
              <a:t>, ruling over Gwent-Ys-Coed, and the best man in the world was he. At his house [he had] a mare: and throughout his realm there was</a:t>
            </a:r>
            <a:r>
              <a:rPr lang="en-US" dirty="0" smtClean="0">
                <a:latin typeface="Bookman Old Style" pitchFamily="18" charset="0"/>
              </a:rPr>
              <a:t> </a:t>
            </a:r>
            <a:r>
              <a:rPr lang="en-US" i="1" dirty="0" smtClean="0">
                <a:latin typeface="Bookman Old Style" pitchFamily="18" charset="0"/>
              </a:rPr>
              <a:t>neither horse nor mare in his realm as beautiful as she. And she would give birth every night at the Calends of May - yet no-one ever knew what became of her foals.</a:t>
            </a:r>
            <a:r>
              <a:rPr lang="en-US" dirty="0" smtClean="0">
                <a:latin typeface="Bookman Old Style" pitchFamily="18" charset="0"/>
              </a:rPr>
              <a:t> </a:t>
            </a:r>
            <a:endParaRPr lang="cs-CZ" dirty="0" smtClean="0">
              <a:latin typeface="Bookman Old Style" pitchFamily="18" charset="0"/>
            </a:endParaRPr>
          </a:p>
          <a:p>
            <a:pPr algn="just"/>
            <a:endParaRPr lang="en-US" dirty="0" smtClean="0">
              <a:latin typeface="Bookman Old Style" pitchFamily="18" charset="0"/>
            </a:endParaRPr>
          </a:p>
          <a:p>
            <a:pPr algn="just"/>
            <a:r>
              <a:rPr lang="en-US" i="1" dirty="0" smtClean="0">
                <a:latin typeface="Bookman Old Style" pitchFamily="18" charset="0"/>
              </a:rPr>
              <a:t>One night </a:t>
            </a:r>
            <a:r>
              <a:rPr lang="en-US" i="1" dirty="0" err="1" smtClean="0">
                <a:latin typeface="Bookman Old Style" pitchFamily="18" charset="0"/>
              </a:rPr>
              <a:t>Teyrnon</a:t>
            </a:r>
            <a:r>
              <a:rPr lang="en-US" i="1" dirty="0" smtClean="0">
                <a:latin typeface="Bookman Old Style" pitchFamily="18" charset="0"/>
              </a:rPr>
              <a:t> was talking with his wife:</a:t>
            </a:r>
            <a:endParaRPr lang="en-US" dirty="0" smtClean="0">
              <a:latin typeface="Bookman Old Style" pitchFamily="18" charset="0"/>
            </a:endParaRPr>
          </a:p>
          <a:p>
            <a:pPr algn="just"/>
            <a:r>
              <a:rPr lang="en-US" i="1" dirty="0" smtClean="0">
                <a:latin typeface="Bookman Old Style" pitchFamily="18" charset="0"/>
              </a:rPr>
              <a:t>'Wife,' he said 'it is careless of us, letting our mare foal every year without our [ever] getting a single one of them.'</a:t>
            </a:r>
            <a:endParaRPr lang="en-US" dirty="0" smtClean="0">
              <a:latin typeface="Bookman Old Style" pitchFamily="18" charset="0"/>
            </a:endParaRPr>
          </a:p>
          <a:p>
            <a:pPr algn="just"/>
            <a:r>
              <a:rPr lang="en-US" i="1" dirty="0" smtClean="0">
                <a:latin typeface="Bookman Old Style" pitchFamily="18" charset="0"/>
              </a:rPr>
              <a:t>'What can we do about that?' she asked.</a:t>
            </a:r>
            <a:endParaRPr lang="en-US" dirty="0" smtClean="0">
              <a:latin typeface="Bookman Old Style" pitchFamily="18" charset="0"/>
            </a:endParaRPr>
          </a:p>
          <a:p>
            <a:pPr algn="just"/>
            <a:r>
              <a:rPr lang="en-US" i="1" dirty="0" smtClean="0">
                <a:latin typeface="Bookman Old Style" pitchFamily="18" charset="0"/>
              </a:rPr>
              <a:t>'Tonight is the Calends of May,' said he 'The vengeance of God be upon me if I do not find out what misfortune is taking these colts!'</a:t>
            </a:r>
            <a:endParaRPr lang="en-US" dirty="0" smtClean="0">
              <a:latin typeface="Bookman Old Style" pitchFamily="18" charset="0"/>
            </a:endParaRPr>
          </a:p>
          <a:p>
            <a:pPr algn="just"/>
            <a:r>
              <a:rPr lang="en-US" i="1" dirty="0" smtClean="0">
                <a:latin typeface="Bookman Old Style" pitchFamily="18" charset="0"/>
              </a:rPr>
              <a:t>He had the mare brought into the house, and he equipped himself with weapons and began his watch for the night.</a:t>
            </a:r>
            <a:endParaRPr lang="en-US" dirty="0" smtClean="0">
              <a:latin typeface="Bookman Old Style" pitchFamily="18" charset="0"/>
            </a:endParaRPr>
          </a:p>
          <a:p>
            <a:pPr algn="just"/>
            <a:r>
              <a:rPr lang="en-US" i="1" dirty="0" smtClean="0">
                <a:latin typeface="Bookman Old Style" pitchFamily="18" charset="0"/>
              </a:rPr>
              <a:t>As night was falling, the mare gave birth to a large, perfectly-formed foal: standing up on the spot. </a:t>
            </a:r>
            <a:r>
              <a:rPr lang="en-US" i="1" dirty="0" err="1" smtClean="0">
                <a:latin typeface="Bookman Old Style" pitchFamily="18" charset="0"/>
              </a:rPr>
              <a:t>Teyrnon</a:t>
            </a:r>
            <a:r>
              <a:rPr lang="en-US" i="1" dirty="0" smtClean="0">
                <a:latin typeface="Bookman Old Style" pitchFamily="18" charset="0"/>
              </a:rPr>
              <a:t> got up to admire the sturdiness of the foal. </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80975"/>
            <a:ext cx="2286000" cy="3248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5512" y="1060546"/>
            <a:ext cx="1802305" cy="20787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9233" y="4005064"/>
            <a:ext cx="4896544" cy="23597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68391" y="678175"/>
            <a:ext cx="4340064" cy="34319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ovéPole 1"/>
          <p:cNvSpPr txBox="1"/>
          <p:nvPr/>
        </p:nvSpPr>
        <p:spPr>
          <a:xfrm>
            <a:off x="3923928" y="180975"/>
            <a:ext cx="3528392" cy="369332"/>
          </a:xfrm>
          <a:prstGeom prst="rect">
            <a:avLst/>
          </a:prstGeom>
          <a:noFill/>
        </p:spPr>
        <p:txBody>
          <a:bodyPr wrap="square" rtlCol="0">
            <a:spAutoFit/>
          </a:bodyPr>
          <a:lstStyle/>
          <a:p>
            <a:r>
              <a:rPr lang="cs-CZ" dirty="0" smtClean="0">
                <a:latin typeface="Book Antiqua" panose="02040602050305030304" pitchFamily="18" charset="0"/>
              </a:rPr>
              <a:t>And </a:t>
            </a:r>
            <a:r>
              <a:rPr lang="cs-CZ" dirty="0" err="1" smtClean="0">
                <a:latin typeface="Book Antiqua" panose="02040602050305030304" pitchFamily="18" charset="0"/>
              </a:rPr>
              <a:t>who</a:t>
            </a:r>
            <a:r>
              <a:rPr lang="cs-CZ" dirty="0" smtClean="0">
                <a:latin typeface="Book Antiqua" panose="02040602050305030304" pitchFamily="18" charset="0"/>
              </a:rPr>
              <a:t> are </a:t>
            </a:r>
            <a:r>
              <a:rPr lang="cs-CZ" dirty="0" err="1" smtClean="0">
                <a:latin typeface="Book Antiqua" panose="02040602050305030304" pitchFamily="18" charset="0"/>
              </a:rPr>
              <a:t>the</a:t>
            </a:r>
            <a:r>
              <a:rPr lang="cs-CZ" dirty="0" smtClean="0">
                <a:latin typeface="Book Antiqua" panose="02040602050305030304" pitchFamily="18" charset="0"/>
              </a:rPr>
              <a:t> </a:t>
            </a:r>
            <a:r>
              <a:rPr lang="cs-CZ" dirty="0" err="1" smtClean="0">
                <a:latin typeface="Book Antiqua" panose="02040602050305030304" pitchFamily="18" charset="0"/>
              </a:rPr>
              <a:t>Celts</a:t>
            </a:r>
            <a:r>
              <a:rPr lang="cs-CZ" dirty="0" smtClean="0">
                <a:latin typeface="Book Antiqua" panose="02040602050305030304" pitchFamily="18" charset="0"/>
              </a:rPr>
              <a:t>? </a:t>
            </a:r>
            <a:endParaRPr lang="cs-CZ" dirty="0">
              <a:latin typeface="Book Antiqua" panose="02040602050305030304" pitchFamily="18" charset="0"/>
            </a:endParaRPr>
          </a:p>
        </p:txBody>
      </p:sp>
      <p:sp>
        <p:nvSpPr>
          <p:cNvPr id="3" name="TextovéPole 2"/>
          <p:cNvSpPr txBox="1"/>
          <p:nvPr/>
        </p:nvSpPr>
        <p:spPr>
          <a:xfrm>
            <a:off x="5364088" y="4437112"/>
            <a:ext cx="3240360" cy="954107"/>
          </a:xfrm>
          <a:prstGeom prst="rect">
            <a:avLst/>
          </a:prstGeom>
          <a:noFill/>
        </p:spPr>
        <p:txBody>
          <a:bodyPr wrap="square" rtlCol="0">
            <a:spAutoFit/>
          </a:bodyPr>
          <a:lstStyle/>
          <a:p>
            <a:r>
              <a:rPr lang="en-US" sz="1400" dirty="0" err="1">
                <a:latin typeface="Book Antiqua" panose="02040602050305030304" pitchFamily="18" charset="0"/>
              </a:rPr>
              <a:t>Évariste</a:t>
            </a:r>
            <a:r>
              <a:rPr lang="en-US" sz="1400" dirty="0">
                <a:latin typeface="Book Antiqua" panose="02040602050305030304" pitchFamily="18" charset="0"/>
              </a:rPr>
              <a:t> Vital </a:t>
            </a:r>
            <a:r>
              <a:rPr lang="en-US" sz="1400" dirty="0" err="1">
                <a:latin typeface="Book Antiqua" panose="02040602050305030304" pitchFamily="18" charset="0"/>
              </a:rPr>
              <a:t>Luminais</a:t>
            </a:r>
            <a:r>
              <a:rPr lang="en-US" sz="1400" dirty="0">
                <a:latin typeface="Book Antiqua" panose="02040602050305030304" pitchFamily="18" charset="0"/>
              </a:rPr>
              <a:t> (1821 – 1896) paintings of </a:t>
            </a:r>
            <a:r>
              <a:rPr lang="en-US" sz="1400" dirty="0" smtClean="0">
                <a:latin typeface="Book Antiqua" panose="02040602050305030304" pitchFamily="18" charset="0"/>
              </a:rPr>
              <a:t>Goths</a:t>
            </a:r>
            <a:r>
              <a:rPr lang="cs-CZ" sz="1400" dirty="0" smtClean="0">
                <a:latin typeface="Book Antiqua" panose="02040602050305030304" pitchFamily="18" charset="0"/>
              </a:rPr>
              <a:t> </a:t>
            </a:r>
            <a:r>
              <a:rPr lang="cs-CZ" sz="1400" dirty="0" err="1" smtClean="0">
                <a:latin typeface="Book Antiqua" panose="02040602050305030304" pitchFamily="18" charset="0"/>
              </a:rPr>
              <a:t>used</a:t>
            </a:r>
            <a:r>
              <a:rPr lang="cs-CZ" sz="1400" dirty="0" smtClean="0">
                <a:latin typeface="Book Antiqua" panose="02040602050305030304" pitchFamily="18" charset="0"/>
              </a:rPr>
              <a:t> to </a:t>
            </a:r>
            <a:r>
              <a:rPr lang="cs-CZ" sz="1400" dirty="0" err="1" smtClean="0">
                <a:latin typeface="Book Antiqua" panose="02040602050305030304" pitchFamily="18" charset="0"/>
              </a:rPr>
              <a:t>be</a:t>
            </a:r>
            <a:r>
              <a:rPr lang="en-US" sz="1400" dirty="0" smtClean="0">
                <a:latin typeface="Book Antiqua" panose="02040602050305030304" pitchFamily="18" charset="0"/>
              </a:rPr>
              <a:t> </a:t>
            </a:r>
            <a:r>
              <a:rPr lang="en-US" sz="1400" dirty="0">
                <a:latin typeface="Book Antiqua" panose="02040602050305030304" pitchFamily="18" charset="0"/>
              </a:rPr>
              <a:t>rather popular in France and are a possible role model for the </a:t>
            </a:r>
            <a:r>
              <a:rPr lang="en-US" sz="1400" i="1" dirty="0" err="1">
                <a:latin typeface="Book Antiqua" panose="02040602050305030304" pitchFamily="18" charset="0"/>
              </a:rPr>
              <a:t>Asterix</a:t>
            </a:r>
            <a:r>
              <a:rPr lang="en-US" sz="1400" dirty="0">
                <a:latin typeface="Book Antiqua" panose="02040602050305030304" pitchFamily="18" charset="0"/>
              </a:rPr>
              <a:t> series.</a:t>
            </a:r>
            <a:endParaRPr lang="cs-CZ" sz="1400" dirty="0">
              <a:latin typeface="Book Antiqua" panose="02040602050305030304" pitchFamily="18" charset="0"/>
            </a:endParaRPr>
          </a:p>
        </p:txBody>
      </p:sp>
    </p:spTree>
    <p:extLst>
      <p:ext uri="{BB962C8B-B14F-4D97-AF65-F5344CB8AC3E}">
        <p14:creationId xmlns:p14="http://schemas.microsoft.com/office/powerpoint/2010/main" xmlns="" val="2084828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85720" y="428604"/>
            <a:ext cx="8429684" cy="3970318"/>
          </a:xfrm>
          <a:prstGeom prst="rect">
            <a:avLst/>
          </a:prstGeom>
          <a:noFill/>
        </p:spPr>
        <p:txBody>
          <a:bodyPr wrap="square" rtlCol="0">
            <a:spAutoFit/>
          </a:bodyPr>
          <a:lstStyle/>
          <a:p>
            <a:pPr algn="just"/>
            <a:r>
              <a:rPr lang="cs-CZ" i="1" dirty="0" smtClean="0">
                <a:latin typeface="Bookman Old Style" pitchFamily="18" charset="0"/>
              </a:rPr>
              <a:t>…</a:t>
            </a:r>
            <a:r>
              <a:rPr lang="en-US" i="1" dirty="0" smtClean="0">
                <a:latin typeface="Bookman Old Style" pitchFamily="18" charset="0"/>
              </a:rPr>
              <a:t>As he was doing this, he could hear a mighty commotion - and, following this commotion there was an enormous claw [reaching] through the window, seizing the colt by its mane. </a:t>
            </a:r>
            <a:r>
              <a:rPr lang="en-US" i="1" dirty="0" err="1" smtClean="0">
                <a:latin typeface="Bookman Old Style" pitchFamily="18" charset="0"/>
              </a:rPr>
              <a:t>Teyrnon</a:t>
            </a:r>
            <a:r>
              <a:rPr lang="en-US" i="1" dirty="0" smtClean="0">
                <a:latin typeface="Bookman Old Style" pitchFamily="18" charset="0"/>
              </a:rPr>
              <a:t> drew a sword and severed the arm from the elbow down - so that the bulk of the arm, together with the colt, [fell off] inside next to him.</a:t>
            </a:r>
            <a:endParaRPr lang="en-US" dirty="0" smtClean="0">
              <a:latin typeface="Bookman Old Style" pitchFamily="18" charset="0"/>
            </a:endParaRPr>
          </a:p>
          <a:p>
            <a:pPr algn="just"/>
            <a:r>
              <a:rPr lang="en-US" i="1" dirty="0" smtClean="0">
                <a:latin typeface="Bookman Old Style" pitchFamily="18" charset="0"/>
              </a:rPr>
              <a:t>At that he heard a commotion and a scream (at the same time). He went out of the door in the direction of the commotion. He could not identify [the source of] the commotion as the night was so dark. But he kept up its trail and its pursuit. </a:t>
            </a:r>
            <a:endParaRPr lang="en-US" dirty="0" smtClean="0">
              <a:latin typeface="Bookman Old Style" pitchFamily="18" charset="0"/>
            </a:endParaRPr>
          </a:p>
          <a:p>
            <a:pPr algn="just"/>
            <a:r>
              <a:rPr lang="en-US" i="1" dirty="0" smtClean="0">
                <a:latin typeface="Bookman Old Style" pitchFamily="18" charset="0"/>
              </a:rPr>
              <a:t>He remembered that he had left the door open, [so] he returned.  And by the door - lo and behold! - a small child in swaddling clothes, wrapped in a sheet of brocaded silk. He picked up the boy, and [noticed] he was strong for his age.</a:t>
            </a:r>
            <a:endParaRPr lang="en-US" dirty="0" smtClean="0">
              <a:latin typeface="Bookman Old Style" pitchFamily="18" charset="0"/>
            </a:endParaRPr>
          </a:p>
          <a:p>
            <a:endParaRPr lang="cs-CZ" dirty="0"/>
          </a:p>
        </p:txBody>
      </p:sp>
      <p:pic>
        <p:nvPicPr>
          <p:cNvPr id="31746" name="Picture 2" descr="Image result for the colt of Teyrnon Twrf Liant-"/>
          <p:cNvPicPr>
            <a:picLocks noChangeAspect="1" noChangeArrowheads="1"/>
          </p:cNvPicPr>
          <p:nvPr/>
        </p:nvPicPr>
        <p:blipFill>
          <a:blip r:embed="rId3" cstate="print"/>
          <a:srcRect/>
          <a:stretch>
            <a:fillRect/>
          </a:stretch>
        </p:blipFill>
        <p:spPr bwMode="auto">
          <a:xfrm>
            <a:off x="2214546" y="3929066"/>
            <a:ext cx="4547254" cy="292893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285720" y="285729"/>
            <a:ext cx="8572560" cy="2800767"/>
          </a:xfrm>
          <a:prstGeom prst="rect">
            <a:avLst/>
          </a:prstGeom>
        </p:spPr>
        <p:txBody>
          <a:bodyPr wrap="square">
            <a:spAutoFit/>
          </a:bodyPr>
          <a:lstStyle/>
          <a:p>
            <a:r>
              <a:rPr lang="en-US" sz="1600" i="1" dirty="0" smtClean="0">
                <a:latin typeface="Bookman Old Style" pitchFamily="18" charset="0"/>
              </a:rPr>
              <a:t>He fastened the door, and made for the chamber where his wife was [sleeping].</a:t>
            </a:r>
            <a:endParaRPr lang="en-US" sz="1600" dirty="0" smtClean="0">
              <a:latin typeface="Bookman Old Style" pitchFamily="18" charset="0"/>
            </a:endParaRPr>
          </a:p>
          <a:p>
            <a:r>
              <a:rPr lang="en-US" sz="1600" i="1" dirty="0" smtClean="0">
                <a:latin typeface="Bookman Old Style" pitchFamily="18" charset="0"/>
              </a:rPr>
              <a:t>'Lady,' he said 'are you asleep?'</a:t>
            </a:r>
            <a:endParaRPr lang="en-US" sz="1600" dirty="0" smtClean="0">
              <a:latin typeface="Bookman Old Style" pitchFamily="18" charset="0"/>
            </a:endParaRPr>
          </a:p>
          <a:p>
            <a:r>
              <a:rPr lang="en-US" sz="1600" i="1" dirty="0" smtClean="0">
                <a:latin typeface="Bookman Old Style" pitchFamily="18" charset="0"/>
              </a:rPr>
              <a:t>'No I'm not, my Lord,' she said 'I was sleeping, and when you came in I woke up.'</a:t>
            </a:r>
            <a:endParaRPr lang="en-US" sz="1600" dirty="0" smtClean="0">
              <a:latin typeface="Bookman Old Style" pitchFamily="18" charset="0"/>
            </a:endParaRPr>
          </a:p>
          <a:p>
            <a:r>
              <a:rPr lang="en-US" sz="1600" i="1" dirty="0" smtClean="0">
                <a:latin typeface="Bookman Old Style" pitchFamily="18" charset="0"/>
              </a:rPr>
              <a:t>'Here is a child for you,' he said 'if you want him. That which you have never had.'</a:t>
            </a:r>
            <a:endParaRPr lang="en-US" sz="1600" dirty="0" smtClean="0">
              <a:latin typeface="Bookman Old Style" pitchFamily="18" charset="0"/>
            </a:endParaRPr>
          </a:p>
          <a:p>
            <a:r>
              <a:rPr lang="en-US" sz="1600" i="1" dirty="0" smtClean="0">
                <a:latin typeface="Bookman Old Style" pitchFamily="18" charset="0"/>
              </a:rPr>
              <a:t>'Lord,' she exclaimed 'what is the story behind this?'</a:t>
            </a:r>
            <a:endParaRPr lang="en-US" sz="1600" dirty="0" smtClean="0">
              <a:latin typeface="Bookman Old Style" pitchFamily="18" charset="0"/>
            </a:endParaRPr>
          </a:p>
          <a:p>
            <a:r>
              <a:rPr lang="en-US" sz="1600" i="1" dirty="0" smtClean="0">
                <a:latin typeface="Bookman Old Style" pitchFamily="18" charset="0"/>
              </a:rPr>
              <a:t>'Well,' said </a:t>
            </a:r>
            <a:r>
              <a:rPr lang="en-US" sz="1600" i="1" dirty="0" err="1" smtClean="0">
                <a:latin typeface="Bookman Old Style" pitchFamily="18" charset="0"/>
              </a:rPr>
              <a:t>Teyrnon</a:t>
            </a:r>
            <a:r>
              <a:rPr lang="en-US" sz="1600" i="1" dirty="0" smtClean="0">
                <a:latin typeface="Bookman Old Style" pitchFamily="18" charset="0"/>
              </a:rPr>
              <a:t> 'it was like this..' And he related the entire account.</a:t>
            </a:r>
            <a:endParaRPr lang="en-US" sz="1600" dirty="0" smtClean="0">
              <a:latin typeface="Bookman Old Style" pitchFamily="18" charset="0"/>
            </a:endParaRPr>
          </a:p>
          <a:p>
            <a:r>
              <a:rPr lang="en-US" sz="1600" i="1" dirty="0" smtClean="0">
                <a:latin typeface="Bookman Old Style" pitchFamily="18" charset="0"/>
              </a:rPr>
              <a:t>'Aye,' said she 'what kind of clothing is the child wearing?'</a:t>
            </a:r>
            <a:endParaRPr lang="en-US" sz="1600" dirty="0" smtClean="0">
              <a:latin typeface="Bookman Old Style" pitchFamily="18" charset="0"/>
            </a:endParaRPr>
          </a:p>
          <a:p>
            <a:r>
              <a:rPr lang="en-US" sz="1600" i="1" dirty="0" smtClean="0">
                <a:latin typeface="Bookman Old Style" pitchFamily="18" charset="0"/>
              </a:rPr>
              <a:t>'Brocaded silk,' he replied.</a:t>
            </a:r>
            <a:endParaRPr lang="en-US" sz="1600" dirty="0" smtClean="0">
              <a:latin typeface="Bookman Old Style" pitchFamily="18" charset="0"/>
            </a:endParaRPr>
          </a:p>
          <a:p>
            <a:r>
              <a:rPr lang="en-US" sz="1600" i="1" dirty="0" smtClean="0">
                <a:latin typeface="Bookman Old Style" pitchFamily="18" charset="0"/>
              </a:rPr>
              <a:t>'He is the son of gentle-folk...' said she.</a:t>
            </a:r>
            <a:endParaRPr lang="en-US" sz="1600" dirty="0" smtClean="0">
              <a:latin typeface="Bookman Old Style" pitchFamily="18" charset="0"/>
            </a:endParaRPr>
          </a:p>
          <a:p>
            <a:r>
              <a:rPr lang="en-US" sz="1600" i="1" dirty="0" smtClean="0">
                <a:latin typeface="Bookman Old Style" pitchFamily="18" charset="0"/>
              </a:rPr>
              <a:t>'Lord,' she continued 'it would be a pleasure and a comfort to me: if it is what you want. I could get the other women on my side, and say that I had been pregnant.'</a:t>
            </a:r>
            <a:endParaRPr lang="en-US" sz="1600" dirty="0">
              <a:latin typeface="Bookman Old Style" pitchFamily="18" charset="0"/>
            </a:endParaRPr>
          </a:p>
        </p:txBody>
      </p:sp>
      <p:pic>
        <p:nvPicPr>
          <p:cNvPr id="4" name="Obrázek 3" descr="teyrnon.PNG"/>
          <p:cNvPicPr>
            <a:picLocks noChangeAspect="1"/>
          </p:cNvPicPr>
          <p:nvPr/>
        </p:nvPicPr>
        <p:blipFill>
          <a:blip r:embed="rId3"/>
          <a:stretch>
            <a:fillRect/>
          </a:stretch>
        </p:blipFill>
        <p:spPr>
          <a:xfrm>
            <a:off x="4786314" y="3286124"/>
            <a:ext cx="3620005" cy="337232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0" y="500042"/>
            <a:ext cx="8858296" cy="6186309"/>
          </a:xfrm>
          <a:prstGeom prst="rect">
            <a:avLst/>
          </a:prstGeom>
        </p:spPr>
        <p:txBody>
          <a:bodyPr wrap="square">
            <a:spAutoFit/>
          </a:bodyPr>
          <a:lstStyle/>
          <a:p>
            <a:r>
              <a:rPr lang="en-US" i="1" dirty="0" smtClean="0">
                <a:latin typeface="Bookman Old Style" pitchFamily="18" charset="0"/>
              </a:rPr>
              <a:t>'I'll  go along with you on that, gladly' he replied</a:t>
            </a:r>
            <a:r>
              <a:rPr lang="en-US" dirty="0" smtClean="0">
                <a:latin typeface="Bookman Old Style" pitchFamily="18" charset="0"/>
              </a:rPr>
              <a:t>.</a:t>
            </a:r>
          </a:p>
          <a:p>
            <a:r>
              <a:rPr lang="en-US" i="1" dirty="0" smtClean="0">
                <a:latin typeface="Bookman Old Style" pitchFamily="18" charset="0"/>
              </a:rPr>
              <a:t>And so it was done. They had the boy baptized, with the baptism that they used to practice in those days. The name he was given was </a:t>
            </a:r>
            <a:r>
              <a:rPr lang="en-US" i="1" dirty="0" err="1" smtClean="0">
                <a:latin typeface="Bookman Old Style" pitchFamily="18" charset="0"/>
              </a:rPr>
              <a:t>Gwri</a:t>
            </a:r>
            <a:r>
              <a:rPr lang="en-US" i="1" dirty="0" smtClean="0">
                <a:latin typeface="Bookman Old Style" pitchFamily="18" charset="0"/>
              </a:rPr>
              <a:t> Golden-Hair - for the hair that was on his head was as yellow as gold.</a:t>
            </a:r>
            <a:endParaRPr lang="en-US" dirty="0" smtClean="0">
              <a:latin typeface="Bookman Old Style" pitchFamily="18" charset="0"/>
            </a:endParaRPr>
          </a:p>
          <a:p>
            <a:r>
              <a:rPr lang="en-US" i="1" dirty="0" smtClean="0">
                <a:latin typeface="Bookman Old Style" pitchFamily="18" charset="0"/>
              </a:rPr>
              <a:t>The child was brought up in the court until he was one year old. And before [the end of] his [first] year he was walking steadily, and was stronger than a three-year old boy of the greatest growth and size. And [after] he had been raised for another year, he was as sturdy as a six-year old boy. Before the end of the fourth year, he was striking deals with the stable lads to be allowed to lead [the horses] down to water.</a:t>
            </a:r>
            <a:endParaRPr lang="en-US" dirty="0" smtClean="0">
              <a:latin typeface="Bookman Old Style" pitchFamily="18" charset="0"/>
            </a:endParaRPr>
          </a:p>
          <a:p>
            <a:r>
              <a:rPr lang="en-US" i="1" dirty="0" smtClean="0">
                <a:latin typeface="Bookman Old Style" pitchFamily="18" charset="0"/>
              </a:rPr>
              <a:t>'Lord,' said </a:t>
            </a:r>
            <a:r>
              <a:rPr lang="en-US" i="1" dirty="0" err="1" smtClean="0">
                <a:latin typeface="Bookman Old Style" pitchFamily="18" charset="0"/>
              </a:rPr>
              <a:t>Teyrnon's</a:t>
            </a:r>
            <a:r>
              <a:rPr lang="en-US" i="1" dirty="0" smtClean="0">
                <a:latin typeface="Bookman Old Style" pitchFamily="18" charset="0"/>
              </a:rPr>
              <a:t> wife to him [one day] 'where is that foal which you saved on the night we got the boy?'</a:t>
            </a:r>
            <a:endParaRPr lang="en-US" dirty="0" smtClean="0">
              <a:latin typeface="Bookman Old Style" pitchFamily="18" charset="0"/>
            </a:endParaRPr>
          </a:p>
          <a:p>
            <a:r>
              <a:rPr lang="en-US" i="1" dirty="0" smtClean="0">
                <a:latin typeface="Bookman Old Style" pitchFamily="18" charset="0"/>
              </a:rPr>
              <a:t>'I put it in the care of the stable boys,' he replied 'and asked them to look after it.'</a:t>
            </a:r>
            <a:endParaRPr lang="en-US" dirty="0" smtClean="0">
              <a:latin typeface="Bookman Old Style" pitchFamily="18" charset="0"/>
            </a:endParaRPr>
          </a:p>
          <a:p>
            <a:r>
              <a:rPr lang="en-US" i="1" dirty="0" smtClean="0">
                <a:latin typeface="Bookman Old Style" pitchFamily="18" charset="0"/>
              </a:rPr>
              <a:t>'Would it not be good, my Lord,' said she 'for you to have it broken in, and given to the boy? For the night we got the boy, the foal was born and saved.'</a:t>
            </a:r>
            <a:endParaRPr lang="en-US" dirty="0" smtClean="0">
              <a:latin typeface="Bookman Old Style" pitchFamily="18" charset="0"/>
            </a:endParaRPr>
          </a:p>
          <a:p>
            <a:r>
              <a:rPr lang="en-US" i="1" dirty="0" smtClean="0">
                <a:latin typeface="Bookman Old Style" pitchFamily="18" charset="0"/>
              </a:rPr>
              <a:t>'I will not go against that,' replied </a:t>
            </a:r>
            <a:r>
              <a:rPr lang="en-US" i="1" dirty="0" err="1" smtClean="0">
                <a:latin typeface="Bookman Old Style" pitchFamily="18" charset="0"/>
              </a:rPr>
              <a:t>Teyrnon</a:t>
            </a:r>
            <a:r>
              <a:rPr lang="en-US" i="1" dirty="0" smtClean="0">
                <a:latin typeface="Bookman Old Style" pitchFamily="18" charset="0"/>
              </a:rPr>
              <a:t> 'and I will let you do the giving of it to him.'</a:t>
            </a:r>
            <a:endParaRPr lang="en-US" dirty="0" smtClean="0">
              <a:latin typeface="Bookman Old Style" pitchFamily="18" charset="0"/>
            </a:endParaRPr>
          </a:p>
          <a:p>
            <a:r>
              <a:rPr lang="en-US" i="1" dirty="0" smtClean="0">
                <a:latin typeface="Bookman Old Style" pitchFamily="18" charset="0"/>
              </a:rPr>
              <a:t>'Lord,' said she 'God re-pay you. I will give it to him</a:t>
            </a:r>
            <a:r>
              <a:rPr lang="en-US" i="1" dirty="0" smtClean="0">
                <a:latin typeface="Bookman Old Style" pitchFamily="18" charset="0"/>
              </a:rPr>
              <a:t>.‘</a:t>
            </a:r>
          </a:p>
          <a:p>
            <a:endParaRPr lang="en-US" dirty="0" smtClean="0">
              <a:latin typeface="Bookman Old Style" pitchFamily="18" charset="0"/>
            </a:endParaRPr>
          </a:p>
          <a:p>
            <a:r>
              <a:rPr lang="en-US" dirty="0" smtClean="0">
                <a:latin typeface="Bookman Old Style" pitchFamily="18" charset="0"/>
              </a:rPr>
              <a:t>Translated </a:t>
            </a:r>
            <a:r>
              <a:rPr lang="en-US" dirty="0" smtClean="0">
                <a:latin typeface="Bookman Old Style" pitchFamily="18" charset="0"/>
              </a:rPr>
              <a:t>by Will Parker</a:t>
            </a:r>
            <a:r>
              <a:rPr lang="cs-CZ" dirty="0" smtClean="0">
                <a:latin typeface="Bookman Old Style" pitchFamily="18" charset="0"/>
              </a:rPr>
              <a:t>, 2003</a:t>
            </a:r>
          </a:p>
          <a:p>
            <a:endParaRPr lang="en-US" dirty="0">
              <a:latin typeface="Bookman Old Style"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0" y="500042"/>
            <a:ext cx="5786446" cy="4708981"/>
          </a:xfrm>
          <a:prstGeom prst="rect">
            <a:avLst/>
          </a:prstGeom>
          <a:noFill/>
        </p:spPr>
        <p:txBody>
          <a:bodyPr wrap="square" rtlCol="0">
            <a:spAutoFit/>
          </a:bodyPr>
          <a:lstStyle/>
          <a:p>
            <a:pPr algn="just"/>
            <a:endParaRPr lang="cs-CZ" sz="2000" dirty="0">
              <a:latin typeface="Bookman Old Style" pitchFamily="18" charset="0"/>
            </a:endParaRPr>
          </a:p>
          <a:p>
            <a:pPr algn="just"/>
            <a:r>
              <a:rPr lang="cs-CZ" sz="2000" b="1" dirty="0" err="1" smtClean="0">
                <a:latin typeface="Bookman Old Style" pitchFamily="18" charset="0"/>
              </a:rPr>
              <a:t>Lughnasad</a:t>
            </a:r>
            <a:r>
              <a:rPr lang="cs-CZ" sz="2000" b="1" dirty="0" smtClean="0">
                <a:latin typeface="Bookman Old Style" pitchFamily="18" charset="0"/>
              </a:rPr>
              <a:t>:</a:t>
            </a:r>
            <a:r>
              <a:rPr lang="cs-CZ" sz="2000" dirty="0" smtClean="0">
                <a:latin typeface="Bookman Old Style" pitchFamily="18" charset="0"/>
              </a:rPr>
              <a:t> 1</a:t>
            </a:r>
            <a:r>
              <a:rPr lang="en-US" sz="2000" baseline="30000" dirty="0" err="1" smtClean="0">
                <a:latin typeface="Bookman Old Style" pitchFamily="18" charset="0"/>
              </a:rPr>
              <a:t>st</a:t>
            </a:r>
            <a:r>
              <a:rPr lang="en-US" sz="2000" dirty="0" smtClean="0">
                <a:latin typeface="Bookman Old Style" pitchFamily="18" charset="0"/>
              </a:rPr>
              <a:t> of August</a:t>
            </a:r>
            <a:r>
              <a:rPr lang="cs-CZ" sz="2000" dirty="0" smtClean="0">
                <a:latin typeface="Bookman Old Style" pitchFamily="18" charset="0"/>
              </a:rPr>
              <a:t>, </a:t>
            </a:r>
            <a:r>
              <a:rPr lang="en-US" sz="2000" b="1" dirty="0" smtClean="0">
                <a:latin typeface="Bookman Old Style" pitchFamily="18" charset="0"/>
              </a:rPr>
              <a:t>the celebration of harvest</a:t>
            </a:r>
            <a:r>
              <a:rPr lang="cs-CZ" sz="2000" dirty="0" smtClean="0">
                <a:latin typeface="Bookman Old Style" pitchFamily="18" charset="0"/>
              </a:rPr>
              <a:t>, </a:t>
            </a:r>
            <a:r>
              <a:rPr lang="en-US" sz="2000" dirty="0" smtClean="0">
                <a:latin typeface="Bookman Old Style" pitchFamily="18" charset="0"/>
              </a:rPr>
              <a:t>this season was popular for marriages</a:t>
            </a:r>
            <a:r>
              <a:rPr lang="cs-CZ" sz="2000" dirty="0" smtClean="0">
                <a:latin typeface="Bookman Old Style" pitchFamily="18" charset="0"/>
              </a:rPr>
              <a:t>. </a:t>
            </a:r>
            <a:r>
              <a:rPr lang="en-US" sz="2000" dirty="0" err="1" smtClean="0">
                <a:latin typeface="Bookman Old Style" pitchFamily="18" charset="0"/>
              </a:rPr>
              <a:t>Lughnasad</a:t>
            </a:r>
            <a:r>
              <a:rPr lang="cs-CZ" sz="2000" dirty="0" smtClean="0">
                <a:latin typeface="Bookman Old Style" pitchFamily="18" charset="0"/>
              </a:rPr>
              <a:t> </a:t>
            </a:r>
            <a:r>
              <a:rPr lang="en-US" sz="2000" dirty="0" smtClean="0">
                <a:latin typeface="Bookman Old Style" pitchFamily="18" charset="0"/>
              </a:rPr>
              <a:t>has been observed especially in Britain until these days. </a:t>
            </a:r>
            <a:r>
              <a:rPr lang="cs-CZ" sz="2000" dirty="0" smtClean="0">
                <a:latin typeface="Bookman Old Style" pitchFamily="18" charset="0"/>
              </a:rPr>
              <a:t> </a:t>
            </a:r>
            <a:r>
              <a:rPr lang="en-US" sz="2000" dirty="0" smtClean="0">
                <a:latin typeface="Bookman Old Style" pitchFamily="18" charset="0"/>
              </a:rPr>
              <a:t>It`s known as the 'Garland Sunday‘, 'Bilberry Sunday‘ or 'Mountain Sunday'</a:t>
            </a:r>
            <a:r>
              <a:rPr lang="cs-CZ" sz="2000" dirty="0" smtClean="0">
                <a:latin typeface="Bookman Old Style" pitchFamily="18" charset="0"/>
              </a:rPr>
              <a:t> (</a:t>
            </a:r>
            <a:r>
              <a:rPr lang="en-US" sz="2000" dirty="0" smtClean="0">
                <a:latin typeface="Bookman Old Style" pitchFamily="18" charset="0"/>
              </a:rPr>
              <a:t>people welcome the Sun, waiting for the sunrise on mountains</a:t>
            </a:r>
            <a:r>
              <a:rPr lang="cs-CZ" sz="2000" dirty="0" smtClean="0">
                <a:latin typeface="Bookman Old Style" pitchFamily="18" charset="0"/>
              </a:rPr>
              <a:t>,</a:t>
            </a:r>
            <a:r>
              <a:rPr lang="en-US" sz="2000" dirty="0" smtClean="0">
                <a:latin typeface="Bookman Old Style" pitchFamily="18" charset="0"/>
              </a:rPr>
              <a:t> there used to be a goat and cattle market in villages</a:t>
            </a:r>
            <a:r>
              <a:rPr lang="cs-CZ" sz="2000" dirty="0" smtClean="0">
                <a:latin typeface="Bookman Old Style" pitchFamily="18" charset="0"/>
              </a:rPr>
              <a:t>).</a:t>
            </a:r>
            <a:r>
              <a:rPr lang="en-GB" sz="2000" dirty="0" smtClean="0">
                <a:latin typeface="Bookman Old Style" pitchFamily="18" charset="0"/>
              </a:rPr>
              <a:t> Ripening of grains and maturing of potatoes. Horse races (</a:t>
            </a:r>
            <a:r>
              <a:rPr lang="en-GB" sz="2000" dirty="0" err="1" smtClean="0">
                <a:latin typeface="Bookman Old Style" pitchFamily="18" charset="0"/>
              </a:rPr>
              <a:t>Macha</a:t>
            </a:r>
            <a:r>
              <a:rPr lang="en-GB" sz="2000" dirty="0" smtClean="0">
                <a:latin typeface="Bookman Old Style" pitchFamily="18" charset="0"/>
              </a:rPr>
              <a:t>) in Ireland, Wales and Cornwall.</a:t>
            </a:r>
            <a:r>
              <a:rPr lang="cs-CZ" sz="2000" dirty="0" smtClean="0">
                <a:latin typeface="Bookman Old Style" pitchFamily="18" charset="0"/>
              </a:rPr>
              <a:t> </a:t>
            </a:r>
            <a:r>
              <a:rPr lang="en-US" sz="2000" dirty="0" smtClean="0">
                <a:latin typeface="Bookman Old Style" pitchFamily="18" charset="0"/>
              </a:rPr>
              <a:t>In old Irish language, </a:t>
            </a:r>
            <a:r>
              <a:rPr lang="en-US" sz="2000" i="1" dirty="0" err="1" smtClean="0">
                <a:latin typeface="Bookman Old Style" pitchFamily="18" charset="0"/>
              </a:rPr>
              <a:t>Lugnasad</a:t>
            </a:r>
            <a:r>
              <a:rPr lang="en-US" sz="2000" dirty="0" smtClean="0">
                <a:latin typeface="Bookman Old Style" pitchFamily="18" charset="0"/>
              </a:rPr>
              <a:t> was  a word combined </a:t>
            </a:r>
            <a:r>
              <a:rPr lang="en-US" sz="2000" dirty="0" smtClean="0">
                <a:latin typeface="Bookman Old Style" pitchFamily="18" charset="0"/>
              </a:rPr>
              <a:t>from </a:t>
            </a:r>
            <a:r>
              <a:rPr lang="en-US" sz="2000" dirty="0" smtClean="0">
                <a:latin typeface="Bookman Old Style" pitchFamily="18" charset="0"/>
              </a:rPr>
              <a:t>the name of the god </a:t>
            </a:r>
            <a:r>
              <a:rPr lang="en-US" sz="2000" i="1" dirty="0" smtClean="0">
                <a:latin typeface="Bookman Old Style" pitchFamily="18" charset="0"/>
              </a:rPr>
              <a:t>Lug</a:t>
            </a:r>
            <a:r>
              <a:rPr lang="en-US" sz="2000" dirty="0" smtClean="0">
                <a:latin typeface="Bookman Old Style" pitchFamily="18" charset="0"/>
              </a:rPr>
              <a:t> </a:t>
            </a:r>
            <a:r>
              <a:rPr lang="cs-CZ" sz="2000" dirty="0" smtClean="0">
                <a:latin typeface="Bookman Old Style" pitchFamily="18" charset="0"/>
              </a:rPr>
              <a:t>a</a:t>
            </a:r>
            <a:r>
              <a:rPr lang="en-US" sz="2000" dirty="0" err="1" smtClean="0">
                <a:latin typeface="Bookman Old Style" pitchFamily="18" charset="0"/>
              </a:rPr>
              <a:t>nd</a:t>
            </a:r>
            <a:r>
              <a:rPr lang="en-US" sz="2000" dirty="0" smtClean="0">
                <a:latin typeface="Bookman Old Style" pitchFamily="18" charset="0"/>
              </a:rPr>
              <a:t> </a:t>
            </a:r>
            <a:r>
              <a:rPr lang="en-US" sz="2000" i="1" dirty="0" err="1" smtClean="0">
                <a:latin typeface="Bookman Old Style" pitchFamily="18" charset="0"/>
              </a:rPr>
              <a:t>násad</a:t>
            </a:r>
            <a:r>
              <a:rPr lang="en-US" sz="2000" dirty="0" smtClean="0">
                <a:latin typeface="Bookman Old Style" pitchFamily="18" charset="0"/>
              </a:rPr>
              <a:t> (</a:t>
            </a:r>
            <a:r>
              <a:rPr lang="en-US" sz="2000" dirty="0" smtClean="0">
                <a:latin typeface="Bookman Old Style" pitchFamily="18" charset="0"/>
              </a:rPr>
              <a:t>gathering)</a:t>
            </a:r>
            <a:r>
              <a:rPr lang="cs-CZ" sz="2000" dirty="0" smtClean="0">
                <a:latin typeface="Bookman Old Style" pitchFamily="18" charset="0"/>
              </a:rPr>
              <a:t>.</a:t>
            </a:r>
            <a:endParaRPr lang="cs-CZ" sz="2000" dirty="0">
              <a:latin typeface="Bookman Old Style" pitchFamily="18" charset="0"/>
            </a:endParaRPr>
          </a:p>
        </p:txBody>
      </p:sp>
      <p:pic>
        <p:nvPicPr>
          <p:cNvPr id="3" name="Obrázek 2" descr="Lugh.jpg"/>
          <p:cNvPicPr>
            <a:picLocks noChangeAspect="1"/>
          </p:cNvPicPr>
          <p:nvPr/>
        </p:nvPicPr>
        <p:blipFill>
          <a:blip r:embed="rId3" cstate="print"/>
          <a:stretch>
            <a:fillRect/>
          </a:stretch>
        </p:blipFill>
        <p:spPr>
          <a:xfrm>
            <a:off x="6068985" y="357166"/>
            <a:ext cx="3075015" cy="3429024"/>
          </a:xfrm>
          <a:prstGeom prst="rect">
            <a:avLst/>
          </a:prstGeom>
        </p:spPr>
      </p:pic>
      <p:sp>
        <p:nvSpPr>
          <p:cNvPr id="4" name="TextovéPole 3"/>
          <p:cNvSpPr txBox="1"/>
          <p:nvPr/>
        </p:nvSpPr>
        <p:spPr>
          <a:xfrm>
            <a:off x="6000760" y="4143380"/>
            <a:ext cx="2857520" cy="1200329"/>
          </a:xfrm>
          <a:prstGeom prst="rect">
            <a:avLst/>
          </a:prstGeom>
          <a:noFill/>
        </p:spPr>
        <p:txBody>
          <a:bodyPr wrap="square" rtlCol="0">
            <a:spAutoFit/>
          </a:bodyPr>
          <a:lstStyle/>
          <a:p>
            <a:r>
              <a:rPr lang="en-US" dirty="0" smtClean="0">
                <a:latin typeface="Bookman Old Style" pitchFamily="18" charset="0"/>
              </a:rPr>
              <a:t>Lug, the Celtic god of  skills and crafts, but also of war, the sky and storms.</a:t>
            </a:r>
            <a:endParaRPr lang="cs-CZ" dirty="0">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Obrázek 1" descr="Keltic calendar.jpg"/>
          <p:cNvPicPr>
            <a:picLocks noChangeAspect="1"/>
          </p:cNvPicPr>
          <p:nvPr/>
        </p:nvPicPr>
        <p:blipFill>
          <a:blip r:embed="rId3" cstate="print"/>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5935" y="727462"/>
            <a:ext cx="4680520"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204" y="908720"/>
            <a:ext cx="3704581" cy="4464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33858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40972" y="188640"/>
            <a:ext cx="5729638" cy="361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3" y="3940939"/>
            <a:ext cx="3672408" cy="2589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6056" y="3836070"/>
            <a:ext cx="3931033" cy="2694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283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6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857232"/>
            <a:ext cx="8215370" cy="6432530"/>
          </a:xfrm>
          <a:prstGeom prst="rect">
            <a:avLst/>
          </a:prstGeom>
          <a:noFill/>
        </p:spPr>
        <p:txBody>
          <a:bodyPr wrap="square" rtlCol="0">
            <a:spAutoFit/>
          </a:bodyPr>
          <a:lstStyle/>
          <a:p>
            <a:pPr algn="just"/>
            <a:r>
              <a:rPr lang="en-US" b="1" dirty="0" smtClean="0">
                <a:latin typeface="Bookman Old Style" pitchFamily="18" charset="0"/>
              </a:rPr>
              <a:t>The Celts: </a:t>
            </a:r>
            <a:r>
              <a:rPr lang="en-US" dirty="0" smtClean="0">
                <a:latin typeface="Bookman Old Style" pitchFamily="18" charset="0"/>
              </a:rPr>
              <a:t>an overall name for a large group of Indo-European tribes that populated western, central and eastern Europe throughout the Iron and Medieval ages and spoke Celtic languages.  </a:t>
            </a:r>
          </a:p>
          <a:p>
            <a:pPr algn="just"/>
            <a:endParaRPr lang="en-US" b="1" dirty="0" smtClean="0">
              <a:latin typeface="Bookman Old Style" pitchFamily="18" charset="0"/>
            </a:endParaRPr>
          </a:p>
          <a:p>
            <a:pPr algn="just"/>
            <a:r>
              <a:rPr lang="en-US" dirty="0" smtClean="0">
                <a:latin typeface="Bookman Old Style" pitchFamily="18" charset="0"/>
              </a:rPr>
              <a:t>They can be identified with a particular archeological </a:t>
            </a:r>
            <a:r>
              <a:rPr lang="en-US" b="1" dirty="0" err="1" smtClean="0">
                <a:latin typeface="Bookman Old Style" pitchFamily="18" charset="0"/>
              </a:rPr>
              <a:t>Hallstatt</a:t>
            </a:r>
            <a:r>
              <a:rPr lang="en-US" b="1" dirty="0" smtClean="0">
                <a:latin typeface="Bookman Old Style" pitchFamily="18" charset="0"/>
              </a:rPr>
              <a:t> culture </a:t>
            </a:r>
            <a:r>
              <a:rPr lang="en-US" dirty="0" smtClean="0">
                <a:latin typeface="Bookman Old Style" pitchFamily="18" charset="0"/>
              </a:rPr>
              <a:t>(8. – 5. cent. B. C) (The area between Danube, Rhine and Rhône).</a:t>
            </a:r>
          </a:p>
          <a:p>
            <a:pPr algn="just"/>
            <a:endParaRPr lang="en-US" dirty="0" smtClean="0">
              <a:latin typeface="Bookman Old Style" pitchFamily="18" charset="0"/>
            </a:endParaRPr>
          </a:p>
          <a:p>
            <a:pPr algn="just"/>
            <a:r>
              <a:rPr lang="en-US" dirty="0" smtClean="0">
                <a:latin typeface="Bookman Old Style" pitchFamily="18" charset="0"/>
              </a:rPr>
              <a:t>During t</a:t>
            </a:r>
            <a:r>
              <a:rPr lang="cs-CZ" dirty="0" smtClean="0">
                <a:latin typeface="Bookman Old Style" pitchFamily="18" charset="0"/>
              </a:rPr>
              <a:t>he </a:t>
            </a:r>
            <a:r>
              <a:rPr lang="cs-CZ" b="1" dirty="0" smtClean="0">
                <a:latin typeface="Bookman Old Style" pitchFamily="18" charset="0"/>
              </a:rPr>
              <a:t>La </a:t>
            </a:r>
            <a:r>
              <a:rPr lang="cs-CZ" b="1" dirty="0" err="1" smtClean="0">
                <a:latin typeface="Bookman Old Style" pitchFamily="18" charset="0"/>
              </a:rPr>
              <a:t>Tène</a:t>
            </a:r>
            <a:r>
              <a:rPr lang="cs-CZ" b="1" dirty="0" smtClean="0">
                <a:latin typeface="Bookman Old Style" pitchFamily="18" charset="0"/>
              </a:rPr>
              <a:t> </a:t>
            </a:r>
            <a:r>
              <a:rPr lang="cs-CZ" b="1" dirty="0" err="1" smtClean="0">
                <a:latin typeface="Bookman Old Style" pitchFamily="18" charset="0"/>
              </a:rPr>
              <a:t>culture</a:t>
            </a:r>
            <a:r>
              <a:rPr lang="en-US" b="1" dirty="0" smtClean="0">
                <a:latin typeface="Bookman Old Style" pitchFamily="18" charset="0"/>
              </a:rPr>
              <a:t> </a:t>
            </a:r>
            <a:r>
              <a:rPr lang="en-US" dirty="0" smtClean="0">
                <a:latin typeface="Bookman Old Style" pitchFamily="18" charset="0"/>
              </a:rPr>
              <a:t>era, 5.-1. cent. BC, the Celtic tribes  spread into the eastern Europe as well as into the Balkans and Asia Minor. </a:t>
            </a:r>
          </a:p>
          <a:p>
            <a:pPr algn="just"/>
            <a:endParaRPr lang="en-US" dirty="0" smtClean="0">
              <a:latin typeface="Bookman Old Style" pitchFamily="18" charset="0"/>
            </a:endParaRPr>
          </a:p>
          <a:p>
            <a:pPr algn="just"/>
            <a:r>
              <a:rPr lang="en-US" dirty="0" smtClean="0">
                <a:latin typeface="Bookman Old Style" pitchFamily="18" charset="0"/>
              </a:rPr>
              <a:t>In the 1. cent. BC, the areas inhabited by the Celtic tribes were considerably diminished due to the Roman colonization and the raids of Germanic tribes. </a:t>
            </a:r>
          </a:p>
          <a:p>
            <a:pPr algn="just"/>
            <a:endParaRPr lang="en-US" dirty="0" smtClean="0">
              <a:latin typeface="Bookman Old Style" pitchFamily="18" charset="0"/>
            </a:endParaRPr>
          </a:p>
          <a:p>
            <a:pPr algn="just"/>
            <a:r>
              <a:rPr lang="en-US" dirty="0" smtClean="0">
                <a:latin typeface="Bookman Old Style" pitchFamily="18" charset="0"/>
              </a:rPr>
              <a:t>At the end of the “great European migration period” (6. cent. </a:t>
            </a:r>
            <a:r>
              <a:rPr lang="cs-CZ" dirty="0" smtClean="0">
                <a:latin typeface="Bookman Old Style" pitchFamily="18" charset="0"/>
              </a:rPr>
              <a:t>AD</a:t>
            </a:r>
            <a:r>
              <a:rPr lang="en-US" dirty="0" smtClean="0">
                <a:latin typeface="Bookman Old Style" pitchFamily="18" charset="0"/>
              </a:rPr>
              <a:t>), the Celts were pushed all the way to the British Isles, where the Celtic languages survived until the present day. </a:t>
            </a:r>
          </a:p>
          <a:p>
            <a:endParaRPr lang="en-US" dirty="0" smtClean="0">
              <a:latin typeface="Bookman Old Style" pitchFamily="18" charset="0"/>
            </a:endParaRPr>
          </a:p>
          <a:p>
            <a:endParaRPr lang="en-US" sz="1400" b="1" dirty="0" smtClean="0">
              <a:latin typeface="Bookman Old Style" pitchFamily="18" charset="0"/>
            </a:endParaRPr>
          </a:p>
          <a:p>
            <a:endParaRPr lang="en-US" sz="1400" b="1" dirty="0" smtClean="0">
              <a:latin typeface="Bookman Old Style" pitchFamily="18" charset="0"/>
            </a:endParaRPr>
          </a:p>
          <a:p>
            <a:endParaRPr lang="en-US" sz="1400" b="1" dirty="0" smtClean="0">
              <a:latin typeface="Bookman Old Style" pitchFamily="18" charset="0"/>
            </a:endParaRPr>
          </a:p>
          <a:p>
            <a:endParaRPr lang="en-US" sz="1400" b="1" dirty="0" smtClean="0">
              <a:latin typeface="Bookman Old Style" pitchFamily="18" charset="0"/>
            </a:endParaRPr>
          </a:p>
          <a:p>
            <a:endParaRPr lang="cs-CZ" sz="1400"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descr="halstat k.PNG"/>
          <p:cNvPicPr>
            <a:picLocks noChangeAspect="1"/>
          </p:cNvPicPr>
          <p:nvPr/>
        </p:nvPicPr>
        <p:blipFill>
          <a:blip r:embed="rId3" cstate="print"/>
          <a:stretch>
            <a:fillRect/>
          </a:stretch>
        </p:blipFill>
        <p:spPr>
          <a:xfrm>
            <a:off x="-1" y="0"/>
            <a:ext cx="5723325" cy="4005064"/>
          </a:xfrm>
          <a:prstGeom prst="rect">
            <a:avLst/>
          </a:prstGeom>
        </p:spPr>
      </p:pic>
      <p:pic>
        <p:nvPicPr>
          <p:cNvPr id="4" name="Obrázek 3" descr="hals en.PNG"/>
          <p:cNvPicPr>
            <a:picLocks noChangeAspect="1"/>
          </p:cNvPicPr>
          <p:nvPr/>
        </p:nvPicPr>
        <p:blipFill>
          <a:blip r:embed="rId4" cstate="print"/>
          <a:stretch>
            <a:fillRect/>
          </a:stretch>
        </p:blipFill>
        <p:spPr>
          <a:xfrm>
            <a:off x="182737" y="4722331"/>
            <a:ext cx="4389263" cy="146308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65535" y="21081"/>
            <a:ext cx="4501383" cy="39839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4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14282" y="571480"/>
            <a:ext cx="8429684" cy="4031873"/>
          </a:xfrm>
          <a:prstGeom prst="rect">
            <a:avLst/>
          </a:prstGeom>
          <a:noFill/>
        </p:spPr>
        <p:txBody>
          <a:bodyPr wrap="square" rtlCol="0">
            <a:spAutoFit/>
          </a:bodyPr>
          <a:lstStyle/>
          <a:p>
            <a:pPr algn="just"/>
            <a:r>
              <a:rPr lang="en-US" dirty="0" smtClean="0">
                <a:latin typeface="Bookman Old Style" pitchFamily="18" charset="0"/>
              </a:rPr>
              <a:t>The oldest roots of the Celtic languages  can be traced back into the first half of the 2. millennium BC. This rich ethnic group was probably created by a few pre-exiting cultures merging together. The Celts shared a common language, culture and beliefs, but they never created a unified state. </a:t>
            </a:r>
          </a:p>
          <a:p>
            <a:pPr algn="just"/>
            <a:endParaRPr lang="en-US" dirty="0" smtClean="0">
              <a:latin typeface="Bookman Old Style" pitchFamily="18" charset="0"/>
            </a:endParaRPr>
          </a:p>
          <a:p>
            <a:pPr algn="just"/>
            <a:r>
              <a:rPr lang="en-US" dirty="0" smtClean="0">
                <a:latin typeface="Bookman Old Style" pitchFamily="18" charset="0"/>
              </a:rPr>
              <a:t>The first time the Celts were mentioned in the classical Greek text was in the 6</a:t>
            </a:r>
            <a:r>
              <a:rPr lang="en-US" baseline="30000" dirty="0" smtClean="0">
                <a:latin typeface="Bookman Old Style" pitchFamily="18" charset="0"/>
              </a:rPr>
              <a:t>th</a:t>
            </a:r>
            <a:r>
              <a:rPr lang="en-US" dirty="0" smtClean="0">
                <a:latin typeface="Bookman Old Style" pitchFamily="18" charset="0"/>
              </a:rPr>
              <a:t> cent. BC, in the text called </a:t>
            </a:r>
            <a:r>
              <a:rPr lang="cs-CZ" i="1" dirty="0" err="1" smtClean="0">
                <a:latin typeface="Bookman Old Style" pitchFamily="18" charset="0"/>
              </a:rPr>
              <a:t>Ora</a:t>
            </a:r>
            <a:r>
              <a:rPr lang="cs-CZ" i="1" dirty="0" smtClean="0">
                <a:latin typeface="Bookman Old Style" pitchFamily="18" charset="0"/>
              </a:rPr>
              <a:t> </a:t>
            </a:r>
            <a:r>
              <a:rPr lang="cs-CZ" i="1" dirty="0" err="1" smtClean="0">
                <a:latin typeface="Bookman Old Style" pitchFamily="18" charset="0"/>
              </a:rPr>
              <a:t>maritima</a:t>
            </a:r>
            <a:r>
              <a:rPr lang="en-US" i="1" dirty="0" smtClean="0">
                <a:latin typeface="Bookman Old Style" pitchFamily="18" charset="0"/>
              </a:rPr>
              <a:t> </a:t>
            </a:r>
            <a:r>
              <a:rPr lang="en-US" dirty="0" smtClean="0">
                <a:latin typeface="Bookman Old Style" pitchFamily="18" charset="0"/>
              </a:rPr>
              <a:t>written by</a:t>
            </a:r>
            <a:r>
              <a:rPr lang="en-US" i="1" dirty="0" smtClean="0">
                <a:latin typeface="Bookman Old Style" pitchFamily="18" charset="0"/>
              </a:rPr>
              <a:t> </a:t>
            </a:r>
            <a:r>
              <a:rPr lang="cs-CZ" b="1" dirty="0" err="1" smtClean="0">
                <a:latin typeface="Bookman Old Style" pitchFamily="18" charset="0"/>
              </a:rPr>
              <a:t>Hecateo</a:t>
            </a:r>
            <a:r>
              <a:rPr lang="cs-CZ" b="1" dirty="0" smtClean="0">
                <a:latin typeface="Bookman Old Style" pitchFamily="18" charset="0"/>
              </a:rPr>
              <a:t> </a:t>
            </a:r>
            <a:r>
              <a:rPr lang="cs-CZ" b="1" dirty="0" err="1" smtClean="0">
                <a:latin typeface="Bookman Old Style" pitchFamily="18" charset="0"/>
              </a:rPr>
              <a:t>of</a:t>
            </a:r>
            <a:r>
              <a:rPr lang="cs-CZ" b="1" dirty="0" smtClean="0">
                <a:latin typeface="Bookman Old Style" pitchFamily="18" charset="0"/>
              </a:rPr>
              <a:t> Mileto</a:t>
            </a:r>
            <a:r>
              <a:rPr lang="en-US" b="1" dirty="0" smtClean="0">
                <a:latin typeface="Bookman Old Style" pitchFamily="18" charset="0"/>
              </a:rPr>
              <a:t> </a:t>
            </a:r>
            <a:r>
              <a:rPr lang="cs-CZ" dirty="0" smtClean="0">
                <a:latin typeface="Bookman Old Style" pitchFamily="18" charset="0"/>
              </a:rPr>
              <a:t>(</a:t>
            </a:r>
            <a:r>
              <a:rPr lang="en-US" dirty="0" smtClean="0">
                <a:latin typeface="Bookman Old Style" pitchFamily="18" charset="0"/>
              </a:rPr>
              <a:t>c. </a:t>
            </a:r>
            <a:r>
              <a:rPr lang="cs-CZ" dirty="0" smtClean="0">
                <a:latin typeface="Bookman Old Style" pitchFamily="18" charset="0"/>
              </a:rPr>
              <a:t>550 BC – </a:t>
            </a:r>
            <a:r>
              <a:rPr lang="cs-CZ" dirty="0" err="1" smtClean="0">
                <a:latin typeface="Bookman Old Style" pitchFamily="18" charset="0"/>
              </a:rPr>
              <a:t>c</a:t>
            </a:r>
            <a:r>
              <a:rPr lang="cs-CZ" dirty="0" smtClean="0">
                <a:latin typeface="Bookman Old Style" pitchFamily="18" charset="0"/>
              </a:rPr>
              <a:t>. 476 BC)</a:t>
            </a:r>
            <a:r>
              <a:rPr lang="en-US" dirty="0" smtClean="0">
                <a:latin typeface="Bookman Old Style" pitchFamily="18" charset="0"/>
              </a:rPr>
              <a:t>. He placed the main Celtic settlements into the area of the spring of the river Danube  and further west. </a:t>
            </a:r>
          </a:p>
          <a:p>
            <a:endParaRPr lang="en-US" sz="1400" dirty="0" smtClean="0">
              <a:latin typeface="Bookman Old Style" pitchFamily="18" charset="0"/>
            </a:endParaRPr>
          </a:p>
          <a:p>
            <a:endParaRPr lang="en-US" sz="1400" dirty="0" smtClean="0">
              <a:latin typeface="Bookman Old Style" pitchFamily="18" charset="0"/>
            </a:endParaRPr>
          </a:p>
          <a:p>
            <a:endParaRPr lang="en-US" sz="1400" dirty="0" smtClean="0">
              <a:latin typeface="Bookman Old Style" pitchFamily="18" charset="0"/>
            </a:endParaRPr>
          </a:p>
          <a:p>
            <a:endParaRPr lang="en-US" sz="1400" dirty="0" smtClean="0">
              <a:latin typeface="Bookman Old Style" pitchFamily="18" charset="0"/>
            </a:endParaRPr>
          </a:p>
          <a:p>
            <a:endParaRPr lang="cs-CZ" sz="2000" dirty="0">
              <a:latin typeface="Bookman Old Style" pitchFamily="18" charset="0"/>
            </a:endParaRPr>
          </a:p>
        </p:txBody>
      </p:sp>
      <p:sp>
        <p:nvSpPr>
          <p:cNvPr id="3" name="TextovéPole 2"/>
          <p:cNvSpPr txBox="1"/>
          <p:nvPr/>
        </p:nvSpPr>
        <p:spPr>
          <a:xfrm>
            <a:off x="3995936" y="5214950"/>
            <a:ext cx="4929222" cy="646331"/>
          </a:xfrm>
          <a:prstGeom prst="rect">
            <a:avLst/>
          </a:prstGeom>
          <a:noFill/>
        </p:spPr>
        <p:txBody>
          <a:bodyPr wrap="square" rtlCol="0">
            <a:spAutoFit/>
          </a:bodyPr>
          <a:lstStyle/>
          <a:p>
            <a:r>
              <a:rPr lang="en-US" dirty="0" smtClean="0">
                <a:latin typeface="Bookman Old Style" pitchFamily="18" charset="0"/>
              </a:rPr>
              <a:t>Translated from</a:t>
            </a:r>
            <a:r>
              <a:rPr lang="cs-CZ" dirty="0" smtClean="0">
                <a:latin typeface="Bookman Old Style" pitchFamily="18" charset="0"/>
              </a:rPr>
              <a:t> </a:t>
            </a:r>
            <a:r>
              <a:rPr lang="cs-CZ" dirty="0">
                <a:latin typeface="Bookman Old Style" pitchFamily="18" charset="0"/>
              </a:rPr>
              <a:t>KELTSKÉ </a:t>
            </a:r>
            <a:r>
              <a:rPr lang="cs-CZ" dirty="0" smtClean="0">
                <a:latin typeface="Bookman Old Style" pitchFamily="18" charset="0"/>
              </a:rPr>
              <a:t>JAZYKY, Václav </a:t>
            </a:r>
            <a:r>
              <a:rPr lang="cs-CZ" dirty="0">
                <a:latin typeface="Bookman Old Style" pitchFamily="18" charset="0"/>
              </a:rPr>
              <a:t>Blažek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112" y="3356991"/>
            <a:ext cx="3488149" cy="33965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ovéPole 4"/>
          <p:cNvSpPr txBox="1"/>
          <p:nvPr/>
        </p:nvSpPr>
        <p:spPr>
          <a:xfrm>
            <a:off x="3995936" y="3717032"/>
            <a:ext cx="4464496" cy="923330"/>
          </a:xfrm>
          <a:prstGeom prst="rect">
            <a:avLst/>
          </a:prstGeom>
          <a:noFill/>
        </p:spPr>
        <p:txBody>
          <a:bodyPr wrap="square" rtlCol="0">
            <a:spAutoFit/>
          </a:bodyPr>
          <a:lstStyle/>
          <a:p>
            <a:r>
              <a:rPr lang="cs-CZ" dirty="0" err="1" smtClean="0">
                <a:latin typeface="Bookman Old Style" panose="02050604050505020204" pitchFamily="18" charset="0"/>
              </a:rPr>
              <a:t>From</a:t>
            </a:r>
            <a:r>
              <a:rPr lang="cs-CZ" dirty="0" smtClean="0">
                <a:latin typeface="Bookman Old Style" panose="02050604050505020204" pitchFamily="18" charset="0"/>
              </a:rPr>
              <a:t> </a:t>
            </a:r>
            <a:r>
              <a:rPr lang="cs-CZ" dirty="0" err="1" smtClean="0">
                <a:latin typeface="Bookman Old Style" panose="02050604050505020204" pitchFamily="18" charset="0"/>
              </a:rPr>
              <a:t>Periodos</a:t>
            </a:r>
            <a:r>
              <a:rPr lang="cs-CZ" dirty="0" smtClean="0">
                <a:latin typeface="Bookman Old Style" panose="02050604050505020204" pitchFamily="18" charset="0"/>
              </a:rPr>
              <a:t> Ges „</a:t>
            </a:r>
            <a:r>
              <a:rPr lang="cs-CZ" dirty="0" err="1" smtClean="0">
                <a:latin typeface="Bookman Old Style" panose="02050604050505020204" pitchFamily="18" charset="0"/>
              </a:rPr>
              <a:t>Journey</a:t>
            </a:r>
            <a:r>
              <a:rPr lang="cs-CZ" dirty="0" smtClean="0">
                <a:latin typeface="Bookman Old Style" panose="02050604050505020204" pitchFamily="18" charset="0"/>
              </a:rPr>
              <a:t> </a:t>
            </a:r>
            <a:r>
              <a:rPr lang="cs-CZ" dirty="0" err="1" smtClean="0">
                <a:latin typeface="Bookman Old Style" panose="02050604050505020204" pitchFamily="18" charset="0"/>
              </a:rPr>
              <a:t>around</a:t>
            </a:r>
            <a:r>
              <a:rPr lang="cs-CZ" dirty="0" smtClean="0">
                <a:latin typeface="Bookman Old Style" panose="02050604050505020204" pitchFamily="18" charset="0"/>
              </a:rPr>
              <a:t> </a:t>
            </a:r>
            <a:r>
              <a:rPr lang="cs-CZ" dirty="0" err="1" smtClean="0">
                <a:latin typeface="Bookman Old Style" panose="02050604050505020204" pitchFamily="18" charset="0"/>
              </a:rPr>
              <a:t>the</a:t>
            </a:r>
            <a:r>
              <a:rPr lang="cs-CZ" dirty="0" smtClean="0">
                <a:latin typeface="Bookman Old Style" panose="02050604050505020204" pitchFamily="18" charset="0"/>
              </a:rPr>
              <a:t> </a:t>
            </a:r>
            <a:r>
              <a:rPr lang="cs-CZ" dirty="0" err="1" smtClean="0">
                <a:latin typeface="Bookman Old Style" panose="02050604050505020204" pitchFamily="18" charset="0"/>
              </a:rPr>
              <a:t>world</a:t>
            </a:r>
            <a:r>
              <a:rPr lang="cs-CZ" dirty="0" smtClean="0">
                <a:latin typeface="Bookman Old Style" panose="02050604050505020204" pitchFamily="18" charset="0"/>
              </a:rPr>
              <a:t>“ </a:t>
            </a:r>
            <a:r>
              <a:rPr lang="cs-CZ" dirty="0" err="1" smtClean="0">
                <a:latin typeface="Bookman Old Style" panose="02050604050505020204" pitchFamily="18" charset="0"/>
              </a:rPr>
              <a:t>reconstruction</a:t>
            </a:r>
            <a:r>
              <a:rPr lang="cs-CZ" dirty="0" smtClean="0">
                <a:latin typeface="Bookman Old Style" panose="02050604050505020204" pitchFamily="18" charset="0"/>
              </a:rPr>
              <a:t> </a:t>
            </a:r>
            <a:r>
              <a:rPr lang="cs-CZ" dirty="0" err="1" smtClean="0">
                <a:latin typeface="Bookman Old Style" panose="02050604050505020204" pitchFamily="18" charset="0"/>
              </a:rPr>
              <a:t>of</a:t>
            </a:r>
            <a:r>
              <a:rPr lang="cs-CZ" dirty="0" smtClean="0">
                <a:latin typeface="Bookman Old Style" panose="02050604050505020204" pitchFamily="18" charset="0"/>
              </a:rPr>
              <a:t> </a:t>
            </a:r>
            <a:r>
              <a:rPr lang="cs-CZ" dirty="0" err="1" smtClean="0">
                <a:latin typeface="Bookman Old Style" panose="02050604050505020204" pitchFamily="18" charset="0"/>
              </a:rPr>
              <a:t>Hecateu</a:t>
            </a:r>
            <a:r>
              <a:rPr lang="en-US" dirty="0" smtClean="0">
                <a:latin typeface="Bookman Old Style" panose="02050604050505020204" pitchFamily="18" charset="0"/>
              </a:rPr>
              <a:t>`s map.</a:t>
            </a:r>
            <a:endParaRPr lang="en-US"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1000108"/>
            <a:ext cx="8429684" cy="3447098"/>
          </a:xfrm>
          <a:prstGeom prst="rect">
            <a:avLst/>
          </a:prstGeom>
          <a:noFill/>
        </p:spPr>
        <p:txBody>
          <a:bodyPr wrap="square" rtlCol="0">
            <a:spAutoFit/>
          </a:bodyPr>
          <a:lstStyle/>
          <a:p>
            <a:pPr algn="just"/>
            <a:r>
              <a:rPr lang="en-US" sz="2000" dirty="0" smtClean="0">
                <a:latin typeface="Bookman Old Style" pitchFamily="18" charset="0"/>
              </a:rPr>
              <a:t>The ethnic name</a:t>
            </a:r>
            <a:r>
              <a:rPr lang="cs-CZ" sz="2000" dirty="0" smtClean="0">
                <a:latin typeface="Bookman Old Style" pitchFamily="18" charset="0"/>
              </a:rPr>
              <a:t> </a:t>
            </a:r>
            <a:r>
              <a:rPr lang="cs-CZ" sz="2000" b="1" dirty="0" err="1" smtClean="0">
                <a:latin typeface="Bookman Old Style" pitchFamily="18" charset="0"/>
              </a:rPr>
              <a:t>Kelto</a:t>
            </a:r>
            <a:r>
              <a:rPr lang="cs-CZ" sz="2000" dirty="0" smtClean="0">
                <a:latin typeface="Bookman Old Style" pitchFamily="18" charset="0"/>
              </a:rPr>
              <a:t>… (</a:t>
            </a:r>
            <a:r>
              <a:rPr lang="cs-CZ" sz="2000" dirty="0" err="1" smtClean="0">
                <a:latin typeface="Bookman Old Style" pitchFamily="18" charset="0"/>
              </a:rPr>
              <a:t>Herodot</a:t>
            </a:r>
            <a:r>
              <a:rPr lang="en-US" sz="2000" dirty="0" smtClean="0">
                <a:latin typeface="Bookman Old Style" pitchFamily="18" charset="0"/>
              </a:rPr>
              <a:t>u</a:t>
            </a:r>
            <a:r>
              <a:rPr lang="cs-CZ" sz="2000" dirty="0" smtClean="0">
                <a:latin typeface="Bookman Old Style" pitchFamily="18" charset="0"/>
              </a:rPr>
              <a:t>s), </a:t>
            </a:r>
            <a:r>
              <a:rPr lang="cs-CZ" sz="2000" i="1" dirty="0" err="1" smtClean="0">
                <a:latin typeface="Bookman Old Style" pitchFamily="18" charset="0"/>
              </a:rPr>
              <a:t>Kšltai</a:t>
            </a:r>
            <a:r>
              <a:rPr lang="cs-CZ" sz="2000" dirty="0" smtClean="0">
                <a:latin typeface="Bookman Old Style" pitchFamily="18" charset="0"/>
              </a:rPr>
              <a:t> (</a:t>
            </a:r>
            <a:r>
              <a:rPr lang="cs-CZ" sz="2000" dirty="0" err="1" smtClean="0">
                <a:latin typeface="Bookman Old Style" pitchFamily="18" charset="0"/>
              </a:rPr>
              <a:t>Strab</a:t>
            </a:r>
            <a:r>
              <a:rPr lang="en-US" sz="2000" dirty="0" smtClean="0">
                <a:latin typeface="Bookman Old Style" pitchFamily="18" charset="0"/>
              </a:rPr>
              <a:t>o</a:t>
            </a:r>
            <a:r>
              <a:rPr lang="cs-CZ" sz="2000" dirty="0" smtClean="0">
                <a:latin typeface="Bookman Old Style" pitchFamily="18" charset="0"/>
              </a:rPr>
              <a:t>), </a:t>
            </a:r>
            <a:r>
              <a:rPr lang="cs-CZ" sz="2000" i="1" dirty="0" err="1" smtClean="0">
                <a:latin typeface="Bookman Old Style" pitchFamily="18" charset="0"/>
              </a:rPr>
              <a:t>Celtae</a:t>
            </a:r>
            <a:r>
              <a:rPr lang="cs-CZ" sz="2000" i="1" dirty="0" smtClean="0">
                <a:latin typeface="Bookman Old Style" pitchFamily="18" charset="0"/>
              </a:rPr>
              <a:t> (</a:t>
            </a:r>
            <a:r>
              <a:rPr lang="cs-CZ" sz="2000" dirty="0" err="1" smtClean="0">
                <a:latin typeface="Bookman Old Style" pitchFamily="18" charset="0"/>
              </a:rPr>
              <a:t>Caesar</a:t>
            </a:r>
            <a:r>
              <a:rPr lang="cs-CZ" sz="2000" i="1" dirty="0" smtClean="0">
                <a:latin typeface="Bookman Old Style" pitchFamily="18" charset="0"/>
              </a:rPr>
              <a:t>)</a:t>
            </a:r>
            <a:r>
              <a:rPr lang="en-US" sz="2000" i="1" dirty="0" smtClean="0">
                <a:latin typeface="Bookman Old Style" pitchFamily="18" charset="0"/>
              </a:rPr>
              <a:t>, </a:t>
            </a:r>
            <a:r>
              <a:rPr lang="cs-CZ" sz="2000" i="1" dirty="0" err="1" smtClean="0">
                <a:latin typeface="Bookman Old Style" pitchFamily="18" charset="0"/>
              </a:rPr>
              <a:t>KeltŇj</a:t>
            </a:r>
            <a:r>
              <a:rPr lang="cs-CZ" sz="2000" dirty="0" smtClean="0">
                <a:latin typeface="Bookman Old Style" pitchFamily="18" charset="0"/>
              </a:rPr>
              <a:t> (</a:t>
            </a:r>
            <a:r>
              <a:rPr lang="cs-CZ" sz="2000" dirty="0" err="1" smtClean="0">
                <a:latin typeface="Bookman Old Style" pitchFamily="18" charset="0"/>
              </a:rPr>
              <a:t>Callimachus</a:t>
            </a:r>
            <a:r>
              <a:rPr lang="cs-CZ" sz="2000" dirty="0" smtClean="0">
                <a:latin typeface="Bookman Old Style" pitchFamily="18" charset="0"/>
              </a:rPr>
              <a:t>), </a:t>
            </a:r>
            <a:r>
              <a:rPr lang="en-US" sz="2000" dirty="0" smtClean="0">
                <a:latin typeface="Bookman Old Style" pitchFamily="18" charset="0"/>
              </a:rPr>
              <a:t>is usually etymologically explained with the </a:t>
            </a:r>
            <a:r>
              <a:rPr lang="cs-CZ" sz="2000" dirty="0" err="1" smtClean="0">
                <a:latin typeface="Bookman Old Style" pitchFamily="18" charset="0"/>
              </a:rPr>
              <a:t>ie</a:t>
            </a:r>
            <a:r>
              <a:rPr lang="cs-CZ" sz="2000" dirty="0" smtClean="0">
                <a:latin typeface="Bookman Old Style" pitchFamily="18" charset="0"/>
              </a:rPr>
              <a:t>. </a:t>
            </a:r>
            <a:r>
              <a:rPr lang="en-US" sz="2000" dirty="0" smtClean="0">
                <a:latin typeface="Bookman Old Style" pitchFamily="18" charset="0"/>
              </a:rPr>
              <a:t>root</a:t>
            </a:r>
            <a:r>
              <a:rPr lang="cs-CZ" sz="2000" dirty="0" smtClean="0">
                <a:latin typeface="Bookman Old Style" pitchFamily="18" charset="0"/>
              </a:rPr>
              <a:t> </a:t>
            </a:r>
            <a:r>
              <a:rPr lang="cs-CZ" sz="2000" i="1" dirty="0" smtClean="0">
                <a:latin typeface="Bookman Old Style" pitchFamily="18" charset="0"/>
              </a:rPr>
              <a:t>*</a:t>
            </a:r>
            <a:r>
              <a:rPr lang="cs-CZ" sz="2000" i="1" dirty="0" err="1" smtClean="0">
                <a:latin typeface="Bookman Old Style" pitchFamily="18" charset="0"/>
              </a:rPr>
              <a:t>kelH</a:t>
            </a:r>
            <a:r>
              <a:rPr lang="cs-CZ" sz="2000" i="1" dirty="0" smtClean="0">
                <a:latin typeface="Bookman Old Style" pitchFamily="18" charset="0"/>
              </a:rPr>
              <a:t>- </a:t>
            </a:r>
            <a:r>
              <a:rPr lang="cs-CZ" sz="2000" dirty="0" smtClean="0">
                <a:latin typeface="Bookman Old Style" pitchFamily="18" charset="0"/>
              </a:rPr>
              <a:t>“</a:t>
            </a:r>
            <a:r>
              <a:rPr lang="en-US" sz="2000" dirty="0" smtClean="0">
                <a:latin typeface="Bookman Old Style" pitchFamily="18" charset="0"/>
              </a:rPr>
              <a:t>to stick out</a:t>
            </a:r>
            <a:r>
              <a:rPr lang="cs-CZ" sz="2000" i="1" dirty="0" smtClean="0">
                <a:latin typeface="Bookman Old Style" pitchFamily="18" charset="0"/>
              </a:rPr>
              <a:t>" (</a:t>
            </a:r>
            <a:r>
              <a:rPr lang="cs-CZ" sz="2000" i="1" dirty="0" err="1" smtClean="0">
                <a:latin typeface="Bookman Old Style" pitchFamily="18" charset="0"/>
              </a:rPr>
              <a:t>Pokorny</a:t>
            </a:r>
            <a:r>
              <a:rPr lang="cs-CZ" sz="2000" i="1" dirty="0" smtClean="0">
                <a:latin typeface="Bookman Old Style" pitchFamily="18" charset="0"/>
              </a:rPr>
              <a:t> 1959, 544), </a:t>
            </a:r>
            <a:r>
              <a:rPr lang="en-US" sz="2000" dirty="0" smtClean="0">
                <a:latin typeface="Bookman Old Style" pitchFamily="18" charset="0"/>
              </a:rPr>
              <a:t>com</a:t>
            </a:r>
            <a:r>
              <a:rPr lang="cs-CZ" sz="2000" i="1" dirty="0" smtClean="0">
                <a:latin typeface="Bookman Old Style" pitchFamily="18" charset="0"/>
              </a:rPr>
              <a:t>. lat. </a:t>
            </a:r>
            <a:r>
              <a:rPr lang="cs-CZ" sz="2000" i="1" dirty="0" err="1" smtClean="0">
                <a:latin typeface="Bookman Old Style" pitchFamily="18" charset="0"/>
              </a:rPr>
              <a:t>celsus</a:t>
            </a:r>
            <a:r>
              <a:rPr lang="cs-CZ" sz="2000" i="1" dirty="0" smtClean="0">
                <a:latin typeface="Bookman Old Style" pitchFamily="18" charset="0"/>
              </a:rPr>
              <a:t> </a:t>
            </a:r>
            <a:r>
              <a:rPr lang="cs-CZ" sz="2000" dirty="0" smtClean="0">
                <a:latin typeface="Bookman Old Style" pitchFamily="18" charset="0"/>
              </a:rPr>
              <a:t>“</a:t>
            </a:r>
            <a:r>
              <a:rPr lang="en-US" sz="2000" dirty="0" smtClean="0">
                <a:latin typeface="Bookman Old Style" pitchFamily="18" charset="0"/>
              </a:rPr>
              <a:t>raised, erected, high, noble</a:t>
            </a:r>
            <a:r>
              <a:rPr lang="cs-CZ" sz="2000" i="1" dirty="0" smtClean="0">
                <a:latin typeface="Bookman Old Style" pitchFamily="18" charset="0"/>
              </a:rPr>
              <a:t>", </a:t>
            </a:r>
            <a:r>
              <a:rPr lang="en-US" sz="2000" dirty="0" smtClean="0">
                <a:latin typeface="Bookman Old Style" pitchFamily="18" charset="0"/>
              </a:rPr>
              <a:t>so it might have meant </a:t>
            </a:r>
            <a:r>
              <a:rPr lang="cs-CZ" sz="2000" dirty="0" smtClean="0">
                <a:latin typeface="Bookman Old Style" pitchFamily="18" charset="0"/>
              </a:rPr>
              <a:t>“</a:t>
            </a:r>
            <a:r>
              <a:rPr lang="en-US" sz="2000" dirty="0" smtClean="0">
                <a:latin typeface="Bookman Old Style" pitchFamily="18" charset="0"/>
              </a:rPr>
              <a:t>noble</a:t>
            </a:r>
            <a:r>
              <a:rPr lang="cs-CZ" sz="2000" dirty="0" smtClean="0">
                <a:latin typeface="Bookman Old Style" pitchFamily="18" charset="0"/>
              </a:rPr>
              <a:t>" </a:t>
            </a:r>
            <a:r>
              <a:rPr lang="en-US" sz="2000" dirty="0" smtClean="0">
                <a:latin typeface="Bookman Old Style" pitchFamily="18" charset="0"/>
              </a:rPr>
              <a:t>or</a:t>
            </a:r>
            <a:r>
              <a:rPr lang="cs-CZ" sz="2000" i="1" dirty="0" smtClean="0">
                <a:latin typeface="Bookman Old Style" pitchFamily="18" charset="0"/>
              </a:rPr>
              <a:t> “</a:t>
            </a:r>
            <a:r>
              <a:rPr lang="en-US" sz="2000" dirty="0" smtClean="0">
                <a:latin typeface="Bookman Old Style" pitchFamily="18" charset="0"/>
              </a:rPr>
              <a:t>people from highlands</a:t>
            </a:r>
            <a:r>
              <a:rPr lang="cs-CZ" sz="2000" i="1" dirty="0" smtClean="0">
                <a:latin typeface="Bookman Old Style" pitchFamily="18" charset="0"/>
              </a:rPr>
              <a:t>" (</a:t>
            </a:r>
            <a:r>
              <a:rPr lang="cs-CZ" sz="2000" i="1" dirty="0" err="1" smtClean="0">
                <a:latin typeface="Bookman Old Style" pitchFamily="18" charset="0"/>
              </a:rPr>
              <a:t>sr</a:t>
            </a:r>
            <a:r>
              <a:rPr lang="cs-CZ" sz="2000" i="1" dirty="0" smtClean="0">
                <a:latin typeface="Bookman Old Style" pitchFamily="18" charset="0"/>
              </a:rPr>
              <a:t>. </a:t>
            </a:r>
            <a:r>
              <a:rPr lang="cs-CZ" sz="2000" i="1" dirty="0" err="1" smtClean="0">
                <a:latin typeface="Bookman Old Style" pitchFamily="18" charset="0"/>
              </a:rPr>
              <a:t>Erhart</a:t>
            </a:r>
            <a:r>
              <a:rPr lang="cs-CZ" sz="2000" i="1" dirty="0" smtClean="0">
                <a:latin typeface="Bookman Old Style" pitchFamily="18" charset="0"/>
              </a:rPr>
              <a:t>, </a:t>
            </a:r>
            <a:r>
              <a:rPr lang="cs-CZ" sz="2000" i="1" dirty="0" err="1" smtClean="0">
                <a:latin typeface="Bookman Old Style" pitchFamily="18" charset="0"/>
              </a:rPr>
              <a:t>Slavia</a:t>
            </a:r>
            <a:r>
              <a:rPr lang="cs-CZ" sz="2000" i="1" dirty="0" smtClean="0">
                <a:latin typeface="Bookman Old Style" pitchFamily="18" charset="0"/>
              </a:rPr>
              <a:t> 67,</a:t>
            </a:r>
            <a:r>
              <a:rPr lang="cs-CZ" sz="2000" dirty="0" smtClean="0">
                <a:latin typeface="Bookman Old Style" pitchFamily="18" charset="0"/>
              </a:rPr>
              <a:t>1998, 289-94, </a:t>
            </a:r>
            <a:r>
              <a:rPr lang="en-US" sz="2000" dirty="0" smtClean="0">
                <a:latin typeface="Bookman Old Style" pitchFamily="18" charset="0"/>
              </a:rPr>
              <a:t>who derives the name</a:t>
            </a:r>
            <a:r>
              <a:rPr lang="cs-CZ" sz="2000" dirty="0" smtClean="0">
                <a:latin typeface="Bookman Old Style" pitchFamily="18" charset="0"/>
              </a:rPr>
              <a:t> </a:t>
            </a:r>
            <a:r>
              <a:rPr lang="cs-CZ" sz="2000" i="1" dirty="0" smtClean="0">
                <a:latin typeface="Bookman Old Style" pitchFamily="18" charset="0"/>
              </a:rPr>
              <a:t>Čech</a:t>
            </a:r>
            <a:r>
              <a:rPr lang="en-US" sz="2000" i="1" dirty="0" smtClean="0">
                <a:latin typeface="Bookman Old Style" pitchFamily="18" charset="0"/>
              </a:rPr>
              <a:t> </a:t>
            </a:r>
            <a:r>
              <a:rPr lang="en-US" sz="2000" dirty="0" smtClean="0">
                <a:latin typeface="Bookman Old Style" pitchFamily="18" charset="0"/>
              </a:rPr>
              <a:t>from the same root</a:t>
            </a:r>
            <a:r>
              <a:rPr lang="cs-CZ" sz="2000" i="1" dirty="0" smtClean="0">
                <a:latin typeface="Bookman Old Style" pitchFamily="18" charset="0"/>
              </a:rPr>
              <a:t>). </a:t>
            </a:r>
            <a:r>
              <a:rPr lang="en-US" sz="2000" dirty="0" smtClean="0">
                <a:latin typeface="Bookman Old Style" pitchFamily="18" charset="0"/>
              </a:rPr>
              <a:t>Other possibility is </a:t>
            </a:r>
            <a:r>
              <a:rPr lang="cs-CZ" sz="2000" i="1" dirty="0" err="1" smtClean="0">
                <a:latin typeface="Bookman Old Style" pitchFamily="18" charset="0"/>
              </a:rPr>
              <a:t>ie</a:t>
            </a:r>
            <a:r>
              <a:rPr lang="cs-CZ" sz="2000" i="1" dirty="0" smtClean="0">
                <a:latin typeface="Bookman Old Style" pitchFamily="18" charset="0"/>
              </a:rPr>
              <a:t>. </a:t>
            </a:r>
            <a:r>
              <a:rPr lang="en-US" sz="2000" i="1" dirty="0" smtClean="0">
                <a:latin typeface="Bookman Old Style" pitchFamily="18" charset="0"/>
              </a:rPr>
              <a:t>root</a:t>
            </a:r>
            <a:r>
              <a:rPr lang="cs-CZ" sz="2000" i="1" dirty="0" smtClean="0">
                <a:latin typeface="Bookman Old Style" pitchFamily="18" charset="0"/>
              </a:rPr>
              <a:t> *kel- </a:t>
            </a:r>
            <a:r>
              <a:rPr lang="cs-CZ" sz="2000" dirty="0" smtClean="0">
                <a:latin typeface="Bookman Old Style" pitchFamily="18" charset="0"/>
              </a:rPr>
              <a:t>“</a:t>
            </a:r>
            <a:r>
              <a:rPr lang="en-US" sz="2000" dirty="0" smtClean="0">
                <a:latin typeface="Bookman Old Style" pitchFamily="18" charset="0"/>
              </a:rPr>
              <a:t>to beat</a:t>
            </a:r>
            <a:r>
              <a:rPr lang="cs-CZ" sz="2000" dirty="0" smtClean="0">
                <a:latin typeface="Bookman Old Style" pitchFamily="18" charset="0"/>
              </a:rPr>
              <a:t>" (</a:t>
            </a:r>
            <a:r>
              <a:rPr lang="cs-CZ" sz="2000" dirty="0" err="1" smtClean="0">
                <a:latin typeface="Bookman Old Style" pitchFamily="18" charset="0"/>
              </a:rPr>
              <a:t>Pokorny</a:t>
            </a:r>
            <a:r>
              <a:rPr lang="cs-CZ" sz="2000" dirty="0" smtClean="0">
                <a:latin typeface="Bookman Old Style" pitchFamily="18" charset="0"/>
              </a:rPr>
              <a:t> 1959, 545-47),</a:t>
            </a:r>
            <a:r>
              <a:rPr lang="cs-CZ" sz="2000" i="1" dirty="0">
                <a:latin typeface="Bookman Old Style" pitchFamily="18" charset="0"/>
              </a:rPr>
              <a:t> </a:t>
            </a:r>
            <a:r>
              <a:rPr lang="en-US" sz="2000" dirty="0" smtClean="0">
                <a:latin typeface="Bookman Old Style" pitchFamily="18" charset="0"/>
              </a:rPr>
              <a:t>so the Celts</a:t>
            </a:r>
            <a:r>
              <a:rPr lang="cs-CZ" sz="2000" dirty="0" smtClean="0">
                <a:latin typeface="Bookman Old Style" pitchFamily="18" charset="0"/>
              </a:rPr>
              <a:t> = “</a:t>
            </a:r>
            <a:r>
              <a:rPr lang="en-US" sz="2000" dirty="0" smtClean="0">
                <a:latin typeface="Bookman Old Style" pitchFamily="18" charset="0"/>
              </a:rPr>
              <a:t>warriors</a:t>
            </a:r>
            <a:r>
              <a:rPr lang="cs-CZ" sz="2000" dirty="0" smtClean="0">
                <a:latin typeface="Bookman Old Style" pitchFamily="18" charset="0"/>
              </a:rPr>
              <a:t>". </a:t>
            </a:r>
          </a:p>
          <a:p>
            <a:endParaRPr lang="cs-CZ" sz="2000" dirty="0" smtClean="0">
              <a:latin typeface="Bookman Old Style" pitchFamily="18" charset="0"/>
            </a:endParaRPr>
          </a:p>
          <a:p>
            <a:endParaRPr lang="cs-CZ" sz="2000" dirty="0" smtClean="0">
              <a:latin typeface="Bookman Old Style" pitchFamily="18" charset="0"/>
            </a:endParaRPr>
          </a:p>
          <a:p>
            <a:endParaRPr lang="cs-CZ" dirty="0"/>
          </a:p>
        </p:txBody>
      </p:sp>
      <p:sp>
        <p:nvSpPr>
          <p:cNvPr id="3" name="TextovéPole 2"/>
          <p:cNvSpPr txBox="1"/>
          <p:nvPr/>
        </p:nvSpPr>
        <p:spPr>
          <a:xfrm>
            <a:off x="3929058" y="5429264"/>
            <a:ext cx="4714908" cy="646331"/>
          </a:xfrm>
          <a:prstGeom prst="rect">
            <a:avLst/>
          </a:prstGeom>
          <a:noFill/>
        </p:spPr>
        <p:txBody>
          <a:bodyPr wrap="square" rtlCol="0">
            <a:spAutoFit/>
          </a:bodyPr>
          <a:lstStyle/>
          <a:p>
            <a:r>
              <a:rPr lang="cs-CZ" dirty="0" smtClean="0">
                <a:latin typeface="Bookman Old Style" pitchFamily="18" charset="0"/>
              </a:rPr>
              <a:t>Ad. KELTSKÉ JAZYKY, Václav Blažek</a:t>
            </a:r>
          </a:p>
          <a:p>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500042"/>
            <a:ext cx="8143932" cy="3785652"/>
          </a:xfrm>
          <a:prstGeom prst="rect">
            <a:avLst/>
          </a:prstGeom>
          <a:noFill/>
        </p:spPr>
        <p:txBody>
          <a:bodyPr wrap="square" rtlCol="0">
            <a:spAutoFit/>
          </a:bodyPr>
          <a:lstStyle/>
          <a:p>
            <a:pPr algn="just"/>
            <a:r>
              <a:rPr lang="en-US" sz="2000" dirty="0" smtClean="0">
                <a:latin typeface="Bookman Old Style" pitchFamily="18" charset="0"/>
              </a:rPr>
              <a:t>In the </a:t>
            </a:r>
            <a:r>
              <a:rPr lang="en-US" sz="2000" b="1" dirty="0" smtClean="0">
                <a:latin typeface="Bookman Old Style" pitchFamily="18" charset="0"/>
              </a:rPr>
              <a:t>first century B.C., J. Caesar</a:t>
            </a:r>
            <a:r>
              <a:rPr lang="en-US" sz="2000" dirty="0" smtClean="0">
                <a:latin typeface="Bookman Old Style" pitchFamily="18" charset="0"/>
              </a:rPr>
              <a:t> noticed that the peoples known to the Romans as the </a:t>
            </a:r>
            <a:r>
              <a:rPr lang="en-US" sz="2000" dirty="0" err="1" smtClean="0">
                <a:latin typeface="Bookman Old Style" pitchFamily="18" charset="0"/>
              </a:rPr>
              <a:t>Gauls</a:t>
            </a:r>
            <a:r>
              <a:rPr lang="en-US" sz="2000" dirty="0" smtClean="0">
                <a:latin typeface="Bookman Old Style" pitchFamily="18" charset="0"/>
              </a:rPr>
              <a:t> called themselves Celts. This means that the name </a:t>
            </a:r>
            <a:r>
              <a:rPr lang="en-US" sz="2000" i="1" dirty="0" smtClean="0">
                <a:latin typeface="Bookman Old Style" pitchFamily="18" charset="0"/>
              </a:rPr>
              <a:t>Celts </a:t>
            </a:r>
            <a:r>
              <a:rPr lang="en-US" sz="2000" dirty="0" smtClean="0">
                <a:latin typeface="Bookman Old Style" pitchFamily="18" charset="0"/>
              </a:rPr>
              <a:t>was received by all the Celtic tribes of the Roman Gallia.   </a:t>
            </a:r>
          </a:p>
          <a:p>
            <a:pPr algn="just"/>
            <a:r>
              <a:rPr lang="en-US" sz="2000" dirty="0" smtClean="0">
                <a:latin typeface="Bookman Old Style" pitchFamily="18" charset="0"/>
              </a:rPr>
              <a:t>The lat. </a:t>
            </a:r>
            <a:r>
              <a:rPr lang="en-US" sz="2000" i="1" dirty="0" smtClean="0">
                <a:latin typeface="Bookman Old Style" pitchFamily="18" charset="0"/>
              </a:rPr>
              <a:t>Gallus </a:t>
            </a:r>
            <a:r>
              <a:rPr lang="en-US" sz="2000" dirty="0" smtClean="0">
                <a:latin typeface="Bookman Old Style" pitchFamily="18" charset="0"/>
              </a:rPr>
              <a:t>is most probably derived from an ethnic or tribal name and was later accepted by Latin during the period of the Celtic expansion into the Roman empire in the 5</a:t>
            </a:r>
            <a:r>
              <a:rPr lang="en-US" sz="2000" baseline="30000" dirty="0" smtClean="0">
                <a:latin typeface="Bookman Old Style" pitchFamily="18" charset="0"/>
              </a:rPr>
              <a:t>th</a:t>
            </a:r>
            <a:r>
              <a:rPr lang="en-US" sz="2000" dirty="0" smtClean="0">
                <a:latin typeface="Bookman Old Style" pitchFamily="18" charset="0"/>
              </a:rPr>
              <a:t> cent. B.C.  </a:t>
            </a:r>
            <a:endParaRPr lang="cs-CZ" sz="2000" dirty="0">
              <a:latin typeface="Bookman Old Style" pitchFamily="18" charset="0"/>
            </a:endParaRPr>
          </a:p>
          <a:p>
            <a:pPr algn="just"/>
            <a:r>
              <a:rPr lang="en-US" sz="2000" dirty="0" smtClean="0">
                <a:latin typeface="Bookman Old Style" pitchFamily="18" charset="0"/>
              </a:rPr>
              <a:t>The root probably comes from the proto-</a:t>
            </a:r>
            <a:r>
              <a:rPr lang="en-US" sz="2000" dirty="0" err="1" smtClean="0">
                <a:latin typeface="Bookman Old Style" pitchFamily="18" charset="0"/>
              </a:rPr>
              <a:t>celtic</a:t>
            </a:r>
            <a:r>
              <a:rPr lang="cs-CZ" sz="2000" dirty="0" smtClean="0">
                <a:latin typeface="Bookman Old Style" pitchFamily="18" charset="0"/>
              </a:rPr>
              <a:t> </a:t>
            </a:r>
            <a:r>
              <a:rPr lang="en-US" sz="2000" i="1" dirty="0" smtClean="0">
                <a:latin typeface="Bookman Old Style" pitchFamily="18" charset="0"/>
              </a:rPr>
              <a:t>*</a:t>
            </a:r>
            <a:r>
              <a:rPr lang="en-US" sz="2000" i="1" dirty="0" err="1" smtClean="0">
                <a:latin typeface="Bookman Old Style" pitchFamily="18" charset="0"/>
              </a:rPr>
              <a:t>galno</a:t>
            </a:r>
            <a:r>
              <a:rPr lang="en-US" sz="2000" dirty="0" smtClean="0">
                <a:latin typeface="Bookman Old Style" pitchFamily="18" charset="0"/>
              </a:rPr>
              <a:t>,</a:t>
            </a:r>
            <a:r>
              <a:rPr lang="cs-CZ" sz="2000" dirty="0" smtClean="0">
                <a:latin typeface="Bookman Old Style" pitchFamily="18" charset="0"/>
              </a:rPr>
              <a:t> </a:t>
            </a:r>
            <a:r>
              <a:rPr lang="en-US" sz="2000" dirty="0" smtClean="0">
                <a:latin typeface="Bookman Old Style" pitchFamily="18" charset="0"/>
              </a:rPr>
              <a:t>and means “</a:t>
            </a:r>
            <a:r>
              <a:rPr lang="en-US" sz="2000" i="1" dirty="0" smtClean="0">
                <a:latin typeface="Bookman Old Style" pitchFamily="18" charset="0"/>
              </a:rPr>
              <a:t>power, strength</a:t>
            </a:r>
            <a:r>
              <a:rPr lang="en-US" sz="2000" dirty="0" smtClean="0">
                <a:latin typeface="Bookman Old Style" pitchFamily="18" charset="0"/>
              </a:rPr>
              <a:t>”, </a:t>
            </a:r>
            <a:r>
              <a:rPr lang="cs-CZ" sz="2000" dirty="0" smtClean="0">
                <a:latin typeface="Bookman Old Style" pitchFamily="18" charset="0"/>
              </a:rPr>
              <a:t>ad</a:t>
            </a:r>
            <a:r>
              <a:rPr lang="en-US" sz="2000" dirty="0" smtClean="0">
                <a:latin typeface="Bookman Old Style" pitchFamily="18" charset="0"/>
              </a:rPr>
              <a:t> old Irish </a:t>
            </a:r>
            <a:r>
              <a:rPr lang="en-US" sz="2000" i="1" dirty="0" smtClean="0">
                <a:latin typeface="Bookman Old Style" pitchFamily="18" charset="0"/>
              </a:rPr>
              <a:t>gal</a:t>
            </a:r>
            <a:r>
              <a:rPr lang="en-US" sz="2000" dirty="0" smtClean="0">
                <a:latin typeface="Bookman Old Style" pitchFamily="18" charset="0"/>
              </a:rPr>
              <a:t> “courage” and Welsh </a:t>
            </a:r>
            <a:r>
              <a:rPr lang="en-US" sz="2000" i="1" dirty="0" err="1" smtClean="0">
                <a:latin typeface="Bookman Old Style" pitchFamily="18" charset="0"/>
              </a:rPr>
              <a:t>gallu</a:t>
            </a:r>
            <a:r>
              <a:rPr lang="en-US" sz="2000" dirty="0" smtClean="0">
                <a:latin typeface="Bookman Old Style" pitchFamily="18" charset="0"/>
              </a:rPr>
              <a:t> “</a:t>
            </a:r>
            <a:r>
              <a:rPr lang="en-US" sz="2000" i="1" dirty="0" smtClean="0">
                <a:latin typeface="Bookman Old Style" pitchFamily="18" charset="0"/>
              </a:rPr>
              <a:t>to be able to</a:t>
            </a:r>
            <a:r>
              <a:rPr lang="en-US" sz="2000" dirty="0" smtClean="0">
                <a:latin typeface="Bookman Old Style" pitchFamily="18" charset="0"/>
              </a:rPr>
              <a:t>”</a:t>
            </a:r>
            <a:r>
              <a:rPr lang="cs-CZ" sz="2000" dirty="0" smtClean="0">
                <a:latin typeface="Bookman Old Style" pitchFamily="18" charset="0"/>
              </a:rPr>
              <a:t>. </a:t>
            </a:r>
          </a:p>
          <a:p>
            <a:endParaRPr lang="cs-CZ" sz="2000" dirty="0" smtClean="0">
              <a:latin typeface="Bookman Old Style" pitchFamily="18" charset="0"/>
            </a:endParaRPr>
          </a:p>
          <a:p>
            <a:r>
              <a:rPr lang="cs-CZ" sz="2000" dirty="0" smtClean="0">
                <a:latin typeface="Bookman Old Style" pitchFamily="18" charset="0"/>
              </a:rPr>
              <a:t>  </a:t>
            </a:r>
            <a:endParaRPr lang="cs-CZ" sz="2000" dirty="0">
              <a:latin typeface="Bookman Old Style" pitchFamily="18" charset="0"/>
            </a:endParaRPr>
          </a:p>
        </p:txBody>
      </p:sp>
      <p:pic>
        <p:nvPicPr>
          <p:cNvPr id="3" name="Obrázek 2" descr="gallu welsh.PNG"/>
          <p:cNvPicPr>
            <a:picLocks noChangeAspect="1"/>
          </p:cNvPicPr>
          <p:nvPr/>
        </p:nvPicPr>
        <p:blipFill>
          <a:blip r:embed="rId3" cstate="print"/>
          <a:stretch>
            <a:fillRect/>
          </a:stretch>
        </p:blipFill>
        <p:spPr>
          <a:xfrm>
            <a:off x="285720" y="3714752"/>
            <a:ext cx="7489765" cy="292895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2281</Words>
  <Application>Microsoft Office PowerPoint</Application>
  <PresentationFormat>Předvádění na obrazovce (4:3)</PresentationFormat>
  <Paragraphs>110</Paragraphs>
  <Slides>24</Slides>
  <Notes>0</Notes>
  <HiddenSlides>0</HiddenSlides>
  <MMClips>0</MMClips>
  <ScaleCrop>false</ScaleCrop>
  <HeadingPairs>
    <vt:vector size="4" baseType="variant">
      <vt:variant>
        <vt:lpstr>Motiv</vt:lpstr>
      </vt:variant>
      <vt:variant>
        <vt:i4>3</vt:i4>
      </vt:variant>
      <vt:variant>
        <vt:lpstr>Nadpisy snímků</vt:lpstr>
      </vt:variant>
      <vt:variant>
        <vt:i4>24</vt:i4>
      </vt:variant>
    </vt:vector>
  </HeadingPairs>
  <TitlesOfParts>
    <vt:vector size="27" baseType="lpstr">
      <vt:lpstr>Motiv sady Office</vt:lpstr>
      <vt:lpstr>1_Motiv sady Office</vt:lpstr>
      <vt:lpstr>2_Motiv sady Office</vt:lpstr>
      <vt:lpstr>The Celts and their languages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Celts and their languages</dc:title>
  <dc:creator>příšera</dc:creator>
  <cp:lastModifiedBy>Uživatel systému Windows</cp:lastModifiedBy>
  <cp:revision>35</cp:revision>
  <dcterms:created xsi:type="dcterms:W3CDTF">2017-09-04T14:10:40Z</dcterms:created>
  <dcterms:modified xsi:type="dcterms:W3CDTF">2018-09-22T10:43:17Z</dcterms:modified>
</cp:coreProperties>
</file>