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2AFF-1325-4F5D-BAC3-DF9682983D03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2315-A05B-432F-B8A2-F0EFCA4A3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2AFF-1325-4F5D-BAC3-DF9682983D03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2315-A05B-432F-B8A2-F0EFCA4A3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2AFF-1325-4F5D-BAC3-DF9682983D03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2315-A05B-432F-B8A2-F0EFCA4A3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2AFF-1325-4F5D-BAC3-DF9682983D03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2315-A05B-432F-B8A2-F0EFCA4A3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2AFF-1325-4F5D-BAC3-DF9682983D03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2315-A05B-432F-B8A2-F0EFCA4A3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2AFF-1325-4F5D-BAC3-DF9682983D03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2315-A05B-432F-B8A2-F0EFCA4A3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2AFF-1325-4F5D-BAC3-DF9682983D03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2315-A05B-432F-B8A2-F0EFCA4A3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2AFF-1325-4F5D-BAC3-DF9682983D03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2315-A05B-432F-B8A2-F0EFCA4A3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2AFF-1325-4F5D-BAC3-DF9682983D03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2315-A05B-432F-B8A2-F0EFCA4A3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2AFF-1325-4F5D-BAC3-DF9682983D03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2315-A05B-432F-B8A2-F0EFCA4A3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2AFF-1325-4F5D-BAC3-DF9682983D03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B2315-A05B-432F-B8A2-F0EFCA4A3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B2AFF-1325-4F5D-BAC3-DF9682983D03}" type="datetimeFigureOut">
              <a:rPr lang="cs-CZ" smtClean="0"/>
              <a:pPr/>
              <a:t>13.10.2017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B2315-A05B-432F-B8A2-F0EFCA4A3AD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000364" y="1000108"/>
            <a:ext cx="5643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Book Antiqua" pitchFamily="18" charset="0"/>
              </a:rPr>
              <a:t>The Creation Myths</a:t>
            </a:r>
          </a:p>
          <a:p>
            <a:r>
              <a:rPr lang="en-US" sz="2400" dirty="0" smtClean="0">
                <a:latin typeface="Book Antiqua" pitchFamily="18" charset="0"/>
              </a:rPr>
              <a:t> </a:t>
            </a:r>
            <a:r>
              <a:rPr lang="en-US" sz="2000" dirty="0" smtClean="0">
                <a:latin typeface="Book Antiqua" pitchFamily="18" charset="0"/>
              </a:rPr>
              <a:t>of </a:t>
            </a:r>
            <a:r>
              <a:rPr lang="en-US" sz="2000" dirty="0" err="1" smtClean="0">
                <a:latin typeface="Book Antiqua" pitchFamily="18" charset="0"/>
              </a:rPr>
              <a:t>Misak</a:t>
            </a:r>
            <a:r>
              <a:rPr lang="en-US" sz="2000" dirty="0" smtClean="0">
                <a:latin typeface="Book Antiqua" pitchFamily="18" charset="0"/>
              </a:rPr>
              <a:t>, </a:t>
            </a:r>
            <a:r>
              <a:rPr lang="en-US" sz="2000" dirty="0" err="1" smtClean="0">
                <a:latin typeface="Book Antiqua" pitchFamily="18" charset="0"/>
              </a:rPr>
              <a:t>Nasa</a:t>
            </a:r>
            <a:r>
              <a:rPr lang="en-US" sz="2000" dirty="0" smtClean="0">
                <a:latin typeface="Book Antiqua" pitchFamily="18" charset="0"/>
              </a:rPr>
              <a:t> and </a:t>
            </a:r>
            <a:r>
              <a:rPr lang="en-US" sz="2000" dirty="0" err="1" smtClean="0">
                <a:latin typeface="Book Antiqua" pitchFamily="18" charset="0"/>
              </a:rPr>
              <a:t>Coconuco</a:t>
            </a:r>
            <a:r>
              <a:rPr lang="en-US" sz="2000" dirty="0" smtClean="0">
                <a:latin typeface="Book Antiqua" pitchFamily="18" charset="0"/>
              </a:rPr>
              <a:t> tribes</a:t>
            </a:r>
            <a:endParaRPr lang="cs-CZ" sz="2400" dirty="0">
              <a:latin typeface="Book Antiqua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857356" y="5286388"/>
            <a:ext cx="49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 pitchFamily="18" charset="0"/>
              </a:rPr>
              <a:t>Lucie </a:t>
            </a:r>
            <a:r>
              <a:rPr lang="en-US" dirty="0" err="1" smtClean="0">
                <a:latin typeface="Book Antiqua" pitchFamily="18" charset="0"/>
              </a:rPr>
              <a:t>Vinsova</a:t>
            </a:r>
            <a:endParaRPr lang="en-US" dirty="0" smtClean="0">
              <a:latin typeface="Book Antiqua" pitchFamily="18" charset="0"/>
            </a:endParaRPr>
          </a:p>
          <a:p>
            <a:r>
              <a:rPr lang="en-US" dirty="0" smtClean="0">
                <a:latin typeface="Book Antiqua" pitchFamily="18" charset="0"/>
              </a:rPr>
              <a:t>Masaryk </a:t>
            </a:r>
            <a:r>
              <a:rPr lang="en-US" dirty="0" err="1" smtClean="0">
                <a:latin typeface="Book Antiqua" pitchFamily="18" charset="0"/>
              </a:rPr>
              <a:t>Universtity</a:t>
            </a:r>
            <a:r>
              <a:rPr lang="en-US" dirty="0" smtClean="0">
                <a:latin typeface="Book Antiqua" pitchFamily="18" charset="0"/>
              </a:rPr>
              <a:t> of Brno</a:t>
            </a:r>
            <a:endParaRPr lang="cs-CZ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the senor 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43636" cy="414695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143636" y="0"/>
            <a:ext cx="3000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 pitchFamily="18" charset="0"/>
              </a:rPr>
              <a:t>Picture by </a:t>
            </a:r>
            <a:r>
              <a:rPr lang="cs-CZ" dirty="0" err="1" smtClean="0">
                <a:latin typeface="Book Antiqua" pitchFamily="18" charset="0"/>
              </a:rPr>
              <a:t>Jhon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Ferney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López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Muñoz</a:t>
            </a:r>
            <a:endParaRPr lang="cs-CZ" dirty="0" smtClean="0">
              <a:latin typeface="Book Antiqua" pitchFamily="18" charset="0"/>
            </a:endParaRPr>
          </a:p>
          <a:p>
            <a:endParaRPr lang="cs-CZ" dirty="0"/>
          </a:p>
        </p:txBody>
      </p:sp>
      <p:pic>
        <p:nvPicPr>
          <p:cNvPr id="5" name="Obrázek 4" descr="senor sta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43380"/>
            <a:ext cx="8358215" cy="250030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85886" y="6488668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Book Antiqua" pitchFamily="18" charset="0"/>
              </a:rPr>
              <a:t>Hugo Portela Guarín, </a:t>
            </a:r>
            <a:r>
              <a:rPr lang="es-ES" i="1" dirty="0" smtClean="0">
                <a:latin typeface="Book Antiqua" pitchFamily="18" charset="0"/>
              </a:rPr>
              <a:t>El Pensamiento de las Aguas de las Montañas.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ill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72066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357818" y="4143380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Book Antiqua" pitchFamily="18" charset="0"/>
              </a:rPr>
              <a:t>To </a:t>
            </a:r>
            <a:r>
              <a:rPr lang="cs-CZ" sz="2400" dirty="0" err="1" smtClean="0">
                <a:latin typeface="Book Antiqua" pitchFamily="18" charset="0"/>
              </a:rPr>
              <a:t>get</a:t>
            </a:r>
            <a:r>
              <a:rPr lang="cs-CZ" sz="2400" dirty="0" smtClean="0">
                <a:latin typeface="Book Antiqua" pitchFamily="18" charset="0"/>
              </a:rPr>
              <a:t> a </a:t>
            </a:r>
            <a:r>
              <a:rPr lang="cs-CZ" sz="2400" dirty="0" err="1" smtClean="0">
                <a:latin typeface="Book Antiqua" pitchFamily="18" charset="0"/>
              </a:rPr>
              <a:t>bigger</a:t>
            </a:r>
            <a:r>
              <a:rPr lang="cs-CZ" sz="2400" dirty="0" smtClean="0">
                <a:latin typeface="Book Antiqua" pitchFamily="18" charset="0"/>
              </a:rPr>
              <a:t> </a:t>
            </a:r>
            <a:r>
              <a:rPr lang="cs-CZ" sz="2400" dirty="0" err="1" smtClean="0">
                <a:latin typeface="Book Antiqua" pitchFamily="18" charset="0"/>
              </a:rPr>
              <a:t>picture</a:t>
            </a:r>
            <a:endParaRPr lang="cs-CZ" sz="2400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0034" y="117693"/>
            <a:ext cx="785818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 pitchFamily="18" charset="0"/>
              </a:rPr>
              <a:t>In most Andean cultures, including those in south-east Colombia, the Earth together with the principle of nature is of a female essence. Plants, animals, water and atmospheric </a:t>
            </a:r>
            <a:r>
              <a:rPr lang="en-US" dirty="0" err="1" smtClean="0">
                <a:latin typeface="Book Antiqua" pitchFamily="18" charset="0"/>
              </a:rPr>
              <a:t>phenonema</a:t>
            </a:r>
            <a:r>
              <a:rPr lang="en-US" dirty="0" smtClean="0">
                <a:latin typeface="Book Antiqua" pitchFamily="18" charset="0"/>
              </a:rPr>
              <a:t> are all Her manifestations, whose eternal task is to establish good relations among themselves and to find harmony and social well-being. This should be directly projected into human communities.</a:t>
            </a:r>
          </a:p>
          <a:p>
            <a:endParaRPr lang="en-US" dirty="0">
              <a:latin typeface="Book Antiqua" pitchFamily="18" charset="0"/>
            </a:endParaRPr>
          </a:p>
          <a:p>
            <a:r>
              <a:rPr lang="en-US" dirty="0" smtClean="0">
                <a:latin typeface="Book Antiqua" pitchFamily="18" charset="0"/>
              </a:rPr>
              <a:t>The body of the Mother Earth consists of three parts:</a:t>
            </a:r>
          </a:p>
          <a:p>
            <a:r>
              <a:rPr lang="en-US" i="1" dirty="0" err="1" smtClean="0">
                <a:latin typeface="Book Antiqua" pitchFamily="18" charset="0"/>
              </a:rPr>
              <a:t>Eeka</a:t>
            </a:r>
            <a:r>
              <a:rPr lang="en-US" i="1" dirty="0" smtClean="0">
                <a:latin typeface="Book Antiqua" pitchFamily="18" charset="0"/>
              </a:rPr>
              <a:t>: </a:t>
            </a:r>
            <a:r>
              <a:rPr lang="en-US" b="1" i="1" dirty="0" smtClean="0">
                <a:latin typeface="Book Antiqua" pitchFamily="18" charset="0"/>
              </a:rPr>
              <a:t>all that is above</a:t>
            </a:r>
          </a:p>
          <a:p>
            <a:r>
              <a:rPr lang="en-US" i="1" dirty="0" err="1" smtClean="0">
                <a:latin typeface="Book Antiqua" pitchFamily="18" charset="0"/>
              </a:rPr>
              <a:t>Kwes</a:t>
            </a:r>
            <a:r>
              <a:rPr lang="en-US" i="1" dirty="0" smtClean="0">
                <a:latin typeface="Book Antiqua" pitchFamily="18" charset="0"/>
              </a:rPr>
              <a:t> </a:t>
            </a:r>
            <a:r>
              <a:rPr lang="en-US" i="1" dirty="0" err="1" smtClean="0">
                <a:latin typeface="Book Antiqua" pitchFamily="18" charset="0"/>
              </a:rPr>
              <a:t>kiwe</a:t>
            </a:r>
            <a:r>
              <a:rPr lang="en-US" i="1" dirty="0" smtClean="0">
                <a:latin typeface="Book Antiqua" pitchFamily="18" charset="0"/>
              </a:rPr>
              <a:t>: </a:t>
            </a:r>
            <a:r>
              <a:rPr lang="en-US" b="1" i="1" dirty="0" smtClean="0">
                <a:latin typeface="Book Antiqua" pitchFamily="18" charset="0"/>
              </a:rPr>
              <a:t>our world </a:t>
            </a:r>
            <a:r>
              <a:rPr lang="en-US" i="1" dirty="0" smtClean="0">
                <a:latin typeface="Book Antiqua" pitchFamily="18" charset="0"/>
              </a:rPr>
              <a:t>(or This world)- divided into two territories: </a:t>
            </a:r>
            <a:r>
              <a:rPr lang="en-US" b="1" i="1" dirty="0" smtClean="0">
                <a:latin typeface="Book Antiqua" pitchFamily="18" charset="0"/>
              </a:rPr>
              <a:t>sacred</a:t>
            </a:r>
            <a:r>
              <a:rPr lang="en-US" i="1" dirty="0" smtClean="0">
                <a:latin typeface="Book Antiqua" pitchFamily="18" charset="0"/>
              </a:rPr>
              <a:t> (wild, not cultivated places, p</a:t>
            </a:r>
            <a:r>
              <a:rPr lang="cs-CZ" i="1" dirty="0" err="1" smtClean="0">
                <a:latin typeface="Book Antiqua" pitchFamily="18" charset="0"/>
              </a:rPr>
              <a:t>áramos</a:t>
            </a:r>
            <a:r>
              <a:rPr lang="en-US" i="1" dirty="0" smtClean="0">
                <a:latin typeface="Book Antiqua" pitchFamily="18" charset="0"/>
              </a:rPr>
              <a:t>) and </a:t>
            </a:r>
            <a:r>
              <a:rPr lang="en-US" b="1" i="1" dirty="0" smtClean="0">
                <a:latin typeface="Book Antiqua" pitchFamily="18" charset="0"/>
              </a:rPr>
              <a:t>not sacred </a:t>
            </a:r>
            <a:r>
              <a:rPr lang="en-US" i="1" dirty="0" smtClean="0">
                <a:latin typeface="Book Antiqua" pitchFamily="18" charset="0"/>
              </a:rPr>
              <a:t>(cultivated lands, villages, fields, pastures etc.)</a:t>
            </a:r>
          </a:p>
          <a:p>
            <a:r>
              <a:rPr lang="en-US" i="1" dirty="0" err="1" smtClean="0">
                <a:latin typeface="Book Antiqua" pitchFamily="18" charset="0"/>
              </a:rPr>
              <a:t>Kiwe</a:t>
            </a:r>
            <a:r>
              <a:rPr lang="en-US" i="1" dirty="0" smtClean="0">
                <a:latin typeface="Book Antiqua" pitchFamily="18" charset="0"/>
              </a:rPr>
              <a:t> </a:t>
            </a:r>
            <a:r>
              <a:rPr lang="en-US" i="1" dirty="0" err="1" smtClean="0">
                <a:latin typeface="Book Antiqua" pitchFamily="18" charset="0"/>
              </a:rPr>
              <a:t>dyihu</a:t>
            </a:r>
            <a:r>
              <a:rPr lang="en-US" i="1" dirty="0" smtClean="0">
                <a:latin typeface="Book Antiqua" pitchFamily="18" charset="0"/>
              </a:rPr>
              <a:t>:  </a:t>
            </a:r>
            <a:r>
              <a:rPr lang="en-US" b="1" i="1" dirty="0" smtClean="0">
                <a:latin typeface="Book Antiqua" pitchFamily="18" charset="0"/>
              </a:rPr>
              <a:t>all that is below</a:t>
            </a:r>
          </a:p>
          <a:p>
            <a:endParaRPr lang="en-US" b="1" i="1" dirty="0">
              <a:latin typeface="Book Antiqua" pitchFamily="18" charset="0"/>
            </a:endParaRPr>
          </a:p>
          <a:p>
            <a:r>
              <a:rPr lang="en-US" dirty="0" smtClean="0">
                <a:latin typeface="Book Antiqua" pitchFamily="18" charset="0"/>
              </a:rPr>
              <a:t>Sometimes, four Houses are mentioned:</a:t>
            </a:r>
          </a:p>
          <a:p>
            <a:r>
              <a:rPr lang="en-US" i="1" dirty="0" err="1" smtClean="0">
                <a:latin typeface="Book Antiqua" pitchFamily="18" charset="0"/>
              </a:rPr>
              <a:t>Eeka</a:t>
            </a:r>
            <a:r>
              <a:rPr lang="en-US" i="1" dirty="0" smtClean="0">
                <a:latin typeface="Book Antiqua" pitchFamily="18" charset="0"/>
              </a:rPr>
              <a:t> </a:t>
            </a:r>
            <a:r>
              <a:rPr lang="en-US" i="1" dirty="0" err="1">
                <a:latin typeface="Book Antiqua" pitchFamily="18" charset="0"/>
              </a:rPr>
              <a:t>y</a:t>
            </a:r>
            <a:r>
              <a:rPr lang="en-US" i="1" dirty="0" err="1" smtClean="0">
                <a:latin typeface="Book Antiqua" pitchFamily="18" charset="0"/>
              </a:rPr>
              <a:t>at</a:t>
            </a:r>
            <a:r>
              <a:rPr lang="en-US" i="1" dirty="0" smtClean="0">
                <a:latin typeface="Book Antiqua" pitchFamily="18" charset="0"/>
              </a:rPr>
              <a:t>: </a:t>
            </a:r>
            <a:r>
              <a:rPr lang="en-US" dirty="0" smtClean="0">
                <a:latin typeface="Book Antiqua" pitchFamily="18" charset="0"/>
              </a:rPr>
              <a:t>Space, the House of the Great Spirit</a:t>
            </a:r>
            <a:r>
              <a:rPr lang="cs-CZ" dirty="0" smtClean="0">
                <a:latin typeface="Book Antiqua" pitchFamily="18" charset="0"/>
              </a:rPr>
              <a:t>, </a:t>
            </a:r>
            <a:r>
              <a:rPr lang="cs-CZ" dirty="0" err="1" smtClean="0">
                <a:latin typeface="Book Antiqua" pitchFamily="18" charset="0"/>
              </a:rPr>
              <a:t>Ksaw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Wala</a:t>
            </a:r>
            <a:r>
              <a:rPr lang="en-US" dirty="0">
                <a:latin typeface="Book Antiqua" pitchFamily="18" charset="0"/>
              </a:rPr>
              <a:t> </a:t>
            </a:r>
            <a:r>
              <a:rPr lang="en-US" dirty="0" smtClean="0">
                <a:latin typeface="Book Antiqua" pitchFamily="18" charset="0"/>
              </a:rPr>
              <a:t>(</a:t>
            </a:r>
            <a:r>
              <a:rPr lang="en-US" dirty="0" err="1" smtClean="0">
                <a:latin typeface="Book Antiqua" pitchFamily="18" charset="0"/>
              </a:rPr>
              <a:t>creat</a:t>
            </a:r>
            <a:r>
              <a:rPr lang="cs-CZ" dirty="0" smtClean="0">
                <a:latin typeface="Book Antiqua" pitchFamily="18" charset="0"/>
              </a:rPr>
              <a:t>o</a:t>
            </a:r>
            <a:r>
              <a:rPr lang="en-US" dirty="0" smtClean="0">
                <a:latin typeface="Book Antiqua" pitchFamily="18" charset="0"/>
              </a:rPr>
              <a:t>r</a:t>
            </a:r>
            <a:r>
              <a:rPr lang="en-US" dirty="0" smtClean="0">
                <a:latin typeface="Book Antiqua" pitchFamily="18" charset="0"/>
              </a:rPr>
              <a:t>: masculine and feminine principle)</a:t>
            </a:r>
          </a:p>
          <a:p>
            <a:r>
              <a:rPr lang="en-US" i="1" dirty="0" err="1" smtClean="0">
                <a:latin typeface="Book Antiqua" pitchFamily="18" charset="0"/>
              </a:rPr>
              <a:t>Ks`ya`w</a:t>
            </a:r>
            <a:r>
              <a:rPr lang="en-US" i="1" dirty="0" smtClean="0">
                <a:latin typeface="Book Antiqua" pitchFamily="18" charset="0"/>
              </a:rPr>
              <a:t> </a:t>
            </a:r>
            <a:r>
              <a:rPr lang="en-US" i="1" dirty="0" err="1" smtClean="0">
                <a:latin typeface="Book Antiqua" pitchFamily="18" charset="0"/>
              </a:rPr>
              <a:t>yat</a:t>
            </a:r>
            <a:r>
              <a:rPr lang="en-US" i="1" dirty="0" smtClean="0">
                <a:latin typeface="Book Antiqua" pitchFamily="18" charset="0"/>
              </a:rPr>
              <a:t>: </a:t>
            </a:r>
            <a:r>
              <a:rPr lang="en-US" dirty="0" smtClean="0">
                <a:latin typeface="Book Antiqua" pitchFamily="18" charset="0"/>
              </a:rPr>
              <a:t>Space, the House of the Spirits</a:t>
            </a:r>
          </a:p>
          <a:p>
            <a:r>
              <a:rPr lang="en-US" i="1" dirty="0" err="1" smtClean="0">
                <a:latin typeface="Book Antiqua" pitchFamily="18" charset="0"/>
              </a:rPr>
              <a:t>Kiwe</a:t>
            </a:r>
            <a:r>
              <a:rPr lang="en-US" i="1" dirty="0" smtClean="0">
                <a:latin typeface="Book Antiqua" pitchFamily="18" charset="0"/>
              </a:rPr>
              <a:t> </a:t>
            </a:r>
            <a:r>
              <a:rPr lang="en-US" i="1" dirty="0" err="1" smtClean="0">
                <a:latin typeface="Book Antiqua" pitchFamily="18" charset="0"/>
              </a:rPr>
              <a:t>nyhi</a:t>
            </a:r>
            <a:r>
              <a:rPr lang="en-US" i="1" dirty="0" smtClean="0">
                <a:latin typeface="Book Antiqua" pitchFamily="18" charset="0"/>
              </a:rPr>
              <a:t> yet o </a:t>
            </a:r>
            <a:r>
              <a:rPr lang="en-US" i="1" dirty="0" err="1" smtClean="0">
                <a:latin typeface="Book Antiqua" pitchFamily="18" charset="0"/>
              </a:rPr>
              <a:t>kwes</a:t>
            </a:r>
            <a:r>
              <a:rPr lang="en-US" i="1" dirty="0" smtClean="0">
                <a:latin typeface="Book Antiqua" pitchFamily="18" charset="0"/>
              </a:rPr>
              <a:t> </a:t>
            </a:r>
            <a:r>
              <a:rPr lang="en-US" i="1" dirty="0" err="1" smtClean="0">
                <a:latin typeface="Book Antiqua" pitchFamily="18" charset="0"/>
              </a:rPr>
              <a:t>kiwe</a:t>
            </a:r>
            <a:r>
              <a:rPr lang="en-US" i="1" dirty="0" smtClean="0">
                <a:latin typeface="Book Antiqua" pitchFamily="18" charset="0"/>
              </a:rPr>
              <a:t>: </a:t>
            </a:r>
            <a:r>
              <a:rPr lang="en-US" dirty="0" smtClean="0">
                <a:latin typeface="Book Antiqua" pitchFamily="18" charset="0"/>
              </a:rPr>
              <a:t>Mother Earth or Our World</a:t>
            </a:r>
          </a:p>
          <a:p>
            <a:r>
              <a:rPr lang="en-US" i="1" dirty="0" err="1" smtClean="0">
                <a:latin typeface="Book Antiqua" pitchFamily="18" charset="0"/>
              </a:rPr>
              <a:t>Kiwe</a:t>
            </a:r>
            <a:r>
              <a:rPr lang="en-US" i="1" dirty="0" smtClean="0">
                <a:latin typeface="Book Antiqua" pitchFamily="18" charset="0"/>
              </a:rPr>
              <a:t> </a:t>
            </a:r>
            <a:r>
              <a:rPr lang="en-US" i="1" dirty="0" err="1" smtClean="0">
                <a:latin typeface="Book Antiqua" pitchFamily="18" charset="0"/>
              </a:rPr>
              <a:t>dyihu</a:t>
            </a:r>
            <a:r>
              <a:rPr lang="en-US" i="1" dirty="0" smtClean="0">
                <a:latin typeface="Book Antiqua" pitchFamily="18" charset="0"/>
              </a:rPr>
              <a:t> yet: </a:t>
            </a:r>
            <a:r>
              <a:rPr lang="en-US" dirty="0" smtClean="0">
                <a:latin typeface="Book Antiqua" pitchFamily="18" charset="0"/>
              </a:rPr>
              <a:t>The House under the Earth, inhabited by strange, small creatures called </a:t>
            </a:r>
            <a:r>
              <a:rPr lang="en-US" i="1" dirty="0" err="1" smtClean="0">
                <a:latin typeface="Book Antiqua" pitchFamily="18" charset="0"/>
              </a:rPr>
              <a:t>tapanos</a:t>
            </a:r>
            <a:r>
              <a:rPr lang="en-US" i="1" dirty="0" smtClean="0">
                <a:latin typeface="Book Antiqua" pitchFamily="18" charset="0"/>
              </a:rPr>
              <a:t>. </a:t>
            </a:r>
            <a:r>
              <a:rPr lang="en-US" dirty="0" smtClean="0">
                <a:latin typeface="Book Antiqua" pitchFamily="18" charset="0"/>
              </a:rPr>
              <a:t> </a:t>
            </a:r>
          </a:p>
          <a:p>
            <a:endParaRPr lang="en-US" dirty="0">
              <a:latin typeface="Book Antiqua" pitchFamily="18" charset="0"/>
            </a:endParaRPr>
          </a:p>
          <a:p>
            <a:r>
              <a:rPr lang="en-US" dirty="0" smtClean="0">
                <a:latin typeface="Book Antiqua" pitchFamily="18" charset="0"/>
              </a:rPr>
              <a:t>(mythology of P</a:t>
            </a:r>
            <a:r>
              <a:rPr lang="cs-CZ" dirty="0" err="1" smtClean="0">
                <a:latin typeface="Book Antiqua" pitchFamily="18" charset="0"/>
              </a:rPr>
              <a:t>áe</a:t>
            </a:r>
            <a:r>
              <a:rPr lang="en-US" dirty="0" smtClean="0">
                <a:latin typeface="Book Antiqua" pitchFamily="18" charset="0"/>
              </a:rPr>
              <a:t>z, </a:t>
            </a:r>
            <a:r>
              <a:rPr lang="en-US" dirty="0" err="1" smtClean="0">
                <a:latin typeface="Book Antiqua" pitchFamily="18" charset="0"/>
              </a:rPr>
              <a:t>Nasa</a:t>
            </a:r>
            <a:r>
              <a:rPr lang="en-US" dirty="0" smtClean="0">
                <a:latin typeface="Book Antiqua" pitchFamily="18" charset="0"/>
              </a:rPr>
              <a:t>)</a:t>
            </a:r>
          </a:p>
          <a:p>
            <a:endParaRPr lang="en-US" i="1" dirty="0">
              <a:latin typeface="Book Antiqua" pitchFamily="18" charset="0"/>
            </a:endParaRPr>
          </a:p>
          <a:p>
            <a:r>
              <a:rPr lang="en-US" dirty="0" smtClean="0">
                <a:latin typeface="Book Antiqua" pitchFamily="18" charset="0"/>
              </a:rPr>
              <a:t>  </a:t>
            </a:r>
            <a:endParaRPr lang="cs-CZ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51208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Obrázek 2" descr="IMG_08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4" name="Obrázek 3" descr="IMG_0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5" name="Obrázek 4" descr="IMG_17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1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02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9124" cy="3321843"/>
          </a:xfrm>
          <a:prstGeom prst="rect">
            <a:avLst/>
          </a:prstGeom>
        </p:spPr>
      </p:pic>
      <p:pic>
        <p:nvPicPr>
          <p:cNvPr id="3" name="Obrázek 2" descr="IMG_09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1"/>
            <a:ext cx="4714876" cy="3536157"/>
          </a:xfrm>
          <a:prstGeom prst="rect">
            <a:avLst/>
          </a:prstGeom>
        </p:spPr>
      </p:pic>
      <p:pic>
        <p:nvPicPr>
          <p:cNvPr id="4" name="Obrázek 3" descr="IMG_02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86124"/>
            <a:ext cx="4572001" cy="3571876"/>
          </a:xfrm>
          <a:prstGeom prst="rect">
            <a:avLst/>
          </a:prstGeom>
        </p:spPr>
      </p:pic>
      <p:pic>
        <p:nvPicPr>
          <p:cNvPr id="5" name="Obrázek 4" descr="P51106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81500" y="3286124"/>
            <a:ext cx="4762500" cy="357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ow from one many were bor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166"/>
            <a:ext cx="8929718" cy="47149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14282" y="5429264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Book Antiqua" pitchFamily="18" charset="0"/>
              </a:rPr>
              <a:t>Hugo Portela Guarín, </a:t>
            </a:r>
            <a:r>
              <a:rPr lang="es-ES" i="1" dirty="0" smtClean="0">
                <a:latin typeface="Book Antiqua" pitchFamily="18" charset="0"/>
              </a:rPr>
              <a:t>El Pensamiento de las Aguas de las Montañas.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4 hous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0718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857752" y="1071546"/>
            <a:ext cx="385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Book Antiqua" pitchFamily="18" charset="0"/>
              </a:rPr>
              <a:t>The four realms (Houses) of existence. </a:t>
            </a:r>
            <a:endParaRPr lang="cs-CZ" sz="2000" dirty="0">
              <a:latin typeface="Book Antiqua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14744" y="6488668"/>
            <a:ext cx="542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 pitchFamily="18" charset="0"/>
              </a:rPr>
              <a:t>                Picture by </a:t>
            </a:r>
            <a:r>
              <a:rPr lang="cs-CZ" dirty="0" err="1" smtClean="0">
                <a:latin typeface="Book Antiqua" pitchFamily="18" charset="0"/>
              </a:rPr>
              <a:t>Jhon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Ferney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López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Muñoz</a:t>
            </a:r>
            <a:endParaRPr lang="cs-CZ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ttp://www.luguiva.net/admin/imagenes/08Volando-con-el-c%C3%B3ndor2012091109525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0"/>
            <a:ext cx="3786182" cy="321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0" y="3214686"/>
            <a:ext cx="4286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Book Antiqua" pitchFamily="18" charset="0"/>
              </a:rPr>
              <a:t>                 Picture by </a:t>
            </a:r>
            <a:r>
              <a:rPr lang="cs-CZ" sz="1400" dirty="0" err="1" smtClean="0">
                <a:latin typeface="Book Antiqua" pitchFamily="18" charset="0"/>
              </a:rPr>
              <a:t>taita</a:t>
            </a:r>
            <a:r>
              <a:rPr lang="cs-CZ" sz="1400" dirty="0" smtClean="0">
                <a:latin typeface="Book Antiqua" pitchFamily="18" charset="0"/>
              </a:rPr>
              <a:t> Juan </a:t>
            </a:r>
            <a:r>
              <a:rPr lang="cs-CZ" sz="1400" dirty="0" err="1" smtClean="0">
                <a:latin typeface="Book Antiqua" pitchFamily="18" charset="0"/>
              </a:rPr>
              <a:t>Bautista</a:t>
            </a:r>
            <a:r>
              <a:rPr lang="cs-CZ" sz="1400" dirty="0" smtClean="0">
                <a:latin typeface="Book Antiqua" pitchFamily="18" charset="0"/>
              </a:rPr>
              <a:t> </a:t>
            </a:r>
            <a:r>
              <a:rPr lang="cs-CZ" sz="1400" dirty="0" err="1" smtClean="0">
                <a:latin typeface="Book Antiqua" pitchFamily="18" charset="0"/>
              </a:rPr>
              <a:t>Ussa</a:t>
            </a:r>
            <a:r>
              <a:rPr lang="cs-CZ" sz="1400" dirty="0" smtClean="0">
                <a:latin typeface="Book Antiqua" pitchFamily="18" charset="0"/>
              </a:rPr>
              <a:t> </a:t>
            </a:r>
            <a:r>
              <a:rPr lang="cs-CZ" sz="1400" dirty="0" err="1" smtClean="0">
                <a:latin typeface="Book Antiqua" pitchFamily="18" charset="0"/>
              </a:rPr>
              <a:t>Ulluné</a:t>
            </a:r>
            <a:r>
              <a:rPr lang="en-US" sz="1400" dirty="0" smtClean="0">
                <a:latin typeface="Book Antiqua" pitchFamily="18" charset="0"/>
              </a:rPr>
              <a:t>.</a:t>
            </a:r>
            <a:r>
              <a:rPr lang="cs-CZ" sz="1400" dirty="0" smtClean="0">
                <a:latin typeface="Book Antiqua" pitchFamily="18" charset="0"/>
              </a:rPr>
              <a:t> </a:t>
            </a:r>
          </a:p>
          <a:p>
            <a:endParaRPr lang="cs-CZ" dirty="0"/>
          </a:p>
        </p:txBody>
      </p:sp>
      <p:pic>
        <p:nvPicPr>
          <p:cNvPr id="4" name="Obrázek 3" descr="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163" y="4786298"/>
            <a:ext cx="3452837" cy="2071702"/>
          </a:xfrm>
          <a:prstGeom prst="rect">
            <a:avLst/>
          </a:prstGeom>
        </p:spPr>
      </p:pic>
      <p:pic>
        <p:nvPicPr>
          <p:cNvPr id="5" name="Obrázek 4" descr="03412-King-Vultur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38" y="2285992"/>
            <a:ext cx="3500462" cy="2472495"/>
          </a:xfrm>
          <a:prstGeom prst="rect">
            <a:avLst/>
          </a:prstGeom>
        </p:spPr>
      </p:pic>
      <p:pic>
        <p:nvPicPr>
          <p:cNvPr id="6" name="Obrázek 5" descr="andean-condor-bolivia-national-bir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570" y="0"/>
            <a:ext cx="3500430" cy="235743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0" y="3714752"/>
            <a:ext cx="55721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 pitchFamily="18" charset="0"/>
              </a:rPr>
              <a:t>Words for shamans:</a:t>
            </a:r>
          </a:p>
          <a:p>
            <a:r>
              <a:rPr lang="en-US" dirty="0" err="1" smtClean="0">
                <a:latin typeface="Book Antiqua" pitchFamily="18" charset="0"/>
              </a:rPr>
              <a:t>Misak</a:t>
            </a:r>
            <a:r>
              <a:rPr lang="en-US" dirty="0" smtClean="0">
                <a:latin typeface="Book Antiqua" pitchFamily="18" charset="0"/>
              </a:rPr>
              <a:t>: </a:t>
            </a:r>
            <a:r>
              <a:rPr lang="en-US" i="1" dirty="0" smtClean="0">
                <a:latin typeface="Book Antiqua" pitchFamily="18" charset="0"/>
              </a:rPr>
              <a:t>m</a:t>
            </a:r>
            <a:r>
              <a:rPr lang="cs-CZ" dirty="0" smtClean="0"/>
              <a:t>Ө</a:t>
            </a:r>
            <a:r>
              <a:rPr lang="en-US" i="1" dirty="0" smtClean="0">
                <a:latin typeface="Book Antiqua" pitchFamily="18" charset="0"/>
              </a:rPr>
              <a:t>r</a:t>
            </a:r>
            <a:r>
              <a:rPr lang="cs-CZ" dirty="0" smtClean="0"/>
              <a:t>Ө</a:t>
            </a:r>
            <a:r>
              <a:rPr lang="en-US" i="1" dirty="0" err="1" smtClean="0">
                <a:latin typeface="Book Antiqua" pitchFamily="18" charset="0"/>
              </a:rPr>
              <a:t>bik</a:t>
            </a:r>
            <a:r>
              <a:rPr lang="en-US" i="1" dirty="0" smtClean="0">
                <a:latin typeface="Book Antiqua" pitchFamily="18" charset="0"/>
              </a:rPr>
              <a:t>; </a:t>
            </a:r>
            <a:r>
              <a:rPr lang="en-US" dirty="0" smtClean="0">
                <a:latin typeface="Book Antiqua" pitchFamily="18" charset="0"/>
              </a:rPr>
              <a:t>explained in two different ways: </a:t>
            </a:r>
            <a:r>
              <a:rPr lang="en-US" i="1" dirty="0" err="1" smtClean="0">
                <a:latin typeface="Book Antiqua" pitchFamily="18" charset="0"/>
              </a:rPr>
              <a:t>mor</a:t>
            </a:r>
            <a:r>
              <a:rPr lang="en-US" dirty="0" smtClean="0">
                <a:latin typeface="Book Antiqua" pitchFamily="18" charset="0"/>
              </a:rPr>
              <a:t> (to hear), </a:t>
            </a:r>
            <a:r>
              <a:rPr lang="en-US" i="1" dirty="0" smtClean="0">
                <a:latin typeface="Book Antiqua" pitchFamily="18" charset="0"/>
              </a:rPr>
              <a:t>m</a:t>
            </a:r>
            <a:r>
              <a:rPr lang="cs-CZ" dirty="0" smtClean="0"/>
              <a:t>Ө</a:t>
            </a:r>
            <a:r>
              <a:rPr lang="en-US" i="1" dirty="0" smtClean="0">
                <a:latin typeface="Book Antiqua" pitchFamily="18" charset="0"/>
              </a:rPr>
              <a:t>r</a:t>
            </a:r>
            <a:r>
              <a:rPr lang="cs-CZ" dirty="0" smtClean="0"/>
              <a:t>Ө</a:t>
            </a:r>
            <a:r>
              <a:rPr lang="en-US" i="1" dirty="0" smtClean="0">
                <a:latin typeface="Book Antiqua" pitchFamily="18" charset="0"/>
              </a:rPr>
              <a:t>b</a:t>
            </a:r>
            <a:r>
              <a:rPr lang="en-US" dirty="0" smtClean="0">
                <a:latin typeface="Book Antiqua" pitchFamily="18" charset="0"/>
              </a:rPr>
              <a:t> (to hear with skin, to feel</a:t>
            </a:r>
            <a:r>
              <a:rPr lang="en-US" i="1" dirty="0" smtClean="0">
                <a:latin typeface="Book Antiqua" pitchFamily="18" charset="0"/>
              </a:rPr>
              <a:t>)- The one who feels, hears with skin </a:t>
            </a:r>
            <a:r>
              <a:rPr lang="en-US" dirty="0" smtClean="0">
                <a:latin typeface="Book Antiqua" pitchFamily="18" charset="0"/>
              </a:rPr>
              <a:t>or</a:t>
            </a:r>
            <a:r>
              <a:rPr lang="en-US" i="1" dirty="0" smtClean="0">
                <a:latin typeface="Book Antiqua" pitchFamily="18" charset="0"/>
              </a:rPr>
              <a:t> m</a:t>
            </a:r>
            <a:r>
              <a:rPr lang="cs-CZ" dirty="0" smtClean="0"/>
              <a:t>Ө</a:t>
            </a:r>
            <a:r>
              <a:rPr lang="en-US" i="1" dirty="0" smtClean="0">
                <a:latin typeface="Book Antiqua" pitchFamily="18" charset="0"/>
              </a:rPr>
              <a:t>r</a:t>
            </a:r>
            <a:r>
              <a:rPr lang="cs-CZ" dirty="0" smtClean="0"/>
              <a:t>Ө</a:t>
            </a:r>
            <a:r>
              <a:rPr lang="en-US" i="1" dirty="0" err="1" smtClean="0">
                <a:latin typeface="Book Antiqua" pitchFamily="18" charset="0"/>
              </a:rPr>
              <a:t>bik</a:t>
            </a:r>
            <a:r>
              <a:rPr lang="en-US" i="1" dirty="0" smtClean="0">
                <a:latin typeface="Book Antiqua" pitchFamily="18" charset="0"/>
              </a:rPr>
              <a:t>: the one who works with water. </a:t>
            </a:r>
          </a:p>
          <a:p>
            <a:r>
              <a:rPr lang="en-US" dirty="0" err="1" smtClean="0">
                <a:latin typeface="Book Antiqua" pitchFamily="18" charset="0"/>
              </a:rPr>
              <a:t>Nasa</a:t>
            </a:r>
            <a:r>
              <a:rPr lang="en-US" dirty="0" smtClean="0">
                <a:latin typeface="Book Antiqua" pitchFamily="18" charset="0"/>
              </a:rPr>
              <a:t>:  </a:t>
            </a:r>
            <a:r>
              <a:rPr lang="en-US" i="1" dirty="0" err="1" smtClean="0">
                <a:latin typeface="Book Antiqua" pitchFamily="18" charset="0"/>
              </a:rPr>
              <a:t>thë`wala</a:t>
            </a:r>
            <a:r>
              <a:rPr lang="en-US" i="1" dirty="0" smtClean="0">
                <a:latin typeface="Book Antiqua" pitchFamily="18" charset="0"/>
              </a:rPr>
              <a:t>: </a:t>
            </a:r>
            <a:r>
              <a:rPr lang="en-US" i="1" dirty="0" err="1" smtClean="0">
                <a:latin typeface="Book Antiqua" pitchFamily="18" charset="0"/>
              </a:rPr>
              <a:t>thë</a:t>
            </a:r>
            <a:r>
              <a:rPr lang="en-US" i="1" dirty="0" smtClean="0">
                <a:latin typeface="Book Antiqua" pitchFamily="18" charset="0"/>
              </a:rPr>
              <a:t>` </a:t>
            </a:r>
            <a:r>
              <a:rPr lang="en-US" dirty="0" smtClean="0">
                <a:latin typeface="Book Antiqua" pitchFamily="18" charset="0"/>
              </a:rPr>
              <a:t>(old) </a:t>
            </a:r>
            <a:r>
              <a:rPr lang="en-US" i="1" dirty="0" err="1" smtClean="0">
                <a:latin typeface="Book Antiqua" pitchFamily="18" charset="0"/>
              </a:rPr>
              <a:t>wala</a:t>
            </a:r>
            <a:r>
              <a:rPr lang="en-US" i="1" dirty="0" smtClean="0">
                <a:latin typeface="Book Antiqua" pitchFamily="18" charset="0"/>
              </a:rPr>
              <a:t> </a:t>
            </a:r>
            <a:r>
              <a:rPr lang="en-US" dirty="0" smtClean="0">
                <a:latin typeface="Book Antiqua" pitchFamily="18" charset="0"/>
              </a:rPr>
              <a:t>(great, big): </a:t>
            </a:r>
            <a:r>
              <a:rPr lang="en-US" i="1" dirty="0" smtClean="0">
                <a:latin typeface="Book Antiqua" pitchFamily="18" charset="0"/>
              </a:rPr>
              <a:t>Great old wise man. </a:t>
            </a:r>
          </a:p>
          <a:p>
            <a:r>
              <a:rPr lang="en-US" dirty="0" smtClean="0">
                <a:latin typeface="Book Antiqua" pitchFamily="18" charset="0"/>
              </a:rPr>
              <a:t>But usually they are called in Spanish </a:t>
            </a:r>
            <a:r>
              <a:rPr lang="en-US" i="1" dirty="0" smtClean="0">
                <a:latin typeface="Book Antiqua" pitchFamily="18" charset="0"/>
              </a:rPr>
              <a:t>m</a:t>
            </a:r>
            <a:r>
              <a:rPr lang="cs-CZ" i="1" dirty="0" err="1" smtClean="0">
                <a:latin typeface="Book Antiqua" pitchFamily="18" charset="0"/>
              </a:rPr>
              <a:t>édicos</a:t>
            </a:r>
            <a:r>
              <a:rPr lang="cs-CZ" i="1" dirty="0" smtClean="0">
                <a:latin typeface="Book Antiqua" pitchFamily="18" charset="0"/>
              </a:rPr>
              <a:t>. </a:t>
            </a:r>
            <a:r>
              <a:rPr lang="cs-CZ" dirty="0" smtClean="0">
                <a:latin typeface="Book Antiqua" pitchFamily="18" charset="0"/>
              </a:rPr>
              <a:t> </a:t>
            </a:r>
          </a:p>
          <a:p>
            <a:r>
              <a:rPr lang="cs-CZ" dirty="0" err="1" smtClean="0">
                <a:latin typeface="Book Antiqua" pitchFamily="18" charset="0"/>
              </a:rPr>
              <a:t>There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smtClean="0">
                <a:latin typeface="Book Antiqua" pitchFamily="18" charset="0"/>
              </a:rPr>
              <a:t>are many </a:t>
            </a:r>
            <a:r>
              <a:rPr lang="cs-CZ" dirty="0" err="1" smtClean="0">
                <a:latin typeface="Book Antiqua" pitchFamily="18" charset="0"/>
              </a:rPr>
              <a:t>categories</a:t>
            </a:r>
            <a:r>
              <a:rPr lang="cs-CZ" i="1" dirty="0" smtClean="0">
                <a:latin typeface="Book Antiqua" pitchFamily="18" charset="0"/>
              </a:rPr>
              <a:t>: </a:t>
            </a:r>
            <a:r>
              <a:rPr lang="cs-CZ" i="1" dirty="0" err="1" smtClean="0">
                <a:latin typeface="Book Antiqua" pitchFamily="18" charset="0"/>
              </a:rPr>
              <a:t>curanderos</a:t>
            </a:r>
            <a:r>
              <a:rPr lang="cs-CZ" i="1" dirty="0" smtClean="0">
                <a:latin typeface="Book Antiqua" pitchFamily="18" charset="0"/>
              </a:rPr>
              <a:t>, </a:t>
            </a:r>
            <a:r>
              <a:rPr lang="cs-CZ" i="1" dirty="0" err="1" smtClean="0">
                <a:latin typeface="Book Antiqua" pitchFamily="18" charset="0"/>
              </a:rPr>
              <a:t>yerbateros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etc</a:t>
            </a:r>
            <a:r>
              <a:rPr lang="cs-CZ" dirty="0" smtClean="0">
                <a:latin typeface="Book Antiqua" pitchFamily="18" charset="0"/>
              </a:rPr>
              <a:t>. </a:t>
            </a:r>
            <a:endParaRPr lang="cs-CZ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09172" cy="1500174"/>
          </a:xfrm>
          <a:prstGeom prst="rect">
            <a:avLst/>
          </a:prstGeom>
        </p:spPr>
      </p:pic>
      <p:pic>
        <p:nvPicPr>
          <p:cNvPr id="3" name="Obrázek 2" descr="Tay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0174"/>
            <a:ext cx="8846580" cy="407196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57158" y="5715016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Book Antiqua" pitchFamily="18" charset="0"/>
              </a:rPr>
              <a:t>Hugo Portela Guarín, </a:t>
            </a:r>
            <a:r>
              <a:rPr lang="es-ES" i="1" dirty="0" smtClean="0">
                <a:latin typeface="Book Antiqua" pitchFamily="18" charset="0"/>
              </a:rPr>
              <a:t>El Pensamiento de las Aguas de las Montañas.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is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98554" y="-998553"/>
            <a:ext cx="4214820" cy="621192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215074" y="0"/>
            <a:ext cx="2928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 pitchFamily="18" charset="0"/>
              </a:rPr>
              <a:t>Picture by </a:t>
            </a:r>
            <a:r>
              <a:rPr lang="cs-CZ" dirty="0" err="1" smtClean="0">
                <a:latin typeface="Book Antiqua" pitchFamily="18" charset="0"/>
              </a:rPr>
              <a:t>Jhon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Ferney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López</a:t>
            </a:r>
            <a:r>
              <a:rPr lang="cs-CZ" dirty="0" smtClean="0">
                <a:latin typeface="Book Antiqua" pitchFamily="18" charset="0"/>
              </a:rPr>
              <a:t> </a:t>
            </a:r>
            <a:r>
              <a:rPr lang="cs-CZ" dirty="0" err="1" smtClean="0">
                <a:latin typeface="Book Antiqua" pitchFamily="18" charset="0"/>
              </a:rPr>
              <a:t>Muñoz</a:t>
            </a:r>
            <a:endParaRPr lang="cs-CZ" dirty="0" smtClean="0">
              <a:latin typeface="Book Antiqua" pitchFamily="18" charset="0"/>
            </a:endParaRP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214414" y="214290"/>
            <a:ext cx="300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solidFill>
                  <a:schemeClr val="bg1"/>
                </a:solidFill>
                <a:latin typeface="Book Antiqua" pitchFamily="18" charset="0"/>
              </a:rPr>
              <a:t>The</a:t>
            </a:r>
            <a:r>
              <a:rPr lang="cs-CZ" sz="2400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latin typeface="Book Antiqua" pitchFamily="18" charset="0"/>
              </a:rPr>
              <a:t>world</a:t>
            </a:r>
            <a:r>
              <a:rPr lang="cs-CZ" sz="2400" dirty="0" smtClean="0">
                <a:solidFill>
                  <a:schemeClr val="bg1"/>
                </a:solidFill>
                <a:latin typeface="Book Antiqua" pitchFamily="18" charset="0"/>
              </a:rPr>
              <a:t> as </a:t>
            </a:r>
            <a:r>
              <a:rPr lang="cs-CZ" sz="2400" dirty="0">
                <a:solidFill>
                  <a:schemeClr val="bg1"/>
                </a:solidFill>
                <a:latin typeface="Book Antiqua" pitchFamily="18" charset="0"/>
              </a:rPr>
              <a:t>a</a:t>
            </a:r>
            <a:r>
              <a:rPr lang="cs-CZ" sz="2400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  <a:latin typeface="Book Antiqua" pitchFamily="18" charset="0"/>
              </a:rPr>
              <a:t>hat</a:t>
            </a:r>
            <a:endParaRPr lang="cs-CZ" sz="2400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6" name="Obrázek 5" descr="the hat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214818"/>
            <a:ext cx="8380639" cy="1428760"/>
          </a:xfrm>
          <a:prstGeom prst="rect">
            <a:avLst/>
          </a:prstGeom>
        </p:spPr>
      </p:pic>
      <p:pic>
        <p:nvPicPr>
          <p:cNvPr id="7" name="Obrázek 6" descr="the hat 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86388"/>
            <a:ext cx="8358214" cy="122699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00100" y="6488668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Book Antiqua" pitchFamily="18" charset="0"/>
              </a:rPr>
              <a:t>Hugo Portela Guarín, </a:t>
            </a:r>
            <a:r>
              <a:rPr lang="es-ES" i="1" dirty="0" smtClean="0">
                <a:latin typeface="Book Antiqua" pitchFamily="18" charset="0"/>
              </a:rPr>
              <a:t>El Pensamiento de las Aguas de las Montañas.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426</Words>
  <Application>Microsoft Office PowerPoint</Application>
  <PresentationFormat>Předvádění na obrazovce (4:3)</PresentationFormat>
  <Paragraphs>36</Paragraphs>
  <Slides>11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příšera</dc:creator>
  <cp:lastModifiedBy>Lucie Vinšová</cp:lastModifiedBy>
  <cp:revision>10</cp:revision>
  <dcterms:created xsi:type="dcterms:W3CDTF">2017-07-13T18:12:23Z</dcterms:created>
  <dcterms:modified xsi:type="dcterms:W3CDTF">2017-10-13T13:39:25Z</dcterms:modified>
</cp:coreProperties>
</file>