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61" r:id="rId4"/>
    <p:sldId id="260" r:id="rId5"/>
    <p:sldId id="276" r:id="rId6"/>
    <p:sldId id="277"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8" r:id="rId21"/>
    <p:sldId id="280" r:id="rId2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1" d="100"/>
          <a:sy n="61" d="100"/>
        </p:scale>
        <p:origin x="-72" y="-42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5C384-C1FC-40EA-9F0B-5EA4C89A8E71}" type="datetimeFigureOut">
              <a:rPr lang="en-US" smtClean="0"/>
              <a:pPr/>
              <a:t>5/25/2020</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0D9EEB-757C-4AFB-A9A1-E6755069F1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fld id="{2407BAFE-5BDF-46B0-96E4-E2674EB1BCDC}"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532D46FB-FA79-4C81-BD6E-DA79A4894104}" type="datetimeFigureOut">
              <a:rPr lang="cs-CZ" smtClean="0"/>
              <a:pPr/>
              <a:t>25.05.2020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5305E95-BD89-423A-AEBB-5D8DFFDF2BEB}"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D46FB-FA79-4C81-BD6E-DA79A4894104}" type="datetimeFigureOut">
              <a:rPr lang="cs-CZ" smtClean="0"/>
              <a:pPr/>
              <a:t>25.05.2020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05E95-BD89-423A-AEBB-5D8DFFDF2BEB}"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2727335"/>
          </a:xfrm>
        </p:spPr>
        <p:txBody>
          <a:bodyPr>
            <a:normAutofit/>
          </a:bodyPr>
          <a:lstStyle/>
          <a:p>
            <a:r>
              <a:rPr lang="en-US" sz="2800" b="1" dirty="0" smtClean="0">
                <a:latin typeface="Bookman Old Style" pitchFamily="18" charset="0"/>
              </a:rPr>
              <a:t>The Art of Living</a:t>
            </a:r>
            <a:r>
              <a:rPr lang="en-US" sz="2800" dirty="0" smtClean="0">
                <a:latin typeface="Bookman Old Style" pitchFamily="18" charset="0"/>
              </a:rPr>
              <a:t>: birth, myths about saviors, adulthood and the organization of the community</a:t>
            </a:r>
            <a:endParaRPr lang="cs-CZ" sz="2800" dirty="0">
              <a:latin typeface="Bookman Old Style" pitchFamily="18" charset="0"/>
            </a:endParaRPr>
          </a:p>
        </p:txBody>
      </p:sp>
      <p:sp>
        <p:nvSpPr>
          <p:cNvPr id="4" name="TextovéPole 3"/>
          <p:cNvSpPr txBox="1"/>
          <p:nvPr/>
        </p:nvSpPr>
        <p:spPr>
          <a:xfrm>
            <a:off x="3500430" y="6215082"/>
            <a:ext cx="5643570" cy="646331"/>
          </a:xfrm>
          <a:prstGeom prst="rect">
            <a:avLst/>
          </a:prstGeom>
          <a:noFill/>
        </p:spPr>
        <p:txBody>
          <a:bodyPr wrap="square" rtlCol="0">
            <a:spAutoFit/>
          </a:bodyPr>
          <a:lstStyle/>
          <a:p>
            <a:r>
              <a:rPr lang="en-US" dirty="0" smtClean="0">
                <a:latin typeface="Bookman Old Style" pitchFamily="18" charset="0"/>
              </a:rPr>
              <a:t>Lucie </a:t>
            </a:r>
            <a:r>
              <a:rPr lang="en-US" dirty="0" err="1" smtClean="0">
                <a:latin typeface="Bookman Old Style" pitchFamily="18" charset="0"/>
              </a:rPr>
              <a:t>Vinsova</a:t>
            </a:r>
            <a:r>
              <a:rPr lang="en-US" dirty="0" smtClean="0">
                <a:latin typeface="Bookman Old Style" pitchFamily="18" charset="0"/>
              </a:rPr>
              <a:t>, Masaryk University Brno</a:t>
            </a:r>
            <a:endParaRPr lang="cs-CZ" dirty="0" smtClean="0">
              <a:latin typeface="Bookman Old Style" pitchFamily="18" charset="0"/>
            </a:endParaRP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tile tx="0" ty="0" sx="100000" sy="100000" flip="none" algn="tl"/>
        </a:blipFill>
        <a:effectLst/>
      </p:bgPr>
    </p:bg>
    <p:spTree>
      <p:nvGrpSpPr>
        <p:cNvPr id="1" name=""/>
        <p:cNvGrpSpPr/>
        <p:nvPr/>
      </p:nvGrpSpPr>
      <p:grpSpPr>
        <a:xfrm>
          <a:off x="0" y="0"/>
          <a:ext cx="0" cy="0"/>
          <a:chOff x="0" y="0"/>
          <a:chExt cx="0" cy="0"/>
        </a:xfrm>
      </p:grpSpPr>
      <p:pic>
        <p:nvPicPr>
          <p:cNvPr id="2" name="Obrázek 1" descr="IMG_0829.JPG"/>
          <p:cNvPicPr>
            <a:picLocks noChangeAspect="1"/>
          </p:cNvPicPr>
          <p:nvPr/>
        </p:nvPicPr>
        <p:blipFill>
          <a:blip r:embed="rId3" cstate="print"/>
          <a:stretch>
            <a:fillRect/>
          </a:stretch>
        </p:blipFill>
        <p:spPr>
          <a:xfrm>
            <a:off x="285720" y="357166"/>
            <a:ext cx="3964791" cy="5286388"/>
          </a:xfrm>
          <a:prstGeom prst="rect">
            <a:avLst/>
          </a:prstGeom>
        </p:spPr>
      </p:pic>
      <p:pic>
        <p:nvPicPr>
          <p:cNvPr id="20482" name="Picture 2" descr="Image may contain: text"/>
          <p:cNvPicPr>
            <a:picLocks noChangeAspect="1" noChangeArrowheads="1"/>
          </p:cNvPicPr>
          <p:nvPr/>
        </p:nvPicPr>
        <p:blipFill>
          <a:blip r:embed="rId4"/>
          <a:srcRect/>
          <a:stretch>
            <a:fillRect/>
          </a:stretch>
        </p:blipFill>
        <p:spPr bwMode="auto">
          <a:xfrm>
            <a:off x="4286248" y="357166"/>
            <a:ext cx="4572000" cy="3429001"/>
          </a:xfrm>
          <a:prstGeom prst="rect">
            <a:avLst/>
          </a:prstGeom>
          <a:noFill/>
        </p:spPr>
      </p:pic>
      <p:pic>
        <p:nvPicPr>
          <p:cNvPr id="4" name="Obrázek 3" descr="bg35.png"/>
          <p:cNvPicPr>
            <a:picLocks noChangeAspect="1"/>
          </p:cNvPicPr>
          <p:nvPr/>
        </p:nvPicPr>
        <p:blipFill>
          <a:blip r:embed="rId5"/>
          <a:stretch>
            <a:fillRect/>
          </a:stretch>
        </p:blipFill>
        <p:spPr>
          <a:xfrm>
            <a:off x="4500562" y="3929066"/>
            <a:ext cx="1928826" cy="26757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500042"/>
            <a:ext cx="8215370" cy="3416320"/>
          </a:xfrm>
          <a:prstGeom prst="rect">
            <a:avLst/>
          </a:prstGeom>
          <a:noFill/>
        </p:spPr>
        <p:txBody>
          <a:bodyPr wrap="square" rtlCol="0">
            <a:spAutoFit/>
          </a:bodyPr>
          <a:lstStyle/>
          <a:p>
            <a:r>
              <a:rPr lang="en-US" b="1" dirty="0" smtClean="0">
                <a:latin typeface="Bookman Old Style" pitchFamily="18" charset="0"/>
              </a:rPr>
              <a:t>Telling time</a:t>
            </a:r>
          </a:p>
          <a:p>
            <a:endParaRPr lang="en-US" b="1" dirty="0" smtClean="0">
              <a:latin typeface="Bookman Old Style" pitchFamily="18" charset="0"/>
            </a:endParaRPr>
          </a:p>
          <a:p>
            <a:r>
              <a:rPr lang="en-US" dirty="0" err="1" smtClean="0">
                <a:latin typeface="Bookman Old Style" pitchFamily="18" charset="0"/>
              </a:rPr>
              <a:t>Misaks</a:t>
            </a:r>
            <a:r>
              <a:rPr lang="en-US" dirty="0" smtClean="0">
                <a:latin typeface="Bookman Old Style" pitchFamily="18" charset="0"/>
              </a:rPr>
              <a:t> used to tell time according to many natural occurrences:</a:t>
            </a:r>
          </a:p>
          <a:p>
            <a:endParaRPr lang="en-US" dirty="0" smtClean="0">
              <a:latin typeface="Bookman Old Style" pitchFamily="18" charset="0"/>
            </a:endParaRPr>
          </a:p>
          <a:p>
            <a:pPr>
              <a:buFont typeface="Arial" pitchFamily="34" charset="0"/>
              <a:buChar char="•"/>
            </a:pPr>
            <a:r>
              <a:rPr lang="en-US" b="1" dirty="0" smtClean="0">
                <a:latin typeface="Bookman Old Style" pitchFamily="18" charset="0"/>
              </a:rPr>
              <a:t>how the sun rays climb the walls of their house</a:t>
            </a:r>
          </a:p>
          <a:p>
            <a:pPr>
              <a:buFont typeface="Arial" pitchFamily="34" charset="0"/>
              <a:buChar char="•"/>
            </a:pPr>
            <a:r>
              <a:rPr lang="en-US" b="1" dirty="0" smtClean="0">
                <a:latin typeface="Bookman Old Style" pitchFamily="18" charset="0"/>
              </a:rPr>
              <a:t>the shadows of main landmarks </a:t>
            </a:r>
            <a:r>
              <a:rPr lang="en-US" dirty="0" smtClean="0">
                <a:latin typeface="Bookman Old Style" pitchFamily="18" charset="0"/>
              </a:rPr>
              <a:t>(during days and nights- esp. old ladies know the journey of the Moon and can tell time at night</a:t>
            </a:r>
            <a:r>
              <a:rPr lang="cs-CZ" dirty="0" smtClean="0">
                <a:latin typeface="Bookman Old Style" pitchFamily="18" charset="0"/>
              </a:rPr>
              <a:t> </a:t>
            </a:r>
            <a:r>
              <a:rPr lang="cs-CZ" dirty="0" err="1" smtClean="0">
                <a:latin typeface="Bookman Old Style" pitchFamily="18" charset="0"/>
              </a:rPr>
              <a:t>too</a:t>
            </a:r>
            <a:r>
              <a:rPr lang="en-US" dirty="0" smtClean="0">
                <a:latin typeface="Bookman Old Style" pitchFamily="18" charset="0"/>
              </a:rPr>
              <a:t>)</a:t>
            </a:r>
          </a:p>
          <a:p>
            <a:pPr>
              <a:buFont typeface="Arial" pitchFamily="34" charset="0"/>
              <a:buChar char="•"/>
            </a:pPr>
            <a:r>
              <a:rPr lang="en-US" b="1" dirty="0" smtClean="0">
                <a:latin typeface="Bookman Old Style" pitchFamily="18" charset="0"/>
              </a:rPr>
              <a:t>animal sound- especially birds and insects</a:t>
            </a:r>
          </a:p>
          <a:p>
            <a:pPr>
              <a:buFont typeface="Arial" pitchFamily="34" charset="0"/>
              <a:buChar char="•"/>
            </a:pPr>
            <a:r>
              <a:rPr lang="en-US" b="1" dirty="0" smtClean="0">
                <a:latin typeface="Bookman Old Style" pitchFamily="18" charset="0"/>
              </a:rPr>
              <a:t>chewing coca </a:t>
            </a:r>
          </a:p>
          <a:p>
            <a:endParaRPr lang="en-US" dirty="0" smtClean="0">
              <a:latin typeface="Bookman Old Style" pitchFamily="18" charset="0"/>
            </a:endParaRPr>
          </a:p>
          <a:p>
            <a:endParaRPr lang="en-US" dirty="0" smtClean="0">
              <a:latin typeface="Bookman Old Style" pitchFamily="18" charset="0"/>
            </a:endParaRPr>
          </a:p>
          <a:p>
            <a:endParaRPr lang="cs-CZ" dirty="0">
              <a:latin typeface="Bookman Old Style" pitchFamily="18" charset="0"/>
            </a:endParaRPr>
          </a:p>
        </p:txBody>
      </p:sp>
      <p:sp>
        <p:nvSpPr>
          <p:cNvPr id="3" name="TextovéPole 2"/>
          <p:cNvSpPr txBox="1"/>
          <p:nvPr/>
        </p:nvSpPr>
        <p:spPr>
          <a:xfrm>
            <a:off x="571472" y="3071810"/>
            <a:ext cx="7786742" cy="1754326"/>
          </a:xfrm>
          <a:prstGeom prst="rect">
            <a:avLst/>
          </a:prstGeom>
          <a:noFill/>
        </p:spPr>
        <p:txBody>
          <a:bodyPr wrap="square" rtlCol="0">
            <a:spAutoFit/>
          </a:bodyPr>
          <a:lstStyle/>
          <a:p>
            <a:r>
              <a:rPr lang="en-US" dirty="0" smtClean="0">
                <a:latin typeface="Bookman Old Style" pitchFamily="18" charset="0"/>
              </a:rPr>
              <a:t>Coca was men`s clock. At the arrival at work, a man would put two measures of coca into his mouth and start chewing. When this wore out, he would chew two more measures. When this was finished, it`s time to have a break and eat. Then he would have two more measures. When this finished, it`s the time to </a:t>
            </a:r>
            <a:r>
              <a:rPr lang="cs-CZ" dirty="0" smtClean="0">
                <a:latin typeface="Bookman Old Style" pitchFamily="18" charset="0"/>
              </a:rPr>
              <a:t>go </a:t>
            </a:r>
            <a:r>
              <a:rPr lang="cs-CZ" dirty="0" err="1" smtClean="0">
                <a:latin typeface="Bookman Old Style" pitchFamily="18" charset="0"/>
              </a:rPr>
              <a:t>home</a:t>
            </a:r>
            <a:r>
              <a:rPr lang="en-US" dirty="0" smtClean="0">
                <a:latin typeface="Bookman Old Style" pitchFamily="18" charset="0"/>
              </a:rPr>
              <a:t>. For the journey home, one rather small measure of coca was needed. </a:t>
            </a:r>
            <a:endParaRPr lang="cs-CZ" dirty="0">
              <a:latin typeface="Bookman Old Style" pitchFamily="18" charset="0"/>
            </a:endParaRPr>
          </a:p>
        </p:txBody>
      </p:sp>
      <p:pic>
        <p:nvPicPr>
          <p:cNvPr id="19458" name="Picture 2" descr="Image result for coca"/>
          <p:cNvPicPr>
            <a:picLocks noChangeAspect="1" noChangeArrowheads="1"/>
          </p:cNvPicPr>
          <p:nvPr/>
        </p:nvPicPr>
        <p:blipFill>
          <a:blip r:embed="rId3" cstate="print"/>
          <a:srcRect/>
          <a:stretch>
            <a:fillRect/>
          </a:stretch>
        </p:blipFill>
        <p:spPr bwMode="auto">
          <a:xfrm>
            <a:off x="3286116" y="4924424"/>
            <a:ext cx="2895600" cy="19335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14282" y="285728"/>
            <a:ext cx="8501122" cy="3970318"/>
          </a:xfrm>
          <a:prstGeom prst="rect">
            <a:avLst/>
          </a:prstGeom>
          <a:noFill/>
        </p:spPr>
        <p:txBody>
          <a:bodyPr wrap="square" rtlCol="0">
            <a:spAutoFit/>
          </a:bodyPr>
          <a:lstStyle/>
          <a:p>
            <a:r>
              <a:rPr lang="en-US" b="1" dirty="0" smtClean="0">
                <a:latin typeface="Bookman Old Style" pitchFamily="18" charset="0"/>
              </a:rPr>
              <a:t>Bird Clock</a:t>
            </a:r>
          </a:p>
          <a:p>
            <a:endParaRPr lang="en-US" b="1" dirty="0" smtClean="0">
              <a:latin typeface="Bookman Old Style" pitchFamily="18" charset="0"/>
            </a:endParaRPr>
          </a:p>
          <a:p>
            <a:r>
              <a:rPr lang="en-US" b="1" dirty="0" err="1" smtClean="0">
                <a:latin typeface="Bookman Old Style" pitchFamily="18" charset="0"/>
              </a:rPr>
              <a:t>Usro</a:t>
            </a:r>
            <a:r>
              <a:rPr lang="en-US" b="1" dirty="0" smtClean="0">
                <a:latin typeface="Bookman Old Style" pitchFamily="18" charset="0"/>
              </a:rPr>
              <a:t> </a:t>
            </a:r>
            <a:r>
              <a:rPr lang="en-US" b="1" dirty="0" err="1" smtClean="0">
                <a:latin typeface="Bookman Old Style" pitchFamily="18" charset="0"/>
              </a:rPr>
              <a:t>illi</a:t>
            </a:r>
            <a:r>
              <a:rPr lang="en-US" b="1" dirty="0" smtClean="0">
                <a:latin typeface="Bookman Old Style" pitchFamily="18" charset="0"/>
              </a:rPr>
              <a:t> </a:t>
            </a:r>
            <a:r>
              <a:rPr lang="en-US" dirty="0" smtClean="0">
                <a:latin typeface="Bookman Old Style" pitchFamily="18" charset="0"/>
              </a:rPr>
              <a:t>(sparrow) </a:t>
            </a:r>
            <a:r>
              <a:rPr lang="en-US" dirty="0" err="1" smtClean="0">
                <a:latin typeface="Bookman Old Style" pitchFamily="18" charset="0"/>
              </a:rPr>
              <a:t>sta</a:t>
            </a:r>
            <a:r>
              <a:rPr lang="cs-CZ" dirty="0" err="1" smtClean="0">
                <a:latin typeface="Bookman Old Style" pitchFamily="18" charset="0"/>
              </a:rPr>
              <a:t>rt</a:t>
            </a:r>
            <a:r>
              <a:rPr lang="en-US" dirty="0" smtClean="0">
                <a:latin typeface="Bookman Old Style" pitchFamily="18" charset="0"/>
              </a:rPr>
              <a:t>s singing between five and six in the morning. If it sings at night, it is a bad omen and somebody is going to die.</a:t>
            </a:r>
          </a:p>
          <a:p>
            <a:endParaRPr lang="en-US" dirty="0" smtClean="0">
              <a:latin typeface="Bookman Old Style" pitchFamily="18" charset="0"/>
            </a:endParaRPr>
          </a:p>
          <a:p>
            <a:r>
              <a:rPr lang="en-US" b="1" dirty="0" err="1" smtClean="0">
                <a:latin typeface="Bookman Old Style" pitchFamily="18" charset="0"/>
              </a:rPr>
              <a:t>Poñik</a:t>
            </a:r>
            <a:r>
              <a:rPr lang="en-US" b="1" dirty="0" smtClean="0">
                <a:latin typeface="Bookman Old Style" pitchFamily="18" charset="0"/>
              </a:rPr>
              <a:t> </a:t>
            </a:r>
            <a:r>
              <a:rPr lang="en-US" dirty="0" smtClean="0">
                <a:latin typeface="Bookman Old Style" pitchFamily="18" charset="0"/>
              </a:rPr>
              <a:t>(thrush, </a:t>
            </a:r>
            <a:r>
              <a:rPr lang="en-US" dirty="0" err="1" smtClean="0">
                <a:latin typeface="Bookman Old Style" pitchFamily="18" charset="0"/>
              </a:rPr>
              <a:t>drozd</a:t>
            </a:r>
            <a:r>
              <a:rPr lang="en-US" dirty="0" smtClean="0">
                <a:latin typeface="Bookman Old Style" pitchFamily="18" charset="0"/>
              </a:rPr>
              <a:t>) always sings at three o`clock in the afternoon. At four </a:t>
            </a:r>
            <a:r>
              <a:rPr lang="cs-CZ" dirty="0" err="1" smtClean="0">
                <a:latin typeface="Bookman Old Style" pitchFamily="18" charset="0"/>
              </a:rPr>
              <a:t>it</a:t>
            </a:r>
            <a:r>
              <a:rPr lang="cs-CZ" dirty="0" smtClean="0">
                <a:latin typeface="Bookman Old Style" pitchFamily="18" charset="0"/>
              </a:rPr>
              <a:t> </a:t>
            </a:r>
            <a:r>
              <a:rPr lang="en-US" dirty="0" smtClean="0">
                <a:latin typeface="Bookman Old Style" pitchFamily="18" charset="0"/>
              </a:rPr>
              <a:t>sings again, but a rather sad tune. It is the sign that people should finish work and go home.</a:t>
            </a:r>
          </a:p>
          <a:p>
            <a:endParaRPr lang="en-US" b="1" dirty="0" smtClean="0">
              <a:latin typeface="Bookman Old Style" pitchFamily="18" charset="0"/>
            </a:endParaRPr>
          </a:p>
          <a:p>
            <a:r>
              <a:rPr lang="en-US" b="1" dirty="0" err="1" smtClean="0">
                <a:latin typeface="Bookman Old Style" pitchFamily="18" charset="0"/>
              </a:rPr>
              <a:t>Chiñí</a:t>
            </a:r>
            <a:r>
              <a:rPr lang="en-US" b="1" dirty="0" smtClean="0">
                <a:latin typeface="Bookman Old Style" pitchFamily="18" charset="0"/>
              </a:rPr>
              <a:t> </a:t>
            </a:r>
            <a:r>
              <a:rPr lang="en-US" dirty="0" smtClean="0">
                <a:latin typeface="Bookman Old Style" pitchFamily="18" charset="0"/>
              </a:rPr>
              <a:t>(</a:t>
            </a:r>
            <a:r>
              <a:rPr lang="en-US" dirty="0" err="1" smtClean="0">
                <a:latin typeface="Bookman Old Style" pitchFamily="18" charset="0"/>
              </a:rPr>
              <a:t>azulejos</a:t>
            </a:r>
            <a:r>
              <a:rPr lang="en-US" dirty="0" smtClean="0">
                <a:latin typeface="Bookman Old Style" pitchFamily="18" charset="0"/>
              </a:rPr>
              <a:t>, indigo bunting, </a:t>
            </a:r>
            <a:r>
              <a:rPr lang="en-US" dirty="0" err="1" smtClean="0">
                <a:latin typeface="Bookman Old Style" pitchFamily="18" charset="0"/>
              </a:rPr>
              <a:t>pape</a:t>
            </a:r>
            <a:r>
              <a:rPr lang="cs-CZ" dirty="0" err="1" smtClean="0">
                <a:latin typeface="Bookman Old Style" pitchFamily="18" charset="0"/>
              </a:rPr>
              <a:t>žík</a:t>
            </a:r>
            <a:r>
              <a:rPr lang="cs-CZ" dirty="0" smtClean="0">
                <a:latin typeface="Bookman Old Style" pitchFamily="18" charset="0"/>
              </a:rPr>
              <a:t> indigový</a:t>
            </a:r>
            <a:r>
              <a:rPr lang="en-US" dirty="0" smtClean="0">
                <a:latin typeface="Bookman Old Style" pitchFamily="18" charset="0"/>
              </a:rPr>
              <a:t>) sings once at three o`clock in the afternoon, then twice at three thirty and three times at four. If you continue working and hear it singing five times, you </a:t>
            </a:r>
            <a:r>
              <a:rPr lang="cs-CZ" dirty="0" err="1" smtClean="0">
                <a:latin typeface="Bookman Old Style" pitchFamily="18" charset="0"/>
              </a:rPr>
              <a:t>really</a:t>
            </a:r>
            <a:r>
              <a:rPr lang="cs-CZ" dirty="0" smtClean="0">
                <a:latin typeface="Bookman Old Style" pitchFamily="18" charset="0"/>
              </a:rPr>
              <a:t> </a:t>
            </a:r>
            <a:r>
              <a:rPr lang="en-US" dirty="0" smtClean="0">
                <a:latin typeface="Bookman Old Style" pitchFamily="18" charset="0"/>
              </a:rPr>
              <a:t>have to</a:t>
            </a:r>
            <a:r>
              <a:rPr lang="cs-CZ" dirty="0" smtClean="0">
                <a:latin typeface="Bookman Old Style" pitchFamily="18" charset="0"/>
              </a:rPr>
              <a:t> </a:t>
            </a:r>
            <a:r>
              <a:rPr lang="en-US" dirty="0" smtClean="0">
                <a:latin typeface="Bookman Old Style" pitchFamily="18" charset="0"/>
              </a:rPr>
              <a:t>hurry home</a:t>
            </a:r>
            <a:r>
              <a:rPr lang="cs-CZ" dirty="0">
                <a:latin typeface="Bookman Old Style" pitchFamily="18" charset="0"/>
              </a:rPr>
              <a:t> </a:t>
            </a:r>
            <a:r>
              <a:rPr lang="cs-CZ" dirty="0" smtClean="0">
                <a:latin typeface="Bookman Old Style" pitchFamily="18" charset="0"/>
              </a:rPr>
              <a:t>to return to </a:t>
            </a:r>
            <a:r>
              <a:rPr lang="cs-CZ" dirty="0" err="1" smtClean="0">
                <a:latin typeface="Bookman Old Style" pitchFamily="18" charset="0"/>
              </a:rPr>
              <a:t>your</a:t>
            </a:r>
            <a:r>
              <a:rPr lang="cs-CZ" dirty="0" smtClean="0">
                <a:latin typeface="Bookman Old Style" pitchFamily="18" charset="0"/>
              </a:rPr>
              <a:t> house</a:t>
            </a:r>
            <a:r>
              <a:rPr lang="en-US" dirty="0" smtClean="0">
                <a:latin typeface="Bookman Old Style" pitchFamily="18" charset="0"/>
              </a:rPr>
              <a:t> before dusk. </a:t>
            </a:r>
          </a:p>
          <a:p>
            <a:endParaRPr lang="cs-CZ" b="1" dirty="0">
              <a:latin typeface="Bookman Old Style" pitchFamily="18" charset="0"/>
            </a:endParaRPr>
          </a:p>
        </p:txBody>
      </p:sp>
      <p:pic>
        <p:nvPicPr>
          <p:cNvPr id="22530" name="Picture 2" descr="alternativní popis obrázku chybí"/>
          <p:cNvPicPr>
            <a:picLocks noChangeAspect="1" noChangeArrowheads="1"/>
          </p:cNvPicPr>
          <p:nvPr/>
        </p:nvPicPr>
        <p:blipFill>
          <a:blip r:embed="rId3"/>
          <a:srcRect/>
          <a:stretch>
            <a:fillRect/>
          </a:stretch>
        </p:blipFill>
        <p:spPr bwMode="auto">
          <a:xfrm>
            <a:off x="5252998" y="4143380"/>
            <a:ext cx="3605281" cy="1785950"/>
          </a:xfrm>
          <a:prstGeom prst="rect">
            <a:avLst/>
          </a:prstGeom>
          <a:noFill/>
        </p:spPr>
      </p:pic>
      <p:pic>
        <p:nvPicPr>
          <p:cNvPr id="22532" name="Picture 4" descr="Image result for sparrow colombia"/>
          <p:cNvPicPr>
            <a:picLocks noChangeAspect="1" noChangeArrowheads="1"/>
          </p:cNvPicPr>
          <p:nvPr/>
        </p:nvPicPr>
        <p:blipFill>
          <a:blip r:embed="rId4"/>
          <a:srcRect/>
          <a:stretch>
            <a:fillRect/>
          </a:stretch>
        </p:blipFill>
        <p:spPr bwMode="auto">
          <a:xfrm>
            <a:off x="285720" y="4143380"/>
            <a:ext cx="1714512" cy="2373940"/>
          </a:xfrm>
          <a:prstGeom prst="rect">
            <a:avLst/>
          </a:prstGeom>
          <a:noFill/>
        </p:spPr>
      </p:pic>
      <p:pic>
        <p:nvPicPr>
          <p:cNvPr id="22534" name="Picture 6" descr="GreatThrush.jpg"/>
          <p:cNvPicPr>
            <a:picLocks noChangeAspect="1" noChangeArrowheads="1"/>
          </p:cNvPicPr>
          <p:nvPr/>
        </p:nvPicPr>
        <p:blipFill>
          <a:blip r:embed="rId5"/>
          <a:srcRect/>
          <a:stretch>
            <a:fillRect/>
          </a:stretch>
        </p:blipFill>
        <p:spPr bwMode="auto">
          <a:xfrm>
            <a:off x="2357422" y="4071942"/>
            <a:ext cx="2643206" cy="248909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357158" y="357166"/>
            <a:ext cx="7929618" cy="2308324"/>
          </a:xfrm>
          <a:prstGeom prst="rect">
            <a:avLst/>
          </a:prstGeom>
          <a:noFill/>
        </p:spPr>
        <p:txBody>
          <a:bodyPr wrap="square" rtlCol="0">
            <a:spAutoFit/>
          </a:bodyPr>
          <a:lstStyle/>
          <a:p>
            <a:r>
              <a:rPr lang="en-US" b="1" dirty="0" smtClean="0">
                <a:latin typeface="Bookman Old Style" pitchFamily="18" charset="0"/>
              </a:rPr>
              <a:t>Weather forecast</a:t>
            </a:r>
          </a:p>
          <a:p>
            <a:endParaRPr lang="en-US" b="1" dirty="0" smtClean="0">
              <a:latin typeface="Bookman Old Style" pitchFamily="18" charset="0"/>
            </a:endParaRPr>
          </a:p>
          <a:p>
            <a:r>
              <a:rPr lang="en-US" b="1" dirty="0" err="1" smtClean="0">
                <a:latin typeface="Bookman Old Style" pitchFamily="18" charset="0"/>
              </a:rPr>
              <a:t>Alatsi</a:t>
            </a:r>
            <a:r>
              <a:rPr lang="en-US" b="1" dirty="0" smtClean="0">
                <a:latin typeface="Bookman Old Style" pitchFamily="18" charset="0"/>
              </a:rPr>
              <a:t>, </a:t>
            </a:r>
            <a:r>
              <a:rPr lang="en-US" b="1" dirty="0" err="1" smtClean="0">
                <a:latin typeface="Bookman Old Style" pitchFamily="18" charset="0"/>
              </a:rPr>
              <a:t>pájaro</a:t>
            </a:r>
            <a:r>
              <a:rPr lang="en-US" b="1" dirty="0" smtClean="0">
                <a:latin typeface="Bookman Old Style" pitchFamily="18" charset="0"/>
              </a:rPr>
              <a:t> </a:t>
            </a:r>
            <a:r>
              <a:rPr lang="en-US" b="1" dirty="0" err="1" smtClean="0">
                <a:latin typeface="Bookman Old Style" pitchFamily="18" charset="0"/>
              </a:rPr>
              <a:t>brujo</a:t>
            </a:r>
            <a:r>
              <a:rPr lang="en-US" b="1" dirty="0" smtClean="0">
                <a:latin typeface="Bookman Old Style" pitchFamily="18" charset="0"/>
              </a:rPr>
              <a:t> </a:t>
            </a:r>
            <a:r>
              <a:rPr lang="en-US" dirty="0" smtClean="0">
                <a:latin typeface="Bookman Old Style" pitchFamily="18" charset="0"/>
              </a:rPr>
              <a:t>(vermilion flycatcher, </a:t>
            </a:r>
            <a:r>
              <a:rPr lang="en-US" dirty="0" err="1" smtClean="0">
                <a:latin typeface="Bookman Old Style" pitchFamily="18" charset="0"/>
              </a:rPr>
              <a:t>tyranovac</a:t>
            </a:r>
            <a:r>
              <a:rPr lang="en-US" dirty="0" smtClean="0">
                <a:latin typeface="Bookman Old Style" pitchFamily="18" charset="0"/>
              </a:rPr>
              <a:t> rub</a:t>
            </a:r>
            <a:r>
              <a:rPr lang="cs-CZ" dirty="0" err="1" smtClean="0">
                <a:latin typeface="Bookman Old Style" pitchFamily="18" charset="0"/>
              </a:rPr>
              <a:t>ínový</a:t>
            </a:r>
            <a:r>
              <a:rPr lang="en-US" dirty="0" smtClean="0">
                <a:latin typeface="Bookman Old Style" pitchFamily="18" charset="0"/>
              </a:rPr>
              <a:t>)</a:t>
            </a:r>
          </a:p>
          <a:p>
            <a:r>
              <a:rPr lang="en-US" dirty="0" smtClean="0">
                <a:latin typeface="Bookman Old Style" pitchFamily="18" charset="0"/>
              </a:rPr>
              <a:t>cries when it`s going to rain or when it`s going to be a strong storm. It can also appear when somebody is going to die soon. </a:t>
            </a:r>
          </a:p>
          <a:p>
            <a:endParaRPr lang="en-US" dirty="0" smtClean="0">
              <a:latin typeface="Bookman Old Style" pitchFamily="18" charset="0"/>
            </a:endParaRPr>
          </a:p>
          <a:p>
            <a:r>
              <a:rPr lang="en-US" b="1" dirty="0" err="1" smtClean="0">
                <a:latin typeface="Bookman Old Style" pitchFamily="18" charset="0"/>
              </a:rPr>
              <a:t>Tsatso</a:t>
            </a:r>
            <a:r>
              <a:rPr lang="en-US" b="1" dirty="0" smtClean="0">
                <a:latin typeface="Bookman Old Style" pitchFamily="18" charset="0"/>
              </a:rPr>
              <a:t> </a:t>
            </a:r>
            <a:r>
              <a:rPr lang="en-US" dirty="0" smtClean="0">
                <a:latin typeface="Bookman Old Style" pitchFamily="18" charset="0"/>
              </a:rPr>
              <a:t>(humming bird) whistles when it is going to rain or when something bad is going to happen.  </a:t>
            </a:r>
            <a:r>
              <a:rPr lang="en-US" b="1" dirty="0" smtClean="0">
                <a:latin typeface="Bookman Old Style" pitchFamily="18" charset="0"/>
              </a:rPr>
              <a:t> </a:t>
            </a:r>
            <a:endParaRPr lang="cs-CZ" b="1" dirty="0">
              <a:latin typeface="Bookman Old Style" pitchFamily="18" charset="0"/>
            </a:endParaRPr>
          </a:p>
        </p:txBody>
      </p:sp>
      <p:pic>
        <p:nvPicPr>
          <p:cNvPr id="23554" name="Picture 2" descr="Image result for vermilion flycatcher"/>
          <p:cNvPicPr>
            <a:picLocks noChangeAspect="1" noChangeArrowheads="1"/>
          </p:cNvPicPr>
          <p:nvPr/>
        </p:nvPicPr>
        <p:blipFill>
          <a:blip r:embed="rId3"/>
          <a:srcRect/>
          <a:stretch>
            <a:fillRect/>
          </a:stretch>
        </p:blipFill>
        <p:spPr bwMode="auto">
          <a:xfrm>
            <a:off x="428596" y="2857496"/>
            <a:ext cx="3929091" cy="2804647"/>
          </a:xfrm>
          <a:prstGeom prst="rect">
            <a:avLst/>
          </a:prstGeom>
          <a:noFill/>
        </p:spPr>
      </p:pic>
      <p:pic>
        <p:nvPicPr>
          <p:cNvPr id="5" name="Obrázek 4" descr="IMG_2346.JPG"/>
          <p:cNvPicPr>
            <a:picLocks noChangeAspect="1"/>
          </p:cNvPicPr>
          <p:nvPr/>
        </p:nvPicPr>
        <p:blipFill>
          <a:blip r:embed="rId4" cstate="print"/>
          <a:stretch>
            <a:fillRect/>
          </a:stretch>
        </p:blipFill>
        <p:spPr>
          <a:xfrm>
            <a:off x="4857752" y="2714620"/>
            <a:ext cx="3929090" cy="2946818"/>
          </a:xfrm>
          <a:prstGeom prst="rect">
            <a:avLst/>
          </a:prstGeom>
        </p:spPr>
      </p:pic>
      <p:sp>
        <p:nvSpPr>
          <p:cNvPr id="6" name="TextovéPole 5"/>
          <p:cNvSpPr txBox="1"/>
          <p:nvPr/>
        </p:nvSpPr>
        <p:spPr>
          <a:xfrm>
            <a:off x="214282" y="5929330"/>
            <a:ext cx="8643998" cy="646331"/>
          </a:xfrm>
          <a:prstGeom prst="rect">
            <a:avLst/>
          </a:prstGeom>
          <a:noFill/>
        </p:spPr>
        <p:txBody>
          <a:bodyPr wrap="square" rtlCol="0">
            <a:spAutoFit/>
          </a:bodyPr>
          <a:lstStyle/>
          <a:p>
            <a:r>
              <a:rPr lang="en-US" dirty="0" smtClean="0">
                <a:latin typeface="Bookman Old Style" pitchFamily="18" charset="0"/>
              </a:rPr>
              <a:t>Other signs of weather and seasons are given by swallows, moths, cowboy-beetles, ants, cicadas and so on. </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14282" y="357166"/>
            <a:ext cx="7858180" cy="2585323"/>
          </a:xfrm>
          <a:prstGeom prst="rect">
            <a:avLst/>
          </a:prstGeom>
          <a:noFill/>
        </p:spPr>
        <p:txBody>
          <a:bodyPr wrap="square" rtlCol="0">
            <a:spAutoFit/>
          </a:bodyPr>
          <a:lstStyle/>
          <a:p>
            <a:r>
              <a:rPr lang="en-US" b="1" dirty="0" err="1" smtClean="0">
                <a:latin typeface="Bookman Old Style" pitchFamily="18" charset="0"/>
              </a:rPr>
              <a:t>Mingas</a:t>
            </a:r>
            <a:r>
              <a:rPr lang="en-US" b="1" dirty="0" smtClean="0">
                <a:latin typeface="Bookman Old Style" pitchFamily="18" charset="0"/>
              </a:rPr>
              <a:t> </a:t>
            </a:r>
          </a:p>
          <a:p>
            <a:endParaRPr lang="en-US" b="1" dirty="0" smtClean="0">
              <a:latin typeface="Bookman Old Style" pitchFamily="18" charset="0"/>
            </a:endParaRPr>
          </a:p>
          <a:p>
            <a:r>
              <a:rPr lang="en-US" dirty="0" err="1" smtClean="0">
                <a:latin typeface="Bookman Old Style" pitchFamily="18" charset="0"/>
              </a:rPr>
              <a:t>Mingas</a:t>
            </a:r>
            <a:r>
              <a:rPr lang="en-US" dirty="0" smtClean="0">
                <a:latin typeface="Bookman Old Style" pitchFamily="18" charset="0"/>
              </a:rPr>
              <a:t> are </a:t>
            </a:r>
            <a:r>
              <a:rPr lang="en-US" b="1" dirty="0" smtClean="0">
                <a:latin typeface="Bookman Old Style" pitchFamily="18" charset="0"/>
              </a:rPr>
              <a:t>organized group work projects </a:t>
            </a:r>
            <a:r>
              <a:rPr lang="en-US" dirty="0" smtClean="0">
                <a:latin typeface="Bookman Old Style" pitchFamily="18" charset="0"/>
              </a:rPr>
              <a:t>connected to celebrations- the greatest </a:t>
            </a:r>
            <a:r>
              <a:rPr lang="en-US" dirty="0" err="1" smtClean="0">
                <a:latin typeface="Bookman Old Style" pitchFamily="18" charset="0"/>
              </a:rPr>
              <a:t>minga</a:t>
            </a:r>
            <a:r>
              <a:rPr lang="en-US" dirty="0" smtClean="0">
                <a:latin typeface="Bookman Old Style" pitchFamily="18" charset="0"/>
              </a:rPr>
              <a:t> is performed on the day of offerings, when the spirits are coming back from </a:t>
            </a:r>
            <a:r>
              <a:rPr lang="en-US" dirty="0" err="1" smtClean="0">
                <a:latin typeface="Bookman Old Style" pitchFamily="18" charset="0"/>
              </a:rPr>
              <a:t>Kansr</a:t>
            </a:r>
            <a:r>
              <a:rPr lang="el-GR" dirty="0" smtClean="0">
                <a:latin typeface="Bookman Old Style" pitchFamily="18" charset="0"/>
              </a:rPr>
              <a:t>θ</a:t>
            </a:r>
            <a:r>
              <a:rPr lang="en-US" dirty="0" smtClean="0">
                <a:latin typeface="Bookman Old Style" pitchFamily="18" charset="0"/>
              </a:rPr>
              <a:t>. </a:t>
            </a:r>
          </a:p>
          <a:p>
            <a:endParaRPr lang="en-US" dirty="0" smtClean="0">
              <a:latin typeface="Bookman Old Style" pitchFamily="18" charset="0"/>
            </a:endParaRPr>
          </a:p>
          <a:p>
            <a:r>
              <a:rPr lang="en-US" dirty="0" err="1" smtClean="0">
                <a:latin typeface="Bookman Old Style" pitchFamily="18" charset="0"/>
              </a:rPr>
              <a:t>Mingas</a:t>
            </a:r>
            <a:r>
              <a:rPr lang="en-US" dirty="0" smtClean="0">
                <a:latin typeface="Bookman Old Style" pitchFamily="18" charset="0"/>
              </a:rPr>
              <a:t> are usually organized in occasion of building a house, preparing fields, harvesting, checking upon the next season`s crop, first menstruation, wedding, baptism etc.  </a:t>
            </a:r>
            <a:endParaRPr lang="cs-CZ" dirty="0">
              <a:latin typeface="Bookman Old Style" pitchFamily="18" charset="0"/>
            </a:endParaRPr>
          </a:p>
        </p:txBody>
      </p:sp>
      <p:pic>
        <p:nvPicPr>
          <p:cNvPr id="3" name="Obrázek 2" descr="P6080059.JPG"/>
          <p:cNvPicPr>
            <a:picLocks noChangeAspect="1"/>
          </p:cNvPicPr>
          <p:nvPr/>
        </p:nvPicPr>
        <p:blipFill>
          <a:blip r:embed="rId3" cstate="print"/>
          <a:stretch>
            <a:fillRect/>
          </a:stretch>
        </p:blipFill>
        <p:spPr>
          <a:xfrm>
            <a:off x="1785918" y="2928934"/>
            <a:ext cx="4929190" cy="369689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blip>
          <a:srcRect/>
          <a:stretch>
            <a:fillRect l="-1000" r="-1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0"/>
            <a:ext cx="8358246" cy="6740307"/>
          </a:xfrm>
          <a:prstGeom prst="rect">
            <a:avLst/>
          </a:prstGeom>
          <a:noFill/>
        </p:spPr>
        <p:txBody>
          <a:bodyPr wrap="square" rtlCol="0">
            <a:spAutoFit/>
          </a:bodyPr>
          <a:lstStyle/>
          <a:p>
            <a:r>
              <a:rPr lang="en-US" b="1" dirty="0" smtClean="0">
                <a:latin typeface="Bookman Old Style" pitchFamily="18" charset="0"/>
              </a:rPr>
              <a:t>Agriculture</a:t>
            </a:r>
          </a:p>
          <a:p>
            <a:endParaRPr lang="en-US" b="1" dirty="0" smtClean="0">
              <a:latin typeface="Bookman Old Style" pitchFamily="18" charset="0"/>
            </a:endParaRPr>
          </a:p>
          <a:p>
            <a:r>
              <a:rPr lang="en-US" dirty="0" smtClean="0">
                <a:latin typeface="Bookman Old Style" pitchFamily="18" charset="0"/>
              </a:rPr>
              <a:t>There are big differences between the </a:t>
            </a:r>
            <a:r>
              <a:rPr lang="en-US" b="1" dirty="0" smtClean="0">
                <a:latin typeface="Bookman Old Style" pitchFamily="18" charset="0"/>
              </a:rPr>
              <a:t>cold land </a:t>
            </a:r>
            <a:r>
              <a:rPr lang="en-US" dirty="0" smtClean="0">
                <a:latin typeface="Bookman Old Style" pitchFamily="18" charset="0"/>
              </a:rPr>
              <a:t>and the </a:t>
            </a:r>
            <a:r>
              <a:rPr lang="en-US" b="1" dirty="0" smtClean="0">
                <a:latin typeface="Bookman Old Style" pitchFamily="18" charset="0"/>
              </a:rPr>
              <a:t>warm land </a:t>
            </a:r>
            <a:r>
              <a:rPr lang="en-US" dirty="0" smtClean="0">
                <a:latin typeface="Bookman Old Style" pitchFamily="18" charset="0"/>
              </a:rPr>
              <a:t>fields- in each altitude different plants are grown. Some families have a piece of land in both climatic zones. </a:t>
            </a:r>
          </a:p>
          <a:p>
            <a:endParaRPr lang="en-US" dirty="0" smtClean="0">
              <a:latin typeface="Bookman Old Style" pitchFamily="18" charset="0"/>
            </a:endParaRPr>
          </a:p>
          <a:p>
            <a:r>
              <a:rPr lang="en-US" dirty="0" smtClean="0">
                <a:latin typeface="Bookman Old Style" pitchFamily="18" charset="0"/>
              </a:rPr>
              <a:t>The sowing, the checking upon crop</a:t>
            </a:r>
            <a:r>
              <a:rPr lang="cs-CZ" dirty="0" smtClean="0">
                <a:latin typeface="Bookman Old Style" pitchFamily="18" charset="0"/>
              </a:rPr>
              <a:t>s</a:t>
            </a:r>
            <a:r>
              <a:rPr lang="en-US" dirty="0" smtClean="0">
                <a:latin typeface="Bookman Old Style" pitchFamily="18" charset="0"/>
              </a:rPr>
              <a:t> and harvesting are all done in accordance with </a:t>
            </a:r>
            <a:r>
              <a:rPr lang="en-US" b="1" dirty="0" smtClean="0">
                <a:latin typeface="Bookman Old Style" pitchFamily="18" charset="0"/>
              </a:rPr>
              <a:t>seasonal rains and the Moon stages</a:t>
            </a:r>
            <a:r>
              <a:rPr lang="en-US" dirty="0" smtClean="0">
                <a:latin typeface="Bookman Old Style" pitchFamily="18" charset="0"/>
              </a:rPr>
              <a:t>.</a:t>
            </a:r>
          </a:p>
          <a:p>
            <a:endParaRPr lang="en-US" dirty="0" smtClean="0">
              <a:latin typeface="Bookman Old Style" pitchFamily="18" charset="0"/>
            </a:endParaRPr>
          </a:p>
          <a:p>
            <a:r>
              <a:rPr lang="en-US" dirty="0" smtClean="0">
                <a:latin typeface="Bookman Old Style" pitchFamily="18" charset="0"/>
              </a:rPr>
              <a:t>For example corn grows the highest if it`s planted on the fourth day of the Moon cycle. In general, when the Moon is growing, it is best for the plants. </a:t>
            </a:r>
          </a:p>
          <a:p>
            <a:endParaRPr lang="en-US" dirty="0" smtClean="0">
              <a:latin typeface="Bookman Old Style" pitchFamily="18" charset="0"/>
            </a:endParaRPr>
          </a:p>
          <a:p>
            <a:r>
              <a:rPr lang="en-US" dirty="0" smtClean="0">
                <a:latin typeface="Bookman Old Style" pitchFamily="18" charset="0"/>
              </a:rPr>
              <a:t>Certain time after the crops are seeded, there is also a </a:t>
            </a:r>
            <a:r>
              <a:rPr lang="en-US" b="1" dirty="0" smtClean="0">
                <a:latin typeface="Bookman Old Style" pitchFamily="18" charset="0"/>
              </a:rPr>
              <a:t>ceremony</a:t>
            </a:r>
            <a:r>
              <a:rPr lang="en-US" dirty="0" smtClean="0">
                <a:latin typeface="Bookman Old Style" pitchFamily="18" charset="0"/>
              </a:rPr>
              <a:t> of checking upon them (especially with potatoes), when shaman digs out a few of the potatoes, checks if they are not being eaten by worms and then blesses the field with herbs and alcohol libations. </a:t>
            </a:r>
          </a:p>
          <a:p>
            <a:endParaRPr lang="en-US" dirty="0" smtClean="0">
              <a:latin typeface="Bookman Old Style" pitchFamily="18" charset="0"/>
            </a:endParaRPr>
          </a:p>
          <a:p>
            <a:r>
              <a:rPr lang="en-US" dirty="0" smtClean="0">
                <a:latin typeface="Bookman Old Style" pitchFamily="18" charset="0"/>
              </a:rPr>
              <a:t>There are also </a:t>
            </a:r>
            <a:r>
              <a:rPr lang="en-US" b="1" dirty="0" smtClean="0">
                <a:latin typeface="Bookman Old Style" pitchFamily="18" charset="0"/>
              </a:rPr>
              <a:t>festivals of harvest</a:t>
            </a:r>
            <a:r>
              <a:rPr lang="en-US" dirty="0" smtClean="0">
                <a:latin typeface="Bookman Old Style" pitchFamily="18" charset="0"/>
              </a:rPr>
              <a:t>. Especially to celebrate the harvest of corn and potatoes. The biggest corn cob is celebrated as </a:t>
            </a:r>
            <a:r>
              <a:rPr lang="en-US" i="1" dirty="0" smtClean="0">
                <a:latin typeface="Bookman Old Style" pitchFamily="18" charset="0"/>
              </a:rPr>
              <a:t>la </a:t>
            </a:r>
            <a:r>
              <a:rPr lang="en-US" i="1" dirty="0" err="1" smtClean="0">
                <a:latin typeface="Bookman Old Style" pitchFamily="18" charset="0"/>
              </a:rPr>
              <a:t>madre</a:t>
            </a:r>
            <a:r>
              <a:rPr lang="en-US" i="1" dirty="0" smtClean="0">
                <a:latin typeface="Bookman Old Style" pitchFamily="18" charset="0"/>
              </a:rPr>
              <a:t> de </a:t>
            </a:r>
            <a:r>
              <a:rPr lang="en-US" i="1" dirty="0" err="1" smtClean="0">
                <a:latin typeface="Bookman Old Style" pitchFamily="18" charset="0"/>
              </a:rPr>
              <a:t>maíz</a:t>
            </a:r>
            <a:r>
              <a:rPr lang="en-US" i="1" dirty="0" smtClean="0">
                <a:latin typeface="Bookman Old Style" pitchFamily="18" charset="0"/>
              </a:rPr>
              <a:t> </a:t>
            </a:r>
            <a:r>
              <a:rPr lang="en-US" dirty="0" smtClean="0">
                <a:latin typeface="Bookman Old Style" pitchFamily="18" charset="0"/>
              </a:rPr>
              <a:t>and is taken home and put above the central fire to assure an abundant corn harvest in the future. It is similar with potatoes. Sometimes, the best corn for sowing is buries </a:t>
            </a:r>
            <a:r>
              <a:rPr lang="en-US" b="1" dirty="0" smtClean="0">
                <a:latin typeface="Bookman Old Style" pitchFamily="18" charset="0"/>
              </a:rPr>
              <a:t>under the fire </a:t>
            </a:r>
            <a:r>
              <a:rPr lang="en-US" dirty="0" smtClean="0">
                <a:latin typeface="Bookman Old Style" pitchFamily="18" charset="0"/>
              </a:rPr>
              <a:t>where it can be kept for many years.  </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285728"/>
            <a:ext cx="8072494" cy="2031325"/>
          </a:xfrm>
          <a:prstGeom prst="rect">
            <a:avLst/>
          </a:prstGeom>
          <a:noFill/>
        </p:spPr>
        <p:txBody>
          <a:bodyPr wrap="square" rtlCol="0">
            <a:spAutoFit/>
          </a:bodyPr>
          <a:lstStyle/>
          <a:p>
            <a:r>
              <a:rPr lang="en-US" dirty="0" smtClean="0">
                <a:latin typeface="Bookman Old Style" pitchFamily="18" charset="0"/>
              </a:rPr>
              <a:t>The cultures are always mixed, so the plants can help each other growing and they protect each other against the wind and strong rain. </a:t>
            </a:r>
          </a:p>
          <a:p>
            <a:endParaRPr lang="en-US" dirty="0" smtClean="0">
              <a:latin typeface="Bookman Old Style" pitchFamily="18" charset="0"/>
            </a:endParaRPr>
          </a:p>
          <a:p>
            <a:r>
              <a:rPr lang="en-US" dirty="0" smtClean="0">
                <a:latin typeface="Bookman Old Style" pitchFamily="18" charset="0"/>
              </a:rPr>
              <a:t>For example corn and beans are usually grown together. But other plants also thrive while seeded together. </a:t>
            </a:r>
          </a:p>
          <a:p>
            <a:endParaRPr lang="en-US" dirty="0" smtClean="0">
              <a:latin typeface="Bookman Old Style" pitchFamily="18" charset="0"/>
            </a:endParaRPr>
          </a:p>
          <a:p>
            <a:endParaRPr lang="cs-CZ" dirty="0">
              <a:latin typeface="Bookman Old Style" pitchFamily="18" charset="0"/>
            </a:endParaRPr>
          </a:p>
        </p:txBody>
      </p:sp>
      <p:pic>
        <p:nvPicPr>
          <p:cNvPr id="3" name="Obrázek 2" descr="pattern of sowing.PNG"/>
          <p:cNvPicPr>
            <a:picLocks noChangeAspect="1"/>
          </p:cNvPicPr>
          <p:nvPr/>
        </p:nvPicPr>
        <p:blipFill>
          <a:blip r:embed="rId3"/>
          <a:stretch>
            <a:fillRect/>
          </a:stretch>
        </p:blipFill>
        <p:spPr>
          <a:xfrm>
            <a:off x="1142976" y="2000240"/>
            <a:ext cx="4857784" cy="3068799"/>
          </a:xfrm>
          <a:prstGeom prst="rect">
            <a:avLst/>
          </a:prstGeom>
        </p:spPr>
      </p:pic>
      <p:sp>
        <p:nvSpPr>
          <p:cNvPr id="4" name="TextovéPole 3"/>
          <p:cNvSpPr txBox="1"/>
          <p:nvPr/>
        </p:nvSpPr>
        <p:spPr>
          <a:xfrm>
            <a:off x="6072198" y="3071810"/>
            <a:ext cx="2643206" cy="1200329"/>
          </a:xfrm>
          <a:prstGeom prst="rect">
            <a:avLst/>
          </a:prstGeom>
          <a:noFill/>
        </p:spPr>
        <p:txBody>
          <a:bodyPr wrap="square" rtlCol="0">
            <a:spAutoFit/>
          </a:bodyPr>
          <a:lstStyle/>
          <a:p>
            <a:r>
              <a:rPr lang="en-US" dirty="0" err="1" smtClean="0">
                <a:latin typeface="Bookman Old Style" pitchFamily="18" charset="0"/>
              </a:rPr>
              <a:t>Pura</a:t>
            </a:r>
            <a:r>
              <a:rPr lang="en-US" dirty="0" smtClean="0">
                <a:latin typeface="Bookman Old Style" pitchFamily="18" charset="0"/>
              </a:rPr>
              <a:t>- corn</a:t>
            </a:r>
          </a:p>
          <a:p>
            <a:r>
              <a:rPr lang="en-US" dirty="0" err="1" smtClean="0">
                <a:latin typeface="Bookman Old Style" pitchFamily="18" charset="0"/>
              </a:rPr>
              <a:t>Wau</a:t>
            </a:r>
            <a:r>
              <a:rPr lang="en-US" dirty="0" smtClean="0">
                <a:latin typeface="Bookman Old Style" pitchFamily="18" charset="0"/>
              </a:rPr>
              <a:t>- celery</a:t>
            </a:r>
          </a:p>
          <a:p>
            <a:r>
              <a:rPr lang="en-US" dirty="0" smtClean="0">
                <a:latin typeface="Bookman Old Style" pitchFamily="18" charset="0"/>
              </a:rPr>
              <a:t>Ye- potato</a:t>
            </a:r>
          </a:p>
          <a:p>
            <a:r>
              <a:rPr lang="en-US" dirty="0" smtClean="0">
                <a:latin typeface="Bookman Old Style" pitchFamily="18" charset="0"/>
              </a:rPr>
              <a:t>N</a:t>
            </a:r>
            <a:r>
              <a:rPr lang="el-GR" dirty="0" smtClean="0">
                <a:latin typeface="Bookman Old Style" pitchFamily="18" charset="0"/>
              </a:rPr>
              <a:t>θ</a:t>
            </a:r>
            <a:r>
              <a:rPr lang="en-US" dirty="0" err="1" smtClean="0">
                <a:latin typeface="Bookman Old Style" pitchFamily="18" charset="0"/>
              </a:rPr>
              <a:t>tr</a:t>
            </a:r>
            <a:r>
              <a:rPr lang="el-GR" dirty="0" smtClean="0">
                <a:latin typeface="Bookman Old Style" pitchFamily="18" charset="0"/>
              </a:rPr>
              <a:t>θ</a:t>
            </a:r>
            <a:r>
              <a:rPr lang="en-US" dirty="0" err="1" smtClean="0">
                <a:latin typeface="Bookman Old Style" pitchFamily="18" charset="0"/>
              </a:rPr>
              <a:t>trukuy</a:t>
            </a:r>
            <a:r>
              <a:rPr lang="en-US" dirty="0" smtClean="0">
                <a:latin typeface="Bookman Old Style" pitchFamily="18" charset="0"/>
              </a:rPr>
              <a:t>- </a:t>
            </a:r>
            <a:r>
              <a:rPr lang="en-US" dirty="0" err="1" smtClean="0">
                <a:latin typeface="Bookman Old Style" pitchFamily="18" charset="0"/>
              </a:rPr>
              <a:t>fazole</a:t>
            </a:r>
            <a:endParaRPr lang="en-US" dirty="0" smtClean="0">
              <a:latin typeface="Bookman Old Styl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214282" y="285728"/>
            <a:ext cx="4291329" cy="2857520"/>
          </a:xfrm>
          <a:prstGeom prst="rect">
            <a:avLst/>
          </a:prstGeom>
          <a:noFill/>
          <a:ln w="9525">
            <a:noFill/>
            <a:miter lim="800000"/>
            <a:headEnd/>
            <a:tailEnd/>
          </a:ln>
          <a:effectLst/>
        </p:spPr>
      </p:pic>
      <p:sp>
        <p:nvSpPr>
          <p:cNvPr id="3" name="Obdélník 2"/>
          <p:cNvSpPr/>
          <p:nvPr/>
        </p:nvSpPr>
        <p:spPr>
          <a:xfrm>
            <a:off x="214282" y="3214686"/>
            <a:ext cx="4572000" cy="369332"/>
          </a:xfrm>
          <a:prstGeom prst="rect">
            <a:avLst/>
          </a:prstGeom>
        </p:spPr>
        <p:txBody>
          <a:bodyPr wrap="square">
            <a:spAutoFit/>
          </a:bodyPr>
          <a:lstStyle/>
          <a:p>
            <a:r>
              <a:rPr lang="es-ES" dirty="0" smtClean="0"/>
              <a:t>Acompañamiento de cebolla, ajo y papa.</a:t>
            </a:r>
            <a:endParaRPr lang="cs-CZ" dirty="0"/>
          </a:p>
        </p:txBody>
      </p:sp>
      <p:pic>
        <p:nvPicPr>
          <p:cNvPr id="25603" name="Picture 3"/>
          <p:cNvPicPr>
            <a:picLocks noChangeAspect="1" noChangeArrowheads="1"/>
          </p:cNvPicPr>
          <p:nvPr/>
        </p:nvPicPr>
        <p:blipFill>
          <a:blip r:embed="rId3"/>
          <a:srcRect/>
          <a:stretch>
            <a:fillRect/>
          </a:stretch>
        </p:blipFill>
        <p:spPr bwMode="auto">
          <a:xfrm>
            <a:off x="3857620" y="3714752"/>
            <a:ext cx="4524407" cy="2714644"/>
          </a:xfrm>
          <a:prstGeom prst="rect">
            <a:avLst/>
          </a:prstGeom>
          <a:noFill/>
          <a:ln w="9525">
            <a:noFill/>
            <a:miter lim="800000"/>
            <a:headEnd/>
            <a:tailEnd/>
          </a:ln>
          <a:effectLst/>
        </p:spPr>
      </p:pic>
      <p:sp>
        <p:nvSpPr>
          <p:cNvPr id="5" name="Obdélník 4"/>
          <p:cNvSpPr/>
          <p:nvPr/>
        </p:nvSpPr>
        <p:spPr>
          <a:xfrm>
            <a:off x="357158" y="5929330"/>
            <a:ext cx="3357586" cy="646331"/>
          </a:xfrm>
          <a:prstGeom prst="rect">
            <a:avLst/>
          </a:prstGeom>
        </p:spPr>
        <p:txBody>
          <a:bodyPr wrap="square">
            <a:spAutoFit/>
          </a:bodyPr>
          <a:lstStyle/>
          <a:p>
            <a:r>
              <a:rPr lang="es-ES" dirty="0" smtClean="0"/>
              <a:t>Siembra acompañada de maíz, papa, fríjol y alverja</a:t>
            </a:r>
            <a:endParaRPr lang="cs-CZ" dirty="0"/>
          </a:p>
        </p:txBody>
      </p:sp>
      <p:pic>
        <p:nvPicPr>
          <p:cNvPr id="25604" name="Picture 4"/>
          <p:cNvPicPr>
            <a:picLocks noChangeAspect="1" noChangeArrowheads="1"/>
          </p:cNvPicPr>
          <p:nvPr/>
        </p:nvPicPr>
        <p:blipFill>
          <a:blip r:embed="rId4" cstate="print"/>
          <a:srcRect/>
          <a:stretch>
            <a:fillRect/>
          </a:stretch>
        </p:blipFill>
        <p:spPr bwMode="auto">
          <a:xfrm>
            <a:off x="4714876" y="428604"/>
            <a:ext cx="4000528" cy="2643206"/>
          </a:xfrm>
          <a:prstGeom prst="rect">
            <a:avLst/>
          </a:prstGeom>
          <a:noFill/>
          <a:ln w="9525">
            <a:noFill/>
            <a:miter lim="800000"/>
            <a:headEnd/>
            <a:tailEnd/>
          </a:ln>
          <a:effectLst/>
        </p:spPr>
      </p:pic>
      <p:sp>
        <p:nvSpPr>
          <p:cNvPr id="7" name="Obdélník 6"/>
          <p:cNvSpPr/>
          <p:nvPr/>
        </p:nvSpPr>
        <p:spPr>
          <a:xfrm>
            <a:off x="5072066" y="3214686"/>
            <a:ext cx="3473387" cy="369332"/>
          </a:xfrm>
          <a:prstGeom prst="rect">
            <a:avLst/>
          </a:prstGeom>
        </p:spPr>
        <p:txBody>
          <a:bodyPr wrap="none">
            <a:spAutoFit/>
          </a:bodyPr>
          <a:lstStyle/>
          <a:p>
            <a:r>
              <a:rPr lang="es-ES" dirty="0" smtClean="0"/>
              <a:t>Habitaciones y cultivos en Santiago</a:t>
            </a:r>
            <a:endParaRPr lang="cs-C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tile tx="0" ty="0" sx="100000" sy="100000" flip="none" algn="tl"/>
        </a:blipFill>
        <a:effectLst/>
      </p:bgPr>
    </p:bg>
    <p:spTree>
      <p:nvGrpSpPr>
        <p:cNvPr id="1" name=""/>
        <p:cNvGrpSpPr/>
        <p:nvPr/>
      </p:nvGrpSpPr>
      <p:grpSpPr>
        <a:xfrm>
          <a:off x="0" y="0"/>
          <a:ext cx="0" cy="0"/>
          <a:chOff x="0" y="0"/>
          <a:chExt cx="0" cy="0"/>
        </a:xfrm>
      </p:grpSpPr>
      <p:pic>
        <p:nvPicPr>
          <p:cNvPr id="3" name="Obrázek 2" descr="corn_maiden.jpg"/>
          <p:cNvPicPr>
            <a:picLocks noChangeAspect="1"/>
          </p:cNvPicPr>
          <p:nvPr/>
        </p:nvPicPr>
        <p:blipFill>
          <a:blip r:embed="rId3"/>
          <a:stretch>
            <a:fillRect/>
          </a:stretch>
        </p:blipFill>
        <p:spPr>
          <a:xfrm>
            <a:off x="4857752" y="357166"/>
            <a:ext cx="4019443" cy="4857784"/>
          </a:xfrm>
          <a:prstGeom prst="rect">
            <a:avLst/>
          </a:prstGeom>
        </p:spPr>
      </p:pic>
      <p:pic>
        <p:nvPicPr>
          <p:cNvPr id="5" name="Obrázek 4" descr="mandatos.jpg"/>
          <p:cNvPicPr>
            <a:picLocks noChangeAspect="1"/>
          </p:cNvPicPr>
          <p:nvPr/>
        </p:nvPicPr>
        <p:blipFill>
          <a:blip r:embed="rId4"/>
          <a:stretch>
            <a:fillRect/>
          </a:stretch>
        </p:blipFill>
        <p:spPr>
          <a:xfrm>
            <a:off x="357158" y="285728"/>
            <a:ext cx="4295984" cy="3546966"/>
          </a:xfrm>
          <a:prstGeom prst="rect">
            <a:avLst/>
          </a:prstGeom>
        </p:spPr>
      </p:pic>
      <p:pic>
        <p:nvPicPr>
          <p:cNvPr id="6" name="Obrázek 5" descr="tumblr_m6nc93yogG1r3cx40.png"/>
          <p:cNvPicPr>
            <a:picLocks noChangeAspect="1"/>
          </p:cNvPicPr>
          <p:nvPr/>
        </p:nvPicPr>
        <p:blipFill>
          <a:blip r:embed="rId5"/>
          <a:stretch>
            <a:fillRect/>
          </a:stretch>
        </p:blipFill>
        <p:spPr>
          <a:xfrm>
            <a:off x="1285852" y="4000504"/>
            <a:ext cx="3214710" cy="269509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sguardo kogi map sierra nevada"/>
          <p:cNvPicPr>
            <a:picLocks noChangeAspect="1" noChangeArrowheads="1"/>
          </p:cNvPicPr>
          <p:nvPr/>
        </p:nvPicPr>
        <p:blipFill>
          <a:blip r:embed="rId3"/>
          <a:srcRect/>
          <a:stretch>
            <a:fillRect/>
          </a:stretch>
        </p:blipFill>
        <p:spPr bwMode="auto">
          <a:xfrm>
            <a:off x="6553200" y="533400"/>
            <a:ext cx="2438400" cy="2597643"/>
          </a:xfrm>
          <a:prstGeom prst="rect">
            <a:avLst/>
          </a:prstGeom>
          <a:noFill/>
        </p:spPr>
      </p:pic>
      <p:sp>
        <p:nvSpPr>
          <p:cNvPr id="6" name="TextovéPole 5"/>
          <p:cNvSpPr txBox="1"/>
          <p:nvPr/>
        </p:nvSpPr>
        <p:spPr>
          <a:xfrm>
            <a:off x="0" y="0"/>
            <a:ext cx="2819400" cy="1200329"/>
          </a:xfrm>
          <a:prstGeom prst="rect">
            <a:avLst/>
          </a:prstGeom>
          <a:noFill/>
        </p:spPr>
        <p:txBody>
          <a:bodyPr wrap="square" rtlCol="0">
            <a:spAutoFit/>
          </a:bodyPr>
          <a:lstStyle/>
          <a:p>
            <a:r>
              <a:rPr lang="en-US" b="1" dirty="0" err="1" smtClean="0">
                <a:latin typeface="Bookman Old Style" pitchFamily="18" charset="0"/>
              </a:rPr>
              <a:t>Desana</a:t>
            </a:r>
            <a:r>
              <a:rPr lang="en-US" b="1" dirty="0" smtClean="0">
                <a:latin typeface="Bookman Old Style" pitchFamily="18" charset="0"/>
              </a:rPr>
              <a:t> </a:t>
            </a:r>
            <a:r>
              <a:rPr lang="en-US" dirty="0" smtClean="0">
                <a:latin typeface="Bookman Old Style" pitchFamily="18" charset="0"/>
              </a:rPr>
              <a:t> (</a:t>
            </a:r>
            <a:r>
              <a:rPr lang="en-US" dirty="0" err="1" smtClean="0">
                <a:latin typeface="Bookman Old Style" pitchFamily="18" charset="0"/>
              </a:rPr>
              <a:t>Tukano</a:t>
            </a:r>
            <a:r>
              <a:rPr lang="en-US" dirty="0" smtClean="0">
                <a:latin typeface="Bookman Old Style" pitchFamily="18" charset="0"/>
              </a:rPr>
              <a:t> family) (</a:t>
            </a:r>
            <a:r>
              <a:rPr lang="en-US" dirty="0" err="1" smtClean="0">
                <a:latin typeface="Bookman Old Style" pitchFamily="18" charset="0"/>
              </a:rPr>
              <a:t>mimí-porá</a:t>
            </a:r>
            <a:r>
              <a:rPr lang="en-US" dirty="0" smtClean="0">
                <a:latin typeface="Bookman Old Style" pitchFamily="18" charset="0"/>
              </a:rPr>
              <a:t> “Sons of the Humming Bird”</a:t>
            </a:r>
            <a:endParaRPr lang="en-US" dirty="0">
              <a:latin typeface="Bookman Old Style" pitchFamily="18" charset="0"/>
            </a:endParaRPr>
          </a:p>
        </p:txBody>
      </p:sp>
      <p:sp>
        <p:nvSpPr>
          <p:cNvPr id="7" name="TextovéPole 6"/>
          <p:cNvSpPr txBox="1"/>
          <p:nvPr/>
        </p:nvSpPr>
        <p:spPr>
          <a:xfrm>
            <a:off x="5214942" y="152400"/>
            <a:ext cx="3776658" cy="369332"/>
          </a:xfrm>
          <a:prstGeom prst="rect">
            <a:avLst/>
          </a:prstGeom>
          <a:noFill/>
        </p:spPr>
        <p:txBody>
          <a:bodyPr wrap="square" rtlCol="0">
            <a:spAutoFit/>
          </a:bodyPr>
          <a:lstStyle/>
          <a:p>
            <a:r>
              <a:rPr lang="en-US" dirty="0" smtClean="0">
                <a:latin typeface="Bookman Old Style" pitchFamily="18" charset="0"/>
              </a:rPr>
              <a:t>          </a:t>
            </a:r>
            <a:r>
              <a:rPr lang="en-US" b="1" dirty="0" smtClean="0">
                <a:latin typeface="Bookman Old Style" pitchFamily="18" charset="0"/>
              </a:rPr>
              <a:t>Kogi </a:t>
            </a:r>
            <a:r>
              <a:rPr lang="en-US" dirty="0" smtClean="0">
                <a:latin typeface="Bookman Old Style" pitchFamily="18" charset="0"/>
              </a:rPr>
              <a:t>(</a:t>
            </a:r>
            <a:r>
              <a:rPr lang="en-US" dirty="0" err="1" smtClean="0">
                <a:latin typeface="Bookman Old Style" pitchFamily="18" charset="0"/>
              </a:rPr>
              <a:t>Kággaba</a:t>
            </a:r>
            <a:r>
              <a:rPr lang="en-US" dirty="0" smtClean="0">
                <a:latin typeface="Bookman Old Style" pitchFamily="18" charset="0"/>
              </a:rPr>
              <a:t>) (“jaguar”)</a:t>
            </a:r>
            <a:endParaRPr lang="en-US" dirty="0">
              <a:latin typeface="Bookman Old Style" pitchFamily="18" charset="0"/>
            </a:endParaRPr>
          </a:p>
        </p:txBody>
      </p:sp>
      <p:sp>
        <p:nvSpPr>
          <p:cNvPr id="10" name="TextovéPole 9"/>
          <p:cNvSpPr txBox="1"/>
          <p:nvPr/>
        </p:nvSpPr>
        <p:spPr>
          <a:xfrm>
            <a:off x="6172200" y="3124200"/>
            <a:ext cx="2971800" cy="2031325"/>
          </a:xfrm>
          <a:prstGeom prst="rect">
            <a:avLst/>
          </a:prstGeom>
          <a:noFill/>
        </p:spPr>
        <p:txBody>
          <a:bodyPr wrap="square" rtlCol="0">
            <a:spAutoFit/>
          </a:bodyPr>
          <a:lstStyle/>
          <a:p>
            <a:r>
              <a:rPr lang="en-US" dirty="0" smtClean="0">
                <a:latin typeface="Bookman Old Style" pitchFamily="18" charset="0"/>
              </a:rPr>
              <a:t>Regions: Magdalena, Cesar, La Guajira</a:t>
            </a:r>
          </a:p>
          <a:p>
            <a:r>
              <a:rPr lang="en-US" dirty="0" smtClean="0">
                <a:latin typeface="Bookman Old Style" pitchFamily="18" charset="0"/>
              </a:rPr>
              <a:t>Population: </a:t>
            </a:r>
            <a:r>
              <a:rPr lang="en-US" dirty="0" err="1" smtClean="0">
                <a:latin typeface="Bookman Old Style" pitchFamily="18" charset="0"/>
              </a:rPr>
              <a:t>cca</a:t>
            </a:r>
            <a:r>
              <a:rPr lang="en-US" dirty="0" smtClean="0">
                <a:latin typeface="Bookman Old Style" pitchFamily="18" charset="0"/>
              </a:rPr>
              <a:t>. 10 000</a:t>
            </a:r>
          </a:p>
          <a:p>
            <a:r>
              <a:rPr lang="en-US" dirty="0" smtClean="0">
                <a:latin typeface="Bookman Old Style" pitchFamily="18" charset="0"/>
              </a:rPr>
              <a:t>Language </a:t>
            </a:r>
            <a:r>
              <a:rPr lang="cs-CZ" dirty="0" err="1" smtClean="0">
                <a:latin typeface="Bookman Old Style" pitchFamily="18" charset="0"/>
              </a:rPr>
              <a:t>K</a:t>
            </a:r>
            <a:r>
              <a:rPr lang="en-US" dirty="0" err="1" smtClean="0">
                <a:latin typeface="Bookman Old Style" pitchFamily="18" charset="0"/>
              </a:rPr>
              <a:t>ogian</a:t>
            </a:r>
            <a:r>
              <a:rPr lang="en-US" dirty="0" smtClean="0">
                <a:latin typeface="Bookman Old Style" pitchFamily="18" charset="0"/>
              </a:rPr>
              <a:t> (</a:t>
            </a:r>
            <a:r>
              <a:rPr lang="en-US" dirty="0" err="1" smtClean="0">
                <a:latin typeface="Bookman Old Style" pitchFamily="18" charset="0"/>
              </a:rPr>
              <a:t>Chibcha</a:t>
            </a:r>
            <a:r>
              <a:rPr lang="en-US" dirty="0" smtClean="0">
                <a:latin typeface="Bookman Old Style" pitchFamily="18" charset="0"/>
              </a:rPr>
              <a:t> family) </a:t>
            </a:r>
          </a:p>
          <a:p>
            <a:endParaRPr lang="en-US" dirty="0" smtClean="0">
              <a:latin typeface="Bookman Old Style" pitchFamily="18" charset="0"/>
            </a:endParaRPr>
          </a:p>
          <a:p>
            <a:endParaRPr lang="en-US" dirty="0">
              <a:latin typeface="Bookman Old Style" pitchFamily="18" charset="0"/>
            </a:endParaRPr>
          </a:p>
        </p:txBody>
      </p:sp>
      <p:pic>
        <p:nvPicPr>
          <p:cNvPr id="12" name="Obrázek 11" descr="Antonio-Briceno-–-Gods-of-America.jpg"/>
          <p:cNvPicPr>
            <a:picLocks noChangeAspect="1"/>
          </p:cNvPicPr>
          <p:nvPr/>
        </p:nvPicPr>
        <p:blipFill>
          <a:blip r:embed="rId4" cstate="print"/>
          <a:stretch>
            <a:fillRect/>
          </a:stretch>
        </p:blipFill>
        <p:spPr>
          <a:xfrm>
            <a:off x="6299200" y="4572000"/>
            <a:ext cx="2844800" cy="2133600"/>
          </a:xfrm>
          <a:prstGeom prst="rect">
            <a:avLst/>
          </a:prstGeom>
        </p:spPr>
      </p:pic>
      <p:pic>
        <p:nvPicPr>
          <p:cNvPr id="13" name="Obrázek 12" descr="Figura-4-Ubicacion-de-las-comunidades-indigenas-y-composicion-etnica-de-la-region-del.png"/>
          <p:cNvPicPr>
            <a:picLocks noChangeAspect="1"/>
          </p:cNvPicPr>
          <p:nvPr/>
        </p:nvPicPr>
        <p:blipFill>
          <a:blip r:embed="rId5"/>
          <a:stretch>
            <a:fillRect/>
          </a:stretch>
        </p:blipFill>
        <p:spPr>
          <a:xfrm>
            <a:off x="0" y="1357298"/>
            <a:ext cx="3238500" cy="2270760"/>
          </a:xfrm>
          <a:prstGeom prst="rect">
            <a:avLst/>
          </a:prstGeom>
        </p:spPr>
      </p:pic>
      <p:pic>
        <p:nvPicPr>
          <p:cNvPr id="16" name="Obrázek 15" descr="desana.PNG"/>
          <p:cNvPicPr>
            <a:picLocks noChangeAspect="1"/>
          </p:cNvPicPr>
          <p:nvPr/>
        </p:nvPicPr>
        <p:blipFill>
          <a:blip r:embed="rId6"/>
          <a:stretch>
            <a:fillRect/>
          </a:stretch>
        </p:blipFill>
        <p:spPr>
          <a:xfrm>
            <a:off x="3929058" y="3429000"/>
            <a:ext cx="2106132" cy="3211967"/>
          </a:xfrm>
          <a:prstGeom prst="rect">
            <a:avLst/>
          </a:prstGeom>
        </p:spPr>
      </p:pic>
      <p:pic>
        <p:nvPicPr>
          <p:cNvPr id="17" name="Obrázek 16" descr="colombia resguardos.PNG"/>
          <p:cNvPicPr>
            <a:picLocks noChangeAspect="1"/>
          </p:cNvPicPr>
          <p:nvPr/>
        </p:nvPicPr>
        <p:blipFill>
          <a:blip r:embed="rId7" cstate="print"/>
          <a:stretch>
            <a:fillRect/>
          </a:stretch>
        </p:blipFill>
        <p:spPr>
          <a:xfrm>
            <a:off x="3286116" y="785794"/>
            <a:ext cx="3142957" cy="2354624"/>
          </a:xfrm>
          <a:prstGeom prst="rect">
            <a:avLst/>
          </a:prstGeom>
        </p:spPr>
      </p:pic>
      <p:sp>
        <p:nvSpPr>
          <p:cNvPr id="11" name="TextovéPole 10"/>
          <p:cNvSpPr txBox="1"/>
          <p:nvPr/>
        </p:nvSpPr>
        <p:spPr>
          <a:xfrm>
            <a:off x="285720" y="3857628"/>
            <a:ext cx="2857520" cy="1754326"/>
          </a:xfrm>
          <a:prstGeom prst="rect">
            <a:avLst/>
          </a:prstGeom>
          <a:noFill/>
        </p:spPr>
        <p:txBody>
          <a:bodyPr wrap="square" rtlCol="0">
            <a:spAutoFit/>
          </a:bodyPr>
          <a:lstStyle/>
          <a:p>
            <a:r>
              <a:rPr lang="en-US" dirty="0" smtClean="0">
                <a:latin typeface="Bookman Old Style" pitchFamily="18" charset="0"/>
              </a:rPr>
              <a:t>Regions: </a:t>
            </a:r>
            <a:r>
              <a:rPr lang="en-US" dirty="0" err="1" smtClean="0">
                <a:latin typeface="Bookman Old Style" pitchFamily="18" charset="0"/>
              </a:rPr>
              <a:t>Vaupéz</a:t>
            </a:r>
            <a:r>
              <a:rPr lang="en-US" dirty="0" smtClean="0">
                <a:latin typeface="Bookman Old Style" pitchFamily="18" charset="0"/>
              </a:rPr>
              <a:t>, </a:t>
            </a:r>
            <a:r>
              <a:rPr lang="en-US" dirty="0" err="1" smtClean="0">
                <a:latin typeface="Bookman Old Style" pitchFamily="18" charset="0"/>
              </a:rPr>
              <a:t>Brasilian</a:t>
            </a:r>
            <a:r>
              <a:rPr lang="en-US" dirty="0" smtClean="0">
                <a:latin typeface="Bookman Old Style" pitchFamily="18" charset="0"/>
              </a:rPr>
              <a:t> Amazonas (</a:t>
            </a:r>
            <a:r>
              <a:rPr lang="en-US" dirty="0" err="1" smtClean="0">
                <a:latin typeface="Bookman Old Style" pitchFamily="18" charset="0"/>
              </a:rPr>
              <a:t>Brasilian</a:t>
            </a:r>
            <a:r>
              <a:rPr lang="en-US" dirty="0" smtClean="0">
                <a:latin typeface="Bookman Old Style" pitchFamily="18" charset="0"/>
              </a:rPr>
              <a:t>-Colombian border)</a:t>
            </a:r>
          </a:p>
          <a:p>
            <a:r>
              <a:rPr lang="en-US" dirty="0" smtClean="0">
                <a:latin typeface="Bookman Old Style" pitchFamily="18" charset="0"/>
              </a:rPr>
              <a:t>Population </a:t>
            </a:r>
            <a:r>
              <a:rPr lang="en-US" dirty="0" err="1" smtClean="0">
                <a:latin typeface="Bookman Old Style" pitchFamily="18" charset="0"/>
              </a:rPr>
              <a:t>cca</a:t>
            </a:r>
            <a:r>
              <a:rPr lang="en-US" dirty="0" smtClean="0">
                <a:latin typeface="Bookman Old Style" pitchFamily="18" charset="0"/>
              </a:rPr>
              <a:t>: 2 200</a:t>
            </a:r>
          </a:p>
          <a:p>
            <a:r>
              <a:rPr lang="en-US" dirty="0" smtClean="0">
                <a:latin typeface="Bookman Old Style" pitchFamily="18" charset="0"/>
              </a:rPr>
              <a:t>Language: </a:t>
            </a:r>
            <a:r>
              <a:rPr lang="en-US" dirty="0" err="1" smtClean="0">
                <a:latin typeface="Bookman Old Style" pitchFamily="18" charset="0"/>
              </a:rPr>
              <a:t>Tucano</a:t>
            </a:r>
            <a:endParaRPr lang="en-US" dirty="0">
              <a:latin typeface="Bookman Old Style" pitchFamily="18" charset="0"/>
            </a:endParaRPr>
          </a:p>
        </p:txBody>
      </p:sp>
      <p:sp>
        <p:nvSpPr>
          <p:cNvPr id="14" name="TextovéPole 13"/>
          <p:cNvSpPr txBox="1"/>
          <p:nvPr/>
        </p:nvSpPr>
        <p:spPr>
          <a:xfrm>
            <a:off x="285720" y="5786454"/>
            <a:ext cx="3429024" cy="338554"/>
          </a:xfrm>
          <a:prstGeom prst="rect">
            <a:avLst/>
          </a:prstGeom>
          <a:noFill/>
        </p:spPr>
        <p:txBody>
          <a:bodyPr wrap="square" rtlCol="0">
            <a:spAutoFit/>
          </a:bodyPr>
          <a:lstStyle/>
          <a:p>
            <a:r>
              <a:rPr lang="en-US" sz="1600" b="1" dirty="0" smtClean="0">
                <a:latin typeface="Bookman Old Style" pitchFamily="18" charset="0"/>
              </a:rPr>
              <a:t>Gerardo </a:t>
            </a:r>
            <a:r>
              <a:rPr lang="en-US" sz="1600" b="1" dirty="0" err="1" smtClean="0">
                <a:latin typeface="Bookman Old Style" pitchFamily="18" charset="0"/>
              </a:rPr>
              <a:t>Reichel-Dolmatoff</a:t>
            </a:r>
            <a:endParaRPr lang="en-US" sz="1600" b="1" dirty="0">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blip>
          <a:srcRect/>
          <a:stretch>
            <a:fillRect l="-2000" r="-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285728"/>
            <a:ext cx="8572560" cy="7017306"/>
          </a:xfrm>
          <a:prstGeom prst="rect">
            <a:avLst/>
          </a:prstGeom>
          <a:noFill/>
        </p:spPr>
        <p:txBody>
          <a:bodyPr wrap="square" rtlCol="0">
            <a:spAutoFit/>
          </a:bodyPr>
          <a:lstStyle/>
          <a:p>
            <a:r>
              <a:rPr lang="en-US" b="1" dirty="0" smtClean="0">
                <a:latin typeface="Bookman Old Style" pitchFamily="18" charset="0"/>
              </a:rPr>
              <a:t>Birth</a:t>
            </a:r>
          </a:p>
          <a:p>
            <a:endParaRPr lang="en-US" dirty="0">
              <a:latin typeface="Bookman Old Style" pitchFamily="18" charset="0"/>
            </a:endParaRPr>
          </a:p>
          <a:p>
            <a:r>
              <a:rPr lang="en-US" dirty="0" smtClean="0">
                <a:latin typeface="Bookman Old Style" pitchFamily="18" charset="0"/>
              </a:rPr>
              <a:t>Birth is a very important event for the whole community. Firstly it is said that a </a:t>
            </a:r>
            <a:r>
              <a:rPr lang="en-US" dirty="0" err="1" smtClean="0">
                <a:latin typeface="Bookman Old Style" pitchFamily="18" charset="0"/>
              </a:rPr>
              <a:t>Misak</a:t>
            </a:r>
            <a:r>
              <a:rPr lang="en-US" dirty="0" smtClean="0">
                <a:latin typeface="Bookman Old Style" pitchFamily="18" charset="0"/>
              </a:rPr>
              <a:t> has </a:t>
            </a:r>
            <a:r>
              <a:rPr lang="en-US" b="1" dirty="0" smtClean="0">
                <a:latin typeface="Bookman Old Style" pitchFamily="18" charset="0"/>
              </a:rPr>
              <a:t>arrived</a:t>
            </a:r>
            <a:r>
              <a:rPr lang="en-US" dirty="0" smtClean="0">
                <a:latin typeface="Bookman Old Style" pitchFamily="18" charset="0"/>
              </a:rPr>
              <a:t> (not that a baby was born, people come and go, they can`t be born and they don`t die</a:t>
            </a:r>
            <a:r>
              <a:rPr lang="cs-CZ" dirty="0" smtClean="0">
                <a:latin typeface="Bookman Old Style" pitchFamily="18" charset="0"/>
              </a:rPr>
              <a:t> (</a:t>
            </a:r>
            <a:r>
              <a:rPr lang="cs-CZ" dirty="0" err="1" smtClean="0">
                <a:latin typeface="Bookman Old Style" pitchFamily="18" charset="0"/>
              </a:rPr>
              <a:t>fire</a:t>
            </a:r>
            <a:r>
              <a:rPr lang="cs-CZ" dirty="0" smtClean="0">
                <a:latin typeface="Bookman Old Style" pitchFamily="18" charset="0"/>
              </a:rPr>
              <a:t> </a:t>
            </a:r>
            <a:r>
              <a:rPr lang="cs-CZ" dirty="0" err="1" smtClean="0">
                <a:latin typeface="Bookman Old Style" pitchFamily="18" charset="0"/>
              </a:rPr>
              <a:t>for</a:t>
            </a:r>
            <a:r>
              <a:rPr lang="cs-CZ" dirty="0" smtClean="0">
                <a:latin typeface="Bookman Old Style" pitchFamily="18" charset="0"/>
              </a:rPr>
              <a:t> </a:t>
            </a:r>
            <a:r>
              <a:rPr lang="cs-CZ" dirty="0" err="1" smtClean="0">
                <a:latin typeface="Bookman Old Style" pitchFamily="18" charset="0"/>
              </a:rPr>
              <a:t>example</a:t>
            </a:r>
            <a:r>
              <a:rPr lang="cs-CZ" dirty="0" smtClean="0">
                <a:latin typeface="Bookman Old Style" pitchFamily="18" charset="0"/>
              </a:rPr>
              <a:t> </a:t>
            </a:r>
            <a:r>
              <a:rPr lang="cs-CZ" dirty="0" err="1" smtClean="0">
                <a:latin typeface="Bookman Old Style" pitchFamily="18" charset="0"/>
              </a:rPr>
              <a:t>can</a:t>
            </a:r>
            <a:r>
              <a:rPr lang="cs-CZ" dirty="0" smtClean="0">
                <a:latin typeface="Bookman Old Style" pitchFamily="18" charset="0"/>
              </a:rPr>
              <a:t> </a:t>
            </a:r>
            <a:r>
              <a:rPr lang="cs-CZ" dirty="0" err="1" smtClean="0">
                <a:latin typeface="Bookman Old Style" pitchFamily="18" charset="0"/>
              </a:rPr>
              <a:t>die</a:t>
            </a:r>
            <a:r>
              <a:rPr lang="cs-CZ" dirty="0" smtClean="0">
                <a:latin typeface="Bookman Old Style" pitchFamily="18" charset="0"/>
              </a:rPr>
              <a:t>, but not a person</a:t>
            </a:r>
            <a:r>
              <a:rPr lang="en-US" dirty="0" smtClean="0">
                <a:latin typeface="Bookman Old Style" pitchFamily="18" charset="0"/>
              </a:rPr>
              <a:t>).</a:t>
            </a:r>
          </a:p>
          <a:p>
            <a:r>
              <a:rPr lang="en-US" dirty="0" smtClean="0">
                <a:latin typeface="Bookman Old Style" pitchFamily="18" charset="0"/>
              </a:rPr>
              <a:t>The essence of birth affects the whole house and contaminates it with </a:t>
            </a:r>
            <a:r>
              <a:rPr lang="en-US" b="1" dirty="0" smtClean="0">
                <a:latin typeface="Bookman Old Style" pitchFamily="18" charset="0"/>
              </a:rPr>
              <a:t>pap</a:t>
            </a:r>
            <a:r>
              <a:rPr lang="el-GR" b="1" dirty="0" smtClean="0">
                <a:latin typeface="Bookman Old Style" pitchFamily="18" charset="0"/>
              </a:rPr>
              <a:t>θ</a:t>
            </a:r>
            <a:r>
              <a:rPr lang="en-US" b="1" dirty="0" smtClean="0">
                <a:latin typeface="Bookman Old Style" pitchFamily="18" charset="0"/>
              </a:rPr>
              <a:t>,</a:t>
            </a:r>
            <a:r>
              <a:rPr lang="en-US" dirty="0" smtClean="0">
                <a:latin typeface="Bookman Old Style" pitchFamily="18" charset="0"/>
              </a:rPr>
              <a:t> which attracts malevolent spirits. Shaman must arrive to perform the cleansing ceremonies. </a:t>
            </a:r>
          </a:p>
          <a:p>
            <a:r>
              <a:rPr lang="en-US" b="1" dirty="0" smtClean="0">
                <a:latin typeface="Bookman Old Style" pitchFamily="18" charset="0"/>
              </a:rPr>
              <a:t>Placenta</a:t>
            </a:r>
            <a:r>
              <a:rPr lang="en-US" dirty="0" smtClean="0">
                <a:latin typeface="Bookman Old Style" pitchFamily="18" charset="0"/>
              </a:rPr>
              <a:t> is a very important part of the birth. It is forever connected to the baby and its life. There are different ways of placenta disposal: it is buried by the house and some flowers of very cold essence are planted above it. It is buried underneath the central fire or it is burnt in the central fire.</a:t>
            </a:r>
          </a:p>
          <a:p>
            <a:endParaRPr lang="en-US" dirty="0">
              <a:latin typeface="Bookman Old Style" pitchFamily="18" charset="0"/>
            </a:endParaRPr>
          </a:p>
          <a:p>
            <a:r>
              <a:rPr lang="en-US" dirty="0" smtClean="0">
                <a:latin typeface="Bookman Old Style" pitchFamily="18" charset="0"/>
              </a:rPr>
              <a:t>Together with a baby, a fire-fly is born. There are many different </a:t>
            </a:r>
            <a:r>
              <a:rPr lang="cs-CZ" dirty="0" err="1" smtClean="0">
                <a:latin typeface="Bookman Old Style" pitchFamily="18" charset="0"/>
              </a:rPr>
              <a:t>types</a:t>
            </a:r>
            <a:r>
              <a:rPr lang="en-US" dirty="0" smtClean="0">
                <a:latin typeface="Bookman Old Style" pitchFamily="18" charset="0"/>
              </a:rPr>
              <a:t> of </a:t>
            </a:r>
            <a:r>
              <a:rPr lang="en-US" b="1" dirty="0" smtClean="0">
                <a:latin typeface="Bookman Old Style" pitchFamily="18" charset="0"/>
              </a:rPr>
              <a:t>fire-flies</a:t>
            </a:r>
            <a:r>
              <a:rPr lang="en-US" dirty="0" smtClean="0">
                <a:latin typeface="Bookman Old Style" pitchFamily="18" charset="0"/>
              </a:rPr>
              <a:t>, the white ones are the ones that accompany people through</a:t>
            </a:r>
            <a:r>
              <a:rPr lang="cs-CZ" dirty="0" smtClean="0">
                <a:latin typeface="Bookman Old Style" pitchFamily="18" charset="0"/>
              </a:rPr>
              <a:t> </a:t>
            </a:r>
            <a:r>
              <a:rPr lang="cs-CZ" dirty="0" err="1" smtClean="0">
                <a:latin typeface="Bookman Old Style" pitchFamily="18" charset="0"/>
              </a:rPr>
              <a:t>their</a:t>
            </a:r>
            <a:r>
              <a:rPr lang="en-US" dirty="0" smtClean="0">
                <a:latin typeface="Bookman Old Style" pitchFamily="18" charset="0"/>
              </a:rPr>
              <a:t> li</a:t>
            </a:r>
            <a:r>
              <a:rPr lang="cs-CZ" dirty="0" smtClean="0">
                <a:latin typeface="Bookman Old Style" pitchFamily="18" charset="0"/>
              </a:rPr>
              <a:t>ves</a:t>
            </a:r>
            <a:r>
              <a:rPr lang="en-US" dirty="0" smtClean="0">
                <a:latin typeface="Bookman Old Style" pitchFamily="18" charset="0"/>
              </a:rPr>
              <a:t>. The fire-fly turns red if the person gets ill and green ones are the souls of people who have left for </a:t>
            </a:r>
            <a:r>
              <a:rPr lang="en-US" b="1" dirty="0" err="1" smtClean="0">
                <a:latin typeface="Bookman Old Style" pitchFamily="18" charset="0"/>
              </a:rPr>
              <a:t>Kansr</a:t>
            </a:r>
            <a:r>
              <a:rPr lang="el-GR" b="1" dirty="0" smtClean="0">
                <a:latin typeface="Bookman Old Style" pitchFamily="18" charset="0"/>
              </a:rPr>
              <a:t>θ</a:t>
            </a:r>
            <a:r>
              <a:rPr lang="en-US" dirty="0" smtClean="0">
                <a:latin typeface="Bookman Old Style" pitchFamily="18" charset="0"/>
              </a:rPr>
              <a:t>. </a:t>
            </a:r>
            <a:r>
              <a:rPr lang="cs-CZ" dirty="0" smtClean="0">
                <a:latin typeface="Bookman Old Style" pitchFamily="18" charset="0"/>
              </a:rPr>
              <a:t> </a:t>
            </a:r>
            <a:r>
              <a:rPr lang="cs-CZ" dirty="0" err="1" smtClean="0">
                <a:latin typeface="Bookman Old Style" pitchFamily="18" charset="0"/>
              </a:rPr>
              <a:t>There</a:t>
            </a:r>
            <a:r>
              <a:rPr lang="cs-CZ" dirty="0" smtClean="0">
                <a:latin typeface="Bookman Old Style" pitchFamily="18" charset="0"/>
              </a:rPr>
              <a:t> are </a:t>
            </a:r>
            <a:r>
              <a:rPr lang="cs-CZ" dirty="0" err="1" smtClean="0">
                <a:latin typeface="Bookman Old Style" pitchFamily="18" charset="0"/>
              </a:rPr>
              <a:t>also</a:t>
            </a:r>
            <a:r>
              <a:rPr lang="cs-CZ" dirty="0" smtClean="0">
                <a:latin typeface="Bookman Old Style" pitchFamily="18" charset="0"/>
              </a:rPr>
              <a:t> </a:t>
            </a:r>
            <a:r>
              <a:rPr lang="cs-CZ" dirty="0" err="1" smtClean="0">
                <a:latin typeface="Bookman Old Style" pitchFamily="18" charset="0"/>
              </a:rPr>
              <a:t>other</a:t>
            </a:r>
            <a:r>
              <a:rPr lang="cs-CZ" dirty="0" smtClean="0">
                <a:latin typeface="Bookman Old Style" pitchFamily="18" charset="0"/>
              </a:rPr>
              <a:t> </a:t>
            </a:r>
            <a:r>
              <a:rPr lang="cs-CZ" dirty="0" err="1" smtClean="0">
                <a:latin typeface="Bookman Old Style" pitchFamily="18" charset="0"/>
              </a:rPr>
              <a:t>kinds</a:t>
            </a:r>
            <a:r>
              <a:rPr lang="cs-CZ" dirty="0" smtClean="0">
                <a:latin typeface="Bookman Old Style" pitchFamily="18" charset="0"/>
              </a:rPr>
              <a:t> </a:t>
            </a:r>
            <a:r>
              <a:rPr lang="cs-CZ" dirty="0" err="1" smtClean="0">
                <a:latin typeface="Bookman Old Style" pitchFamily="18" charset="0"/>
              </a:rPr>
              <a:t>of</a:t>
            </a:r>
            <a:r>
              <a:rPr lang="cs-CZ" dirty="0" smtClean="0">
                <a:latin typeface="Bookman Old Style" pitchFamily="18" charset="0"/>
              </a:rPr>
              <a:t> </a:t>
            </a:r>
            <a:r>
              <a:rPr lang="cs-CZ" dirty="0" err="1" smtClean="0">
                <a:latin typeface="Bookman Old Style" pitchFamily="18" charset="0"/>
              </a:rPr>
              <a:t>fire-flies</a:t>
            </a:r>
            <a:r>
              <a:rPr lang="cs-CZ" dirty="0" smtClean="0">
                <a:latin typeface="Bookman Old Style" pitchFamily="18" charset="0"/>
              </a:rPr>
              <a:t> </a:t>
            </a:r>
            <a:r>
              <a:rPr lang="cs-CZ" dirty="0" err="1" smtClean="0">
                <a:latin typeface="Bookman Old Style" pitchFamily="18" charset="0"/>
              </a:rPr>
              <a:t>that</a:t>
            </a:r>
            <a:r>
              <a:rPr lang="cs-CZ" dirty="0" smtClean="0">
                <a:latin typeface="Bookman Old Style" pitchFamily="18" charset="0"/>
              </a:rPr>
              <a:t> </a:t>
            </a:r>
            <a:r>
              <a:rPr lang="cs-CZ" dirty="0" err="1" smtClean="0">
                <a:latin typeface="Bookman Old Style" pitchFamily="18" charset="0"/>
              </a:rPr>
              <a:t>can</a:t>
            </a:r>
            <a:r>
              <a:rPr lang="cs-CZ" dirty="0" smtClean="0">
                <a:latin typeface="Bookman Old Style" pitchFamily="18" charset="0"/>
              </a:rPr>
              <a:t> cause </a:t>
            </a:r>
            <a:r>
              <a:rPr lang="cs-CZ" dirty="0" err="1" smtClean="0">
                <a:latin typeface="Bookman Old Style" pitchFamily="18" charset="0"/>
              </a:rPr>
              <a:t>illnesses</a:t>
            </a:r>
            <a:r>
              <a:rPr lang="cs-CZ" dirty="0" smtClean="0">
                <a:latin typeface="Bookman Old Style" pitchFamily="18" charset="0"/>
              </a:rPr>
              <a:t> and </a:t>
            </a:r>
            <a:r>
              <a:rPr lang="cs-CZ" dirty="0" err="1" smtClean="0">
                <a:latin typeface="Bookman Old Style" pitchFamily="18" charset="0"/>
              </a:rPr>
              <a:t>need</a:t>
            </a:r>
            <a:r>
              <a:rPr lang="cs-CZ" dirty="0" smtClean="0">
                <a:latin typeface="Bookman Old Style" pitchFamily="18" charset="0"/>
              </a:rPr>
              <a:t> to </a:t>
            </a:r>
            <a:r>
              <a:rPr lang="cs-CZ" dirty="0" err="1" smtClean="0">
                <a:latin typeface="Bookman Old Style" pitchFamily="18" charset="0"/>
              </a:rPr>
              <a:t>be</a:t>
            </a:r>
            <a:r>
              <a:rPr lang="cs-CZ" dirty="0" smtClean="0">
                <a:latin typeface="Bookman Old Style" pitchFamily="18" charset="0"/>
              </a:rPr>
              <a:t> </a:t>
            </a:r>
            <a:r>
              <a:rPr lang="cs-CZ" dirty="0" err="1" smtClean="0">
                <a:latin typeface="Bookman Old Style" pitchFamily="18" charset="0"/>
              </a:rPr>
              <a:t>killed</a:t>
            </a:r>
            <a:r>
              <a:rPr lang="cs-CZ" dirty="0" smtClean="0">
                <a:latin typeface="Bookman Old Style" pitchFamily="18" charset="0"/>
              </a:rPr>
              <a:t> in a </a:t>
            </a:r>
            <a:r>
              <a:rPr lang="cs-CZ" dirty="0" err="1" smtClean="0">
                <a:latin typeface="Bookman Old Style" pitchFamily="18" charset="0"/>
              </a:rPr>
              <a:t>special</a:t>
            </a:r>
            <a:r>
              <a:rPr lang="cs-CZ" dirty="0" smtClean="0">
                <a:latin typeface="Bookman Old Style" pitchFamily="18" charset="0"/>
              </a:rPr>
              <a:t> </a:t>
            </a:r>
            <a:r>
              <a:rPr lang="cs-CZ" dirty="0" err="1" smtClean="0">
                <a:latin typeface="Bookman Old Style" pitchFamily="18" charset="0"/>
              </a:rPr>
              <a:t>way</a:t>
            </a:r>
            <a:r>
              <a:rPr lang="cs-CZ" dirty="0" smtClean="0">
                <a:latin typeface="Bookman Old Style" pitchFamily="18" charset="0"/>
              </a:rPr>
              <a:t> by a </a:t>
            </a:r>
            <a:r>
              <a:rPr lang="cs-CZ" dirty="0" err="1" smtClean="0">
                <a:latin typeface="Bookman Old Style" pitchFamily="18" charset="0"/>
              </a:rPr>
              <a:t>shaman</a:t>
            </a:r>
            <a:r>
              <a:rPr lang="cs-CZ" dirty="0" smtClean="0">
                <a:latin typeface="Bookman Old Style" pitchFamily="18" charset="0"/>
              </a:rPr>
              <a:t>. </a:t>
            </a:r>
            <a:endParaRPr lang="en-US" dirty="0" smtClean="0">
              <a:latin typeface="Bookman Old Style" pitchFamily="18" charset="0"/>
            </a:endParaRPr>
          </a:p>
          <a:p>
            <a:r>
              <a:rPr lang="en-US" dirty="0" smtClean="0">
                <a:latin typeface="Bookman Old Style" pitchFamily="18" charset="0"/>
              </a:rPr>
              <a:t>Some people also have a soul connected to a tree or a bird, especially shamans. </a:t>
            </a:r>
          </a:p>
          <a:p>
            <a:endParaRPr lang="en-US" dirty="0">
              <a:latin typeface="Bookman Old Style" pitchFamily="18" charset="0"/>
            </a:endParaRPr>
          </a:p>
          <a:p>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kogis_traditions.jpg"/>
          <p:cNvPicPr>
            <a:picLocks noChangeAspect="1"/>
          </p:cNvPicPr>
          <p:nvPr/>
        </p:nvPicPr>
        <p:blipFill>
          <a:blip r:embed="rId2"/>
          <a:stretch>
            <a:fillRect/>
          </a:stretch>
        </p:blipFill>
        <p:spPr>
          <a:xfrm>
            <a:off x="392877" y="642917"/>
            <a:ext cx="7965337" cy="53102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500042"/>
            <a:ext cx="8501122" cy="6494085"/>
          </a:xfrm>
          <a:prstGeom prst="rect">
            <a:avLst/>
          </a:prstGeom>
          <a:noFill/>
        </p:spPr>
        <p:txBody>
          <a:bodyPr wrap="square" rtlCol="0">
            <a:spAutoFit/>
          </a:bodyPr>
          <a:lstStyle/>
          <a:p>
            <a:r>
              <a:rPr lang="en-US" sz="2000" u="sng" dirty="0" err="1" smtClean="0">
                <a:latin typeface="Bookman Old Style" pitchFamily="18" charset="0"/>
              </a:rPr>
              <a:t>Desana</a:t>
            </a:r>
            <a:r>
              <a:rPr lang="en-US" sz="2000" u="sng" dirty="0" smtClean="0">
                <a:latin typeface="Bookman Old Style" pitchFamily="18" charset="0"/>
              </a:rPr>
              <a:t> </a:t>
            </a:r>
          </a:p>
          <a:p>
            <a:endParaRPr lang="en-US" dirty="0" smtClean="0">
              <a:latin typeface="Bookman Old Style" pitchFamily="18" charset="0"/>
            </a:endParaRPr>
          </a:p>
          <a:p>
            <a:r>
              <a:rPr lang="en-US" dirty="0" smtClean="0">
                <a:latin typeface="Bookman Old Style" pitchFamily="18" charset="0"/>
              </a:rPr>
              <a:t>Division of male and female roles-</a:t>
            </a:r>
          </a:p>
          <a:p>
            <a:endParaRPr lang="en-US" dirty="0" smtClean="0">
              <a:latin typeface="Bookman Old Style" pitchFamily="18" charset="0"/>
            </a:endParaRPr>
          </a:p>
          <a:p>
            <a:r>
              <a:rPr lang="en-US" dirty="0" smtClean="0">
                <a:latin typeface="Bookman Old Style" pitchFamily="18" charset="0"/>
              </a:rPr>
              <a:t>Hunting- of a masculine character, fishing- of a feminine character</a:t>
            </a:r>
          </a:p>
          <a:p>
            <a:r>
              <a:rPr lang="en-US" dirty="0" smtClean="0">
                <a:latin typeface="Bookman Old Style" pitchFamily="18" charset="0"/>
              </a:rPr>
              <a:t>These activities cannot be performed on one excursion. The shaman must prepare the participants for them separately. </a:t>
            </a:r>
          </a:p>
          <a:p>
            <a:endParaRPr lang="en-US" dirty="0" smtClean="0">
              <a:latin typeface="Bookman Old Style" pitchFamily="18" charset="0"/>
            </a:endParaRPr>
          </a:p>
          <a:p>
            <a:r>
              <a:rPr lang="en-US" dirty="0" smtClean="0">
                <a:latin typeface="Bookman Old Style" pitchFamily="18" charset="0"/>
              </a:rPr>
              <a:t>The hunter carries with him the smell of smoke and blood which the fish loathe (especially anacondas, their representatives).</a:t>
            </a:r>
          </a:p>
          <a:p>
            <a:endParaRPr lang="en-US" dirty="0" smtClean="0">
              <a:latin typeface="Bookman Old Style" pitchFamily="18" charset="0"/>
            </a:endParaRPr>
          </a:p>
          <a:p>
            <a:r>
              <a:rPr lang="en-US" dirty="0" smtClean="0">
                <a:latin typeface="Bookman Old Style" pitchFamily="18" charset="0"/>
              </a:rPr>
              <a:t>Mixing these two would actually mean mixing the female and male spheres, equivalent to a forbidden sexual relationship, contrary to the law of exogamy </a:t>
            </a:r>
          </a:p>
          <a:p>
            <a:endParaRPr lang="en-US" dirty="0" smtClean="0">
              <a:latin typeface="Bookman Old Style" pitchFamily="18" charset="0"/>
            </a:endParaRPr>
          </a:p>
          <a:p>
            <a:r>
              <a:rPr lang="en-US" dirty="0" smtClean="0">
                <a:latin typeface="Bookman Old Style" pitchFamily="18" charset="0"/>
              </a:rPr>
              <a:t>The hunter cannot bring the dead animal into the </a:t>
            </a:r>
            <a:r>
              <a:rPr lang="en-US" dirty="0" err="1" smtClean="0">
                <a:latin typeface="Bookman Old Style" pitchFamily="18" charset="0"/>
              </a:rPr>
              <a:t>maloca</a:t>
            </a:r>
            <a:r>
              <a:rPr lang="en-US" dirty="0" smtClean="0">
                <a:latin typeface="Bookman Old Style" pitchFamily="18" charset="0"/>
              </a:rPr>
              <a:t>. Only women can. The hunting- strictly masculine (fishing into some extend too), cooking and preparing food- feminine. The circuit thus closes. Energy circuit stays closed and self-regenerating. (semen-uterus-baby</a:t>
            </a:r>
            <a:r>
              <a:rPr lang="en-US" dirty="0" smtClean="0">
                <a:latin typeface="Bookman Old Style" pitchFamily="18" charset="0"/>
              </a:rPr>
              <a:t>)</a:t>
            </a:r>
          </a:p>
          <a:p>
            <a:endParaRPr lang="en-US" dirty="0" smtClean="0">
              <a:latin typeface="Bookman Old Style" pitchFamily="18" charset="0"/>
            </a:endParaRPr>
          </a:p>
          <a:p>
            <a:r>
              <a:rPr lang="en-US" b="1" dirty="0" smtClean="0">
                <a:latin typeface="Bookman Old Style" pitchFamily="18" charset="0"/>
              </a:rPr>
              <a:t>Constellations- Kogi, the Milky Way- </a:t>
            </a:r>
            <a:r>
              <a:rPr lang="en-US" b="1" dirty="0" err="1" smtClean="0">
                <a:latin typeface="Bookman Old Style" pitchFamily="18" charset="0"/>
              </a:rPr>
              <a:t>Desana</a:t>
            </a:r>
            <a:r>
              <a:rPr lang="en-US" b="1" dirty="0" smtClean="0">
                <a:latin typeface="Bookman Old Style" pitchFamily="18" charset="0"/>
              </a:rPr>
              <a:t>, Opossum in </a:t>
            </a:r>
            <a:r>
              <a:rPr lang="en-US" b="1" dirty="0" err="1" smtClean="0">
                <a:latin typeface="Bookman Old Style" pitchFamily="18" charset="0"/>
              </a:rPr>
              <a:t>Desana</a:t>
            </a:r>
            <a:r>
              <a:rPr lang="en-US" b="1" dirty="0" smtClean="0">
                <a:latin typeface="Bookman Old Style" pitchFamily="18" charset="0"/>
              </a:rPr>
              <a:t> and Kogi traditions- reading the fold-tale </a:t>
            </a:r>
            <a:r>
              <a:rPr lang="en-US" b="1" dirty="0" err="1" smtClean="0">
                <a:latin typeface="Bookman Old Style" pitchFamily="18" charset="0"/>
              </a:rPr>
              <a:t>Dolmatoff</a:t>
            </a:r>
            <a:r>
              <a:rPr lang="en-US" b="1" dirty="0" smtClean="0">
                <a:latin typeface="Bookman Old Style" pitchFamily="18" charset="0"/>
              </a:rPr>
              <a:t> n. </a:t>
            </a:r>
            <a:r>
              <a:rPr lang="en-US" b="1" smtClean="0">
                <a:latin typeface="Bookman Old Style" pitchFamily="18" charset="0"/>
              </a:rPr>
              <a:t>24</a:t>
            </a:r>
            <a:endParaRPr lang="en-US" b="1" dirty="0" smtClean="0">
              <a:latin typeface="Bookman Old Style" pitchFamily="18" charset="0"/>
            </a:endParaRPr>
          </a:p>
          <a:p>
            <a:endParaRPr lang="en-US" dirty="0">
              <a:latin typeface="Bookman Old Style"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andellitas 1.PNG"/>
          <p:cNvPicPr>
            <a:picLocks noChangeAspect="1"/>
          </p:cNvPicPr>
          <p:nvPr/>
        </p:nvPicPr>
        <p:blipFill>
          <a:blip r:embed="rId2"/>
          <a:stretch>
            <a:fillRect/>
          </a:stretch>
        </p:blipFill>
        <p:spPr>
          <a:xfrm>
            <a:off x="295525" y="357167"/>
            <a:ext cx="8254590" cy="592935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44000" b="-44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786050" y="0"/>
            <a:ext cx="4786346" cy="7294305"/>
          </a:xfrm>
          <a:prstGeom prst="rect">
            <a:avLst/>
          </a:prstGeom>
          <a:noFill/>
        </p:spPr>
        <p:txBody>
          <a:bodyPr wrap="square" rtlCol="0">
            <a:spAutoFit/>
          </a:bodyPr>
          <a:lstStyle/>
          <a:p>
            <a:pPr algn="just"/>
            <a:endParaRPr lang="en-US" b="1" dirty="0" smtClean="0">
              <a:latin typeface="Bookman Old Style" pitchFamily="18" charset="0"/>
            </a:endParaRPr>
          </a:p>
          <a:p>
            <a:pPr algn="just"/>
            <a:r>
              <a:rPr lang="en-US" b="1" dirty="0" smtClean="0">
                <a:latin typeface="Bookman Old Style" pitchFamily="18" charset="0"/>
              </a:rPr>
              <a:t>The stories of prodigies</a:t>
            </a:r>
          </a:p>
          <a:p>
            <a:pPr algn="just"/>
            <a:endParaRPr lang="en-US" b="1" dirty="0">
              <a:latin typeface="Bookman Old Style" pitchFamily="18" charset="0"/>
            </a:endParaRPr>
          </a:p>
          <a:p>
            <a:pPr algn="just"/>
            <a:r>
              <a:rPr lang="en-US" dirty="0" smtClean="0">
                <a:latin typeface="Bookman Old Style" pitchFamily="18" charset="0"/>
              </a:rPr>
              <a:t>There are many stories of “special” children- prodigies, that became important chieftains and teachers of their communities. </a:t>
            </a:r>
          </a:p>
          <a:p>
            <a:pPr algn="just"/>
            <a:endParaRPr lang="en-US" dirty="0">
              <a:latin typeface="Bookman Old Style" pitchFamily="18" charset="0"/>
            </a:endParaRPr>
          </a:p>
          <a:p>
            <a:pPr algn="just"/>
            <a:r>
              <a:rPr lang="en-US" dirty="0" smtClean="0">
                <a:latin typeface="Bookman Old Style" pitchFamily="18" charset="0"/>
              </a:rPr>
              <a:t>They usually come from inside a mountain after a landslide in a stream of water and mud (or they come floating on another body of water- lake, river etc.). They are swaddled in the most beautiful </a:t>
            </a:r>
            <a:r>
              <a:rPr lang="en-US" i="1" dirty="0" err="1" smtClean="0">
                <a:latin typeface="Bookman Old Style" pitchFamily="18" charset="0"/>
              </a:rPr>
              <a:t>chumbes</a:t>
            </a:r>
            <a:r>
              <a:rPr lang="en-US" dirty="0" smtClean="0">
                <a:latin typeface="Bookman Old Style" pitchFamily="18" charset="0"/>
              </a:rPr>
              <a:t> or even decorated with gold. </a:t>
            </a:r>
          </a:p>
          <a:p>
            <a:pPr algn="just"/>
            <a:endParaRPr lang="en-US" dirty="0">
              <a:latin typeface="Bookman Old Style" pitchFamily="18" charset="0"/>
            </a:endParaRPr>
          </a:p>
          <a:p>
            <a:pPr algn="just"/>
            <a:r>
              <a:rPr lang="en-US" dirty="0" smtClean="0">
                <a:latin typeface="Bookman Old Style" pitchFamily="18" charset="0"/>
              </a:rPr>
              <a:t>Strange events accompany their childhood and they have strange dietary habits. </a:t>
            </a:r>
          </a:p>
          <a:p>
            <a:pPr algn="just"/>
            <a:endParaRPr lang="en-US" dirty="0">
              <a:latin typeface="Bookman Old Style" pitchFamily="18" charset="0"/>
            </a:endParaRPr>
          </a:p>
          <a:p>
            <a:pPr algn="just"/>
            <a:r>
              <a:rPr lang="en-US" dirty="0" smtClean="0">
                <a:latin typeface="Bookman Old Style" pitchFamily="18" charset="0"/>
              </a:rPr>
              <a:t>The most important examples: </a:t>
            </a:r>
          </a:p>
          <a:p>
            <a:pPr algn="just"/>
            <a:r>
              <a:rPr lang="en-US" b="1" dirty="0" smtClean="0">
                <a:latin typeface="Bookman Old Style" pitchFamily="18" charset="0"/>
              </a:rPr>
              <a:t>Juan Tama de la </a:t>
            </a:r>
            <a:r>
              <a:rPr lang="en-US" b="1" dirty="0" err="1" smtClean="0">
                <a:latin typeface="Bookman Old Style" pitchFamily="18" charset="0"/>
              </a:rPr>
              <a:t>estrella</a:t>
            </a:r>
            <a:endParaRPr lang="en-US" b="1" dirty="0" smtClean="0">
              <a:latin typeface="Bookman Old Style" pitchFamily="18" charset="0"/>
            </a:endParaRPr>
          </a:p>
          <a:p>
            <a:pPr algn="just"/>
            <a:r>
              <a:rPr lang="en-US" b="1" dirty="0" err="1" smtClean="0">
                <a:latin typeface="Bookman Old Style" pitchFamily="18" charset="0"/>
              </a:rPr>
              <a:t>Teresita</a:t>
            </a:r>
            <a:r>
              <a:rPr lang="en-US" b="1" dirty="0" smtClean="0">
                <a:latin typeface="Bookman Old Style" pitchFamily="18" charset="0"/>
              </a:rPr>
              <a:t> de la </a:t>
            </a:r>
            <a:r>
              <a:rPr lang="en-US" b="1" dirty="0" err="1" smtClean="0">
                <a:latin typeface="Bookman Old Style" pitchFamily="18" charset="0"/>
              </a:rPr>
              <a:t>estrella</a:t>
            </a:r>
            <a:endParaRPr lang="en-US" b="1" dirty="0" smtClean="0">
              <a:latin typeface="Bookman Old Style" pitchFamily="18" charset="0"/>
            </a:endParaRPr>
          </a:p>
          <a:p>
            <a:pPr algn="just"/>
            <a:endParaRPr lang="en-US" b="1" dirty="0" smtClean="0">
              <a:latin typeface="Bookman Old Style" pitchFamily="18" charset="0"/>
            </a:endParaRPr>
          </a:p>
          <a:p>
            <a:pPr algn="just"/>
            <a:r>
              <a:rPr lang="en-US" dirty="0" smtClean="0">
                <a:latin typeface="Bookman Old Style" pitchFamily="18" charset="0"/>
              </a:rPr>
              <a:t>(similarities with the Serpent story)</a:t>
            </a:r>
          </a:p>
          <a:p>
            <a:pPr algn="just"/>
            <a:endParaRPr lang="en-US" dirty="0">
              <a:latin typeface="Bookman Old Style" pitchFamily="18" charset="0"/>
            </a:endParaRPr>
          </a:p>
          <a:p>
            <a:pPr algn="just"/>
            <a:r>
              <a:rPr lang="en-US" dirty="0" smtClean="0">
                <a:latin typeface="Bookman Old Style" pitchFamily="18" charset="0"/>
              </a:rPr>
              <a:t> </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457200" y="381000"/>
            <a:ext cx="8305800" cy="6986528"/>
          </a:xfrm>
          <a:prstGeom prst="rect">
            <a:avLst/>
          </a:prstGeom>
          <a:noFill/>
        </p:spPr>
        <p:txBody>
          <a:bodyPr wrap="square" rtlCol="0">
            <a:spAutoFit/>
          </a:bodyPr>
          <a:lstStyle/>
          <a:p>
            <a:r>
              <a:rPr lang="en-US" dirty="0" smtClean="0">
                <a:latin typeface="Bookman Old Style" pitchFamily="18" charset="0"/>
              </a:rPr>
              <a:t>THE BIRTH OF LEGENDARY CHIEFTAINS (NASA and MISAK)</a:t>
            </a:r>
          </a:p>
          <a:p>
            <a:pPr algn="just"/>
            <a:r>
              <a:rPr lang="en-US" b="1" dirty="0" smtClean="0">
                <a:latin typeface="Bookman Old Style" pitchFamily="18" charset="0"/>
              </a:rPr>
              <a:t>Juan Tama de la </a:t>
            </a:r>
            <a:r>
              <a:rPr lang="en-US" b="1" dirty="0" err="1" smtClean="0">
                <a:latin typeface="Bookman Old Style" pitchFamily="18" charset="0"/>
              </a:rPr>
              <a:t>estrella</a:t>
            </a:r>
            <a:r>
              <a:rPr lang="en-US" b="1" dirty="0" smtClean="0">
                <a:latin typeface="Bookman Old Style" pitchFamily="18" charset="0"/>
              </a:rPr>
              <a:t> </a:t>
            </a:r>
            <a:r>
              <a:rPr lang="en-US" dirty="0" smtClean="0">
                <a:latin typeface="Bookman Old Style" pitchFamily="18" charset="0"/>
              </a:rPr>
              <a:t>(</a:t>
            </a:r>
            <a:r>
              <a:rPr lang="en-US" dirty="0" err="1" smtClean="0">
                <a:latin typeface="Bookman Old Style" pitchFamily="18" charset="0"/>
              </a:rPr>
              <a:t>Nasa</a:t>
            </a:r>
            <a:r>
              <a:rPr lang="en-US" dirty="0" smtClean="0">
                <a:latin typeface="Bookman Old Style" pitchFamily="18" charset="0"/>
              </a:rPr>
              <a:t>)</a:t>
            </a:r>
            <a:endParaRPr lang="en-US" b="1" dirty="0" smtClean="0">
              <a:latin typeface="Bookman Old Style" pitchFamily="18" charset="0"/>
            </a:endParaRPr>
          </a:p>
          <a:p>
            <a:pPr algn="just"/>
            <a:r>
              <a:rPr lang="en-US" b="1" dirty="0" err="1" smtClean="0">
                <a:latin typeface="Bookman Old Style" pitchFamily="18" charset="0"/>
              </a:rPr>
              <a:t>Teresita</a:t>
            </a:r>
            <a:r>
              <a:rPr lang="en-US" b="1" dirty="0" smtClean="0">
                <a:latin typeface="Bookman Old Style" pitchFamily="18" charset="0"/>
              </a:rPr>
              <a:t> de la </a:t>
            </a:r>
            <a:r>
              <a:rPr lang="en-US" b="1" dirty="0" err="1" smtClean="0">
                <a:latin typeface="Bookman Old Style" pitchFamily="18" charset="0"/>
              </a:rPr>
              <a:t>estrella</a:t>
            </a:r>
            <a:r>
              <a:rPr lang="en-US" b="1" dirty="0" smtClean="0">
                <a:latin typeface="Bookman Old Style" pitchFamily="18" charset="0"/>
              </a:rPr>
              <a:t> </a:t>
            </a:r>
            <a:r>
              <a:rPr lang="en-US" dirty="0" smtClean="0">
                <a:latin typeface="Bookman Old Style" pitchFamily="18" charset="0"/>
              </a:rPr>
              <a:t>(</a:t>
            </a:r>
            <a:r>
              <a:rPr lang="en-US" dirty="0" err="1" smtClean="0">
                <a:latin typeface="Bookman Old Style" pitchFamily="18" charset="0"/>
              </a:rPr>
              <a:t>Misak</a:t>
            </a:r>
            <a:r>
              <a:rPr lang="en-US" dirty="0" smtClean="0">
                <a:latin typeface="Bookman Old Style" pitchFamily="18" charset="0"/>
              </a:rPr>
              <a:t>)</a:t>
            </a:r>
          </a:p>
          <a:p>
            <a:endParaRPr lang="en-US" dirty="0" smtClean="0">
              <a:latin typeface="Bookman Old Style" pitchFamily="18" charset="0"/>
            </a:endParaRPr>
          </a:p>
          <a:p>
            <a:pPr algn="just">
              <a:buFont typeface="Arial" pitchFamily="34" charset="0"/>
              <a:buChar char="•"/>
            </a:pPr>
            <a:r>
              <a:rPr lang="en-US" dirty="0" smtClean="0">
                <a:latin typeface="Bookman Old Style" pitchFamily="18" charset="0"/>
              </a:rPr>
              <a:t> </a:t>
            </a:r>
            <a:r>
              <a:rPr lang="en-US" sz="1600" dirty="0" smtClean="0">
                <a:latin typeface="Bookman Old Style" pitchFamily="18" charset="0"/>
              </a:rPr>
              <a:t>The birth of legendary chieftains and teachers (</a:t>
            </a:r>
            <a:r>
              <a:rPr lang="en-US" sz="1600" i="1" dirty="0" smtClean="0">
                <a:latin typeface="Bookman Old Style" pitchFamily="18" charset="0"/>
              </a:rPr>
              <a:t>Sat</a:t>
            </a:r>
            <a:r>
              <a:rPr lang="en-US" sz="1600" dirty="0" smtClean="0">
                <a:latin typeface="Bookman Old Style" pitchFamily="18" charset="0"/>
              </a:rPr>
              <a:t> for </a:t>
            </a:r>
            <a:r>
              <a:rPr lang="en-US" sz="1600" dirty="0" err="1" smtClean="0">
                <a:latin typeface="Bookman Old Style" pitchFamily="18" charset="0"/>
              </a:rPr>
              <a:t>Nasas</a:t>
            </a:r>
            <a:r>
              <a:rPr lang="en-US" sz="1600" dirty="0" smtClean="0">
                <a:latin typeface="Bookman Old Style" pitchFamily="18" charset="0"/>
              </a:rPr>
              <a:t> and </a:t>
            </a:r>
            <a:r>
              <a:rPr lang="en-US" sz="1600" i="1" dirty="0" err="1" smtClean="0">
                <a:latin typeface="Bookman Old Style" pitchFamily="18" charset="0"/>
              </a:rPr>
              <a:t>Piuno</a:t>
            </a:r>
            <a:r>
              <a:rPr lang="en-US" sz="1600" dirty="0" smtClean="0">
                <a:latin typeface="Bookman Old Style" pitchFamily="18" charset="0"/>
              </a:rPr>
              <a:t> or </a:t>
            </a:r>
            <a:r>
              <a:rPr lang="en-US" sz="1600" i="1" dirty="0" err="1" smtClean="0">
                <a:latin typeface="Bookman Old Style" pitchFamily="18" charset="0"/>
              </a:rPr>
              <a:t>Pishau</a:t>
            </a:r>
            <a:r>
              <a:rPr lang="en-US" sz="1600" dirty="0" smtClean="0">
                <a:latin typeface="Bookman Old Style" pitchFamily="18" charset="0"/>
              </a:rPr>
              <a:t> for </a:t>
            </a:r>
            <a:r>
              <a:rPr lang="en-US" sz="1600" dirty="0" err="1" smtClean="0">
                <a:latin typeface="Bookman Old Style" pitchFamily="18" charset="0"/>
              </a:rPr>
              <a:t>Misaks</a:t>
            </a:r>
            <a:r>
              <a:rPr lang="cs-CZ" sz="1600" dirty="0" smtClean="0">
                <a:latin typeface="Bookman Old Style" pitchFamily="18" charset="0"/>
              </a:rPr>
              <a:t> </a:t>
            </a:r>
            <a:r>
              <a:rPr lang="en-US" sz="1600" dirty="0" smtClean="0">
                <a:latin typeface="Bookman Old Style" pitchFamily="18" charset="0"/>
              </a:rPr>
              <a:t>- connection to mythological ancestors </a:t>
            </a:r>
            <a:r>
              <a:rPr lang="en-US" sz="1600" i="1" dirty="0" err="1" smtClean="0">
                <a:latin typeface="Bookman Old Style" pitchFamily="18" charset="0"/>
              </a:rPr>
              <a:t>Pishau</a:t>
            </a:r>
            <a:r>
              <a:rPr lang="en-US" sz="1600" dirty="0" smtClean="0">
                <a:latin typeface="Bookman Old Style" pitchFamily="18" charset="0"/>
              </a:rPr>
              <a:t>).</a:t>
            </a:r>
          </a:p>
          <a:p>
            <a:pPr algn="just"/>
            <a:endParaRPr lang="en-US" sz="1600" dirty="0" smtClean="0">
              <a:latin typeface="Bookman Old Style" pitchFamily="18" charset="0"/>
            </a:endParaRPr>
          </a:p>
          <a:p>
            <a:pPr algn="just">
              <a:buFont typeface="Arial" pitchFamily="34" charset="0"/>
              <a:buChar char="•"/>
            </a:pPr>
            <a:r>
              <a:rPr lang="en-US" sz="1600" dirty="0" smtClean="0">
                <a:latin typeface="Bookman Old Style" pitchFamily="18" charset="0"/>
              </a:rPr>
              <a:t> Their birth comes from the </a:t>
            </a:r>
            <a:r>
              <a:rPr lang="en-US" sz="1600" b="1" dirty="0" smtClean="0">
                <a:latin typeface="Bookman Old Style" pitchFamily="18" charset="0"/>
              </a:rPr>
              <a:t>union of water and a celestial body </a:t>
            </a:r>
            <a:r>
              <a:rPr lang="en-US" sz="1600" dirty="0" smtClean="0">
                <a:latin typeface="Bookman Old Style" pitchFamily="18" charset="0"/>
              </a:rPr>
              <a:t>(star). They are said to </a:t>
            </a:r>
            <a:r>
              <a:rPr lang="en-US" sz="1600" b="1" dirty="0" smtClean="0">
                <a:latin typeface="Bookman Old Style" pitchFamily="18" charset="0"/>
              </a:rPr>
              <a:t>gestate inside mountains</a:t>
            </a:r>
            <a:r>
              <a:rPr lang="en-US" sz="1600" dirty="0" smtClean="0">
                <a:latin typeface="Bookman Old Style" pitchFamily="18" charset="0"/>
              </a:rPr>
              <a:t>, being fed by a </a:t>
            </a:r>
            <a:r>
              <a:rPr lang="en-US" sz="1600" b="1" dirty="0" smtClean="0">
                <a:latin typeface="Bookman Old Style" pitchFamily="18" charset="0"/>
              </a:rPr>
              <a:t>giant puma</a:t>
            </a:r>
            <a:r>
              <a:rPr lang="en-US" sz="1600" dirty="0" smtClean="0">
                <a:latin typeface="Bookman Old Style" pitchFamily="18" charset="0"/>
              </a:rPr>
              <a:t>.</a:t>
            </a:r>
          </a:p>
          <a:p>
            <a:pPr algn="just">
              <a:buFont typeface="Arial" pitchFamily="34" charset="0"/>
              <a:buChar char="•"/>
            </a:pPr>
            <a:endParaRPr lang="en-US" sz="1600" dirty="0" smtClean="0">
              <a:latin typeface="Bookman Old Style" pitchFamily="18" charset="0"/>
            </a:endParaRPr>
          </a:p>
          <a:p>
            <a:pPr algn="just">
              <a:buFont typeface="Arial" pitchFamily="34" charset="0"/>
              <a:buChar char="•"/>
            </a:pPr>
            <a:r>
              <a:rPr lang="en-US" sz="1600" dirty="0" smtClean="0">
                <a:latin typeface="Bookman Old Style" pitchFamily="18" charset="0"/>
              </a:rPr>
              <a:t> They usually come from the </a:t>
            </a:r>
            <a:r>
              <a:rPr lang="en-US" sz="1600" b="1" dirty="0" smtClean="0">
                <a:latin typeface="Bookman Old Style" pitchFamily="18" charset="0"/>
              </a:rPr>
              <a:t>inside of a mountain </a:t>
            </a:r>
            <a:r>
              <a:rPr lang="en-US" sz="1600" dirty="0" smtClean="0">
                <a:latin typeface="Bookman Old Style" pitchFamily="18" charset="0"/>
              </a:rPr>
              <a:t>(underground lakes) after a landslide or a tremor, in a stream of water and mud (or they come floating on another  water body- lake, river etc.). They are swaddled in the most beautiful </a:t>
            </a:r>
            <a:r>
              <a:rPr lang="en-US" sz="1600" i="1" dirty="0" err="1" smtClean="0">
                <a:latin typeface="Bookman Old Style" pitchFamily="18" charset="0"/>
              </a:rPr>
              <a:t>chumbes</a:t>
            </a:r>
            <a:r>
              <a:rPr lang="en-US" sz="1600" dirty="0" smtClean="0">
                <a:latin typeface="Bookman Old Style" pitchFamily="18" charset="0"/>
              </a:rPr>
              <a:t> or are even decorated with gold. </a:t>
            </a:r>
          </a:p>
          <a:p>
            <a:pPr algn="just"/>
            <a:endParaRPr lang="en-US" sz="1600" dirty="0" smtClean="0">
              <a:latin typeface="Bookman Old Style" pitchFamily="18" charset="0"/>
            </a:endParaRPr>
          </a:p>
          <a:p>
            <a:pPr algn="just">
              <a:buFont typeface="Arial" pitchFamily="34" charset="0"/>
              <a:buChar char="•"/>
            </a:pPr>
            <a:r>
              <a:rPr lang="en-US" sz="1600" dirty="0" smtClean="0">
                <a:latin typeface="Bookman Old Style" pitchFamily="18" charset="0"/>
              </a:rPr>
              <a:t> Strange events (falling stars) accompany their arrival and they have strange dietary habits. </a:t>
            </a:r>
          </a:p>
          <a:p>
            <a:pPr algn="just"/>
            <a:endParaRPr lang="en-US" sz="1600" dirty="0" smtClean="0">
              <a:latin typeface="Bookman Old Style" pitchFamily="18" charset="0"/>
            </a:endParaRPr>
          </a:p>
          <a:p>
            <a:pPr algn="just">
              <a:buFont typeface="Arial" pitchFamily="34" charset="0"/>
              <a:buChar char="•"/>
            </a:pPr>
            <a:r>
              <a:rPr lang="en-US" sz="1600" dirty="0" smtClean="0">
                <a:latin typeface="Bookman Old Style" pitchFamily="18" charset="0"/>
              </a:rPr>
              <a:t> They devote their life to the community (important warriors, teachers etc.) and end their lives </a:t>
            </a:r>
            <a:r>
              <a:rPr lang="en-US" sz="1600" b="1" dirty="0" smtClean="0">
                <a:latin typeface="Bookman Old Style" pitchFamily="18" charset="0"/>
              </a:rPr>
              <a:t>reentering the water body</a:t>
            </a:r>
            <a:r>
              <a:rPr lang="en-US" sz="1600" dirty="0" smtClean="0">
                <a:latin typeface="Bookman Old Style" pitchFamily="18" charset="0"/>
              </a:rPr>
              <a:t>.</a:t>
            </a:r>
          </a:p>
          <a:p>
            <a:pPr algn="just"/>
            <a:endParaRPr lang="en-US" sz="1600" dirty="0" smtClean="0">
              <a:latin typeface="Bookman Old Style" pitchFamily="18" charset="0"/>
            </a:endParaRPr>
          </a:p>
          <a:p>
            <a:pPr algn="just">
              <a:buFont typeface="Arial" pitchFamily="34" charset="0"/>
              <a:buChar char="•"/>
            </a:pPr>
            <a:r>
              <a:rPr lang="en-US" sz="1600" dirty="0" smtClean="0">
                <a:latin typeface="Bookman Old Style" pitchFamily="18" charset="0"/>
              </a:rPr>
              <a:t> Communities await these prodigies in certain </a:t>
            </a:r>
            <a:r>
              <a:rPr lang="en-US" sz="1600" b="1" dirty="0" smtClean="0">
                <a:latin typeface="Bookman Old Style" pitchFamily="18" charset="0"/>
              </a:rPr>
              <a:t>time periods </a:t>
            </a:r>
            <a:r>
              <a:rPr lang="en-US" sz="1600" dirty="0" smtClean="0">
                <a:latin typeface="Bookman Old Style" pitchFamily="18" charset="0"/>
              </a:rPr>
              <a:t>(40 or 60 years). If they don`t appear, they take it as a warning or punishment (earthquake and mud avalanche in northeast Cauca in 1994). </a:t>
            </a:r>
          </a:p>
          <a:p>
            <a:pPr algn="just"/>
            <a:r>
              <a:rPr lang="en-US" dirty="0" smtClean="0">
                <a:latin typeface="Bookman Old Style" pitchFamily="18" charset="0"/>
              </a:rPr>
              <a:t>                           </a:t>
            </a:r>
          </a:p>
          <a:p>
            <a:endParaRPr lang="en-US" dirty="0" smtClean="0">
              <a:latin typeface="Bookman Old Style" pitchFamily="18" charset="0"/>
            </a:endParaRPr>
          </a:p>
          <a:p>
            <a:r>
              <a:rPr lang="en-US" dirty="0" smtClean="0">
                <a:latin typeface="Bookman Old Style" pitchFamily="18" charset="0"/>
              </a:rPr>
              <a:t> </a:t>
            </a:r>
            <a:endParaRPr lang="en-US" dirty="0">
              <a:latin typeface="Bookman Old Style" pitchFamily="18" charset="0"/>
            </a:endParaRPr>
          </a:p>
        </p:txBody>
      </p:sp>
    </p:spTree>
    <p:extLst>
      <p:ext uri="{BB962C8B-B14F-4D97-AF65-F5344CB8AC3E}">
        <p14:creationId xmlns:p14="http://schemas.microsoft.com/office/powerpoint/2010/main" xmlns="" val="984106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uan tama.PNG"/>
          <p:cNvPicPr>
            <a:picLocks noChangeAspect="1"/>
          </p:cNvPicPr>
          <p:nvPr/>
        </p:nvPicPr>
        <p:blipFill>
          <a:blip r:embed="rId2"/>
          <a:stretch>
            <a:fillRect/>
          </a:stretch>
        </p:blipFill>
        <p:spPr>
          <a:xfrm rot="16200000">
            <a:off x="1320666" y="-1320666"/>
            <a:ext cx="5638801" cy="8280133"/>
          </a:xfrm>
          <a:prstGeom prst="rect">
            <a:avLst/>
          </a:prstGeom>
        </p:spPr>
      </p:pic>
      <p:sp>
        <p:nvSpPr>
          <p:cNvPr id="3" name="Obdélník 2"/>
          <p:cNvSpPr/>
          <p:nvPr/>
        </p:nvSpPr>
        <p:spPr>
          <a:xfrm>
            <a:off x="838200" y="5791200"/>
            <a:ext cx="4572000" cy="584775"/>
          </a:xfrm>
          <a:prstGeom prst="rect">
            <a:avLst/>
          </a:prstGeom>
        </p:spPr>
        <p:txBody>
          <a:bodyPr>
            <a:spAutoFit/>
          </a:bodyPr>
          <a:lstStyle/>
          <a:p>
            <a:r>
              <a:rPr lang="en-US" dirty="0" smtClean="0">
                <a:latin typeface="Bookman Old Style" pitchFamily="18" charset="0"/>
              </a:rPr>
              <a:t>The birth of Juan Tama</a:t>
            </a: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smtClean="0">
              <a:latin typeface="Bookman Old Style" pitchFamily="18" charset="0"/>
            </a:endParaRPr>
          </a:p>
        </p:txBody>
      </p:sp>
    </p:spTree>
    <p:extLst>
      <p:ext uri="{BB962C8B-B14F-4D97-AF65-F5344CB8AC3E}">
        <p14:creationId xmlns:p14="http://schemas.microsoft.com/office/powerpoint/2010/main" xmlns="" val="1825751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500042"/>
            <a:ext cx="8286808" cy="4247317"/>
          </a:xfrm>
          <a:prstGeom prst="rect">
            <a:avLst/>
          </a:prstGeom>
          <a:noFill/>
        </p:spPr>
        <p:txBody>
          <a:bodyPr wrap="square" rtlCol="0">
            <a:spAutoFit/>
          </a:bodyPr>
          <a:lstStyle/>
          <a:p>
            <a:r>
              <a:rPr lang="en-US" b="1" dirty="0" smtClean="0">
                <a:latin typeface="Bookman Old Style" pitchFamily="18" charset="0"/>
              </a:rPr>
              <a:t>Household</a:t>
            </a:r>
          </a:p>
          <a:p>
            <a:endParaRPr lang="en-US" b="1" dirty="0" smtClean="0">
              <a:latin typeface="Bookman Old Style" pitchFamily="18" charset="0"/>
            </a:endParaRPr>
          </a:p>
          <a:p>
            <a:r>
              <a:rPr lang="en-US" dirty="0" smtClean="0">
                <a:latin typeface="Bookman Old Style" pitchFamily="18" charset="0"/>
              </a:rPr>
              <a:t>The traditional house served as a clock and </a:t>
            </a:r>
            <a:r>
              <a:rPr lang="cs-CZ" dirty="0" smtClean="0">
                <a:latin typeface="Bookman Old Style" pitchFamily="18" charset="0"/>
              </a:rPr>
              <a:t> a </a:t>
            </a:r>
            <a:r>
              <a:rPr lang="en-US" dirty="0" smtClean="0">
                <a:latin typeface="Bookman Old Style" pitchFamily="18" charset="0"/>
              </a:rPr>
              <a:t>calendar. The house used to be circular with a conical roof with two windows, one towards  the east and the other towards the west. These windows are referred to as </a:t>
            </a:r>
            <a:r>
              <a:rPr lang="en-US" i="1" dirty="0" smtClean="0">
                <a:latin typeface="Bookman Old Style" pitchFamily="18" charset="0"/>
              </a:rPr>
              <a:t>n</a:t>
            </a:r>
            <a:r>
              <a:rPr lang="el-GR" i="1" dirty="0" smtClean="0">
                <a:latin typeface="Bookman Old Style" pitchFamily="18" charset="0"/>
              </a:rPr>
              <a:t>θ</a:t>
            </a:r>
            <a:r>
              <a:rPr lang="en-US" i="1" dirty="0" err="1" smtClean="0">
                <a:latin typeface="Bookman Old Style" pitchFamily="18" charset="0"/>
              </a:rPr>
              <a:t>sik</a:t>
            </a:r>
            <a:r>
              <a:rPr lang="en-US" i="1" dirty="0" smtClean="0">
                <a:latin typeface="Bookman Old Style" pitchFamily="18" charset="0"/>
              </a:rPr>
              <a:t> </a:t>
            </a:r>
            <a:r>
              <a:rPr lang="en-US" i="1" dirty="0" err="1" smtClean="0">
                <a:latin typeface="Bookman Old Style" pitchFamily="18" charset="0"/>
              </a:rPr>
              <a:t>llarrarrik</a:t>
            </a:r>
            <a:r>
              <a:rPr lang="en-US" i="1" dirty="0" smtClean="0">
                <a:latin typeface="Bookman Old Style" pitchFamily="18" charset="0"/>
              </a:rPr>
              <a:t>- “the eyes of the house”. </a:t>
            </a:r>
          </a:p>
          <a:p>
            <a:endParaRPr lang="en-US" i="1" dirty="0" smtClean="0">
              <a:latin typeface="Bookman Old Style" pitchFamily="18" charset="0"/>
            </a:endParaRPr>
          </a:p>
          <a:p>
            <a:r>
              <a:rPr lang="en-US" dirty="0" smtClean="0">
                <a:latin typeface="Bookman Old Style" pitchFamily="18" charset="0"/>
              </a:rPr>
              <a:t>As the Sun rays climb the walls of the house it shows the time for performing certain household chores. </a:t>
            </a:r>
          </a:p>
          <a:p>
            <a:endParaRPr lang="en-US" i="1" dirty="0" smtClean="0">
              <a:latin typeface="Bookman Old Style" pitchFamily="18" charset="0"/>
            </a:endParaRPr>
          </a:p>
          <a:p>
            <a:r>
              <a:rPr lang="en-US" dirty="0" smtClean="0">
                <a:latin typeface="Bookman Old Style" pitchFamily="18" charset="0"/>
              </a:rPr>
              <a:t> </a:t>
            </a:r>
          </a:p>
          <a:p>
            <a:endParaRPr lang="en-US" dirty="0" smtClean="0">
              <a:latin typeface="Bookman Old Style" pitchFamily="18" charset="0"/>
            </a:endParaRPr>
          </a:p>
          <a:p>
            <a:endParaRPr lang="en-US" dirty="0" smtClean="0">
              <a:latin typeface="Bookman Old Style" pitchFamily="18" charset="0"/>
            </a:endParaRPr>
          </a:p>
          <a:p>
            <a:endParaRPr lang="en-US" dirty="0" smtClean="0">
              <a:latin typeface="Bookman Old Style" pitchFamily="18" charset="0"/>
            </a:endParaRPr>
          </a:p>
          <a:p>
            <a:endParaRPr lang="cs-CZ" dirty="0">
              <a:latin typeface="Bookman Old Style" pitchFamily="18" charset="0"/>
            </a:endParaRPr>
          </a:p>
        </p:txBody>
      </p:sp>
      <p:pic>
        <p:nvPicPr>
          <p:cNvPr id="4" name="Obrázek 3" descr="casa.PNG"/>
          <p:cNvPicPr>
            <a:picLocks noChangeAspect="1"/>
          </p:cNvPicPr>
          <p:nvPr/>
        </p:nvPicPr>
        <p:blipFill>
          <a:blip r:embed="rId3"/>
          <a:stretch>
            <a:fillRect/>
          </a:stretch>
        </p:blipFill>
        <p:spPr>
          <a:xfrm>
            <a:off x="4786314" y="2901542"/>
            <a:ext cx="4086834" cy="3695067"/>
          </a:xfrm>
          <a:prstGeom prst="rect">
            <a:avLst/>
          </a:prstGeom>
        </p:spPr>
      </p:pic>
      <p:pic>
        <p:nvPicPr>
          <p:cNvPr id="5" name="Picture 4" descr="Related image"/>
          <p:cNvPicPr>
            <a:picLocks noChangeAspect="1" noChangeArrowheads="1"/>
          </p:cNvPicPr>
          <p:nvPr/>
        </p:nvPicPr>
        <p:blipFill>
          <a:blip r:embed="rId4"/>
          <a:srcRect/>
          <a:stretch>
            <a:fillRect/>
          </a:stretch>
        </p:blipFill>
        <p:spPr bwMode="auto">
          <a:xfrm>
            <a:off x="642910" y="3500438"/>
            <a:ext cx="3619524" cy="27146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l="-11000" r="-11000"/>
          </a:stretch>
        </a:blipFill>
        <a:effectLst/>
      </p:bgPr>
    </p:bg>
    <p:spTree>
      <p:nvGrpSpPr>
        <p:cNvPr id="1" name=""/>
        <p:cNvGrpSpPr/>
        <p:nvPr/>
      </p:nvGrpSpPr>
      <p:grpSpPr>
        <a:xfrm>
          <a:off x="0" y="0"/>
          <a:ext cx="0" cy="0"/>
          <a:chOff x="0" y="0"/>
          <a:chExt cx="0" cy="0"/>
        </a:xfrm>
      </p:grpSpPr>
      <p:pic>
        <p:nvPicPr>
          <p:cNvPr id="2" name="Picture 2" descr="Image result for casa misak traditional"/>
          <p:cNvPicPr>
            <a:picLocks noChangeAspect="1" noChangeArrowheads="1"/>
          </p:cNvPicPr>
          <p:nvPr/>
        </p:nvPicPr>
        <p:blipFill>
          <a:blip r:embed="rId3" cstate="print"/>
          <a:srcRect/>
          <a:stretch>
            <a:fillRect/>
          </a:stretch>
        </p:blipFill>
        <p:spPr bwMode="auto">
          <a:xfrm>
            <a:off x="214282" y="3286124"/>
            <a:ext cx="3929090" cy="2946819"/>
          </a:xfrm>
          <a:prstGeom prst="rect">
            <a:avLst/>
          </a:prstGeom>
          <a:noFill/>
        </p:spPr>
      </p:pic>
      <p:sp>
        <p:nvSpPr>
          <p:cNvPr id="18434" name="AutoShape 2" descr="Image result for universidad de misa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8438" name="AutoShape 6" descr="Related image"/>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8440" name="AutoShape 8" descr="Related image"/>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 name="Obrázek 7" descr="PA290396.JPG"/>
          <p:cNvPicPr>
            <a:picLocks noChangeAspect="1"/>
          </p:cNvPicPr>
          <p:nvPr/>
        </p:nvPicPr>
        <p:blipFill>
          <a:blip r:embed="rId4" cstate="print"/>
          <a:stretch>
            <a:fillRect/>
          </a:stretch>
        </p:blipFill>
        <p:spPr>
          <a:xfrm>
            <a:off x="4143372" y="285728"/>
            <a:ext cx="4572033" cy="3429024"/>
          </a:xfrm>
          <a:prstGeom prst="rect">
            <a:avLst/>
          </a:prstGeom>
        </p:spPr>
      </p:pic>
      <p:sp>
        <p:nvSpPr>
          <p:cNvPr id="9" name="TextovéPole 8"/>
          <p:cNvSpPr txBox="1"/>
          <p:nvPr/>
        </p:nvSpPr>
        <p:spPr>
          <a:xfrm>
            <a:off x="500034" y="1785926"/>
            <a:ext cx="2857520" cy="646331"/>
          </a:xfrm>
          <a:prstGeom prst="rect">
            <a:avLst/>
          </a:prstGeom>
          <a:noFill/>
        </p:spPr>
        <p:txBody>
          <a:bodyPr wrap="square" rtlCol="0">
            <a:spAutoFit/>
          </a:bodyPr>
          <a:lstStyle/>
          <a:p>
            <a:r>
              <a:rPr lang="en-US" dirty="0" smtClean="0">
                <a:latin typeface="Bookman Old Style" pitchFamily="18" charset="0"/>
              </a:rPr>
              <a:t>House of traditional medicine</a:t>
            </a:r>
            <a:endParaRPr lang="cs-CZ" dirty="0">
              <a:latin typeface="Bookman Old Style" pitchFamily="18" charset="0"/>
            </a:endParaRPr>
          </a:p>
        </p:txBody>
      </p:sp>
      <p:sp>
        <p:nvSpPr>
          <p:cNvPr id="10" name="TextovéPole 9"/>
          <p:cNvSpPr txBox="1"/>
          <p:nvPr/>
        </p:nvSpPr>
        <p:spPr>
          <a:xfrm>
            <a:off x="4643438" y="4286256"/>
            <a:ext cx="3429024" cy="369332"/>
          </a:xfrm>
          <a:prstGeom prst="rect">
            <a:avLst/>
          </a:prstGeom>
          <a:noFill/>
        </p:spPr>
        <p:txBody>
          <a:bodyPr wrap="square" rtlCol="0">
            <a:spAutoFit/>
          </a:bodyPr>
          <a:lstStyle/>
          <a:p>
            <a:r>
              <a:rPr lang="en-US" dirty="0" err="1" smtClean="0">
                <a:latin typeface="Bookman Old Style" pitchFamily="18" charset="0"/>
              </a:rPr>
              <a:t>Misak</a:t>
            </a:r>
            <a:r>
              <a:rPr lang="en-US" dirty="0" smtClean="0">
                <a:latin typeface="Bookman Old Style" pitchFamily="18" charset="0"/>
              </a:rPr>
              <a:t> University </a:t>
            </a:r>
            <a:endParaRPr lang="cs-CZ" dirty="0">
              <a:latin typeface="Bookman Old Style" pitchFamily="18" charset="0"/>
            </a:endParaRPr>
          </a:p>
        </p:txBody>
      </p:sp>
      <p:pic>
        <p:nvPicPr>
          <p:cNvPr id="11" name="Obrázek 10" descr="images.jpg"/>
          <p:cNvPicPr>
            <a:picLocks noChangeAspect="1"/>
          </p:cNvPicPr>
          <p:nvPr/>
        </p:nvPicPr>
        <p:blipFill>
          <a:blip r:embed="rId5"/>
          <a:stretch>
            <a:fillRect/>
          </a:stretch>
        </p:blipFill>
        <p:spPr>
          <a:xfrm>
            <a:off x="6858016" y="4071942"/>
            <a:ext cx="1847850" cy="2476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500034" y="571480"/>
            <a:ext cx="8072494" cy="2031325"/>
          </a:xfrm>
          <a:prstGeom prst="rect">
            <a:avLst/>
          </a:prstGeom>
          <a:noFill/>
        </p:spPr>
        <p:txBody>
          <a:bodyPr wrap="square" rtlCol="0">
            <a:spAutoFit/>
          </a:bodyPr>
          <a:lstStyle/>
          <a:p>
            <a:r>
              <a:rPr lang="en-US" dirty="0" smtClean="0">
                <a:latin typeface="Bookman Old Style" pitchFamily="18" charset="0"/>
              </a:rPr>
              <a:t>The most important part of the house is its centre- </a:t>
            </a:r>
            <a:r>
              <a:rPr lang="en-US" b="1" i="1" dirty="0" err="1" smtClean="0">
                <a:latin typeface="Bookman Old Style" pitchFamily="18" charset="0"/>
              </a:rPr>
              <a:t>nachak</a:t>
            </a:r>
            <a:r>
              <a:rPr lang="en-US" dirty="0" smtClean="0">
                <a:latin typeface="Bookman Old Style" pitchFamily="18" charset="0"/>
              </a:rPr>
              <a:t>, where the family gathers together to talk, make decisions, tell each other dreams in the morning, and of course to eat. The </a:t>
            </a:r>
            <a:r>
              <a:rPr lang="en-US" b="1" dirty="0" smtClean="0">
                <a:latin typeface="Bookman Old Style" pitchFamily="18" charset="0"/>
              </a:rPr>
              <a:t>centre fire, </a:t>
            </a:r>
            <a:r>
              <a:rPr lang="en-US" b="1" i="1" dirty="0" err="1" smtClean="0">
                <a:latin typeface="Bookman Old Style" pitchFamily="18" charset="0"/>
              </a:rPr>
              <a:t>nak</a:t>
            </a:r>
            <a:r>
              <a:rPr lang="en-US" i="1" dirty="0" smtClean="0">
                <a:latin typeface="Bookman Old Style" pitchFamily="18" charset="0"/>
              </a:rPr>
              <a:t>, </a:t>
            </a:r>
            <a:r>
              <a:rPr lang="en-US" dirty="0" smtClean="0">
                <a:latin typeface="Bookman Old Style" pitchFamily="18" charset="0"/>
              </a:rPr>
              <a:t>is the element that connects the whole family. Through the fire, the spirits of ancestor can communicate their messages. The central fire is also very important for agricultural rituals. </a:t>
            </a:r>
            <a:r>
              <a:rPr lang="cs-CZ" dirty="0" err="1" smtClean="0">
                <a:latin typeface="Bookman Old Style" pitchFamily="18" charset="0"/>
              </a:rPr>
              <a:t>It</a:t>
            </a:r>
            <a:r>
              <a:rPr lang="cs-CZ" dirty="0" smtClean="0">
                <a:latin typeface="Bookman Old Style" pitchFamily="18" charset="0"/>
              </a:rPr>
              <a:t> </a:t>
            </a:r>
            <a:r>
              <a:rPr lang="cs-CZ" dirty="0" err="1" smtClean="0">
                <a:latin typeface="Bookman Old Style" pitchFamily="18" charset="0"/>
              </a:rPr>
              <a:t>can</a:t>
            </a:r>
            <a:r>
              <a:rPr lang="cs-CZ" dirty="0" smtClean="0">
                <a:latin typeface="Bookman Old Style" pitchFamily="18" charset="0"/>
              </a:rPr>
              <a:t> </a:t>
            </a:r>
            <a:r>
              <a:rPr lang="cs-CZ" dirty="0" err="1" smtClean="0">
                <a:latin typeface="Bookman Old Style" pitchFamily="18" charset="0"/>
              </a:rPr>
              <a:t>never</a:t>
            </a:r>
            <a:r>
              <a:rPr lang="cs-CZ" dirty="0" smtClean="0">
                <a:latin typeface="Bookman Old Style" pitchFamily="18" charset="0"/>
              </a:rPr>
              <a:t> go </a:t>
            </a:r>
            <a:r>
              <a:rPr lang="cs-CZ" dirty="0" err="1" smtClean="0">
                <a:latin typeface="Bookman Old Style" pitchFamily="18" charset="0"/>
              </a:rPr>
              <a:t>out</a:t>
            </a:r>
            <a:r>
              <a:rPr lang="cs-CZ" dirty="0" smtClean="0">
                <a:latin typeface="Bookman Old Style" pitchFamily="18" charset="0"/>
              </a:rPr>
              <a:t> </a:t>
            </a:r>
            <a:r>
              <a:rPr lang="cs-CZ" dirty="0" err="1" smtClean="0">
                <a:latin typeface="Bookman Old Style" pitchFamily="18" charset="0"/>
              </a:rPr>
              <a:t>completely</a:t>
            </a:r>
            <a:r>
              <a:rPr lang="cs-CZ" dirty="0" smtClean="0">
                <a:latin typeface="Bookman Old Style" pitchFamily="18" charset="0"/>
              </a:rPr>
              <a:t>. </a:t>
            </a:r>
            <a:r>
              <a:rPr lang="en-US" dirty="0" smtClean="0">
                <a:latin typeface="Bookman Old Style" pitchFamily="18" charset="0"/>
              </a:rPr>
              <a:t> </a:t>
            </a:r>
            <a:endParaRPr lang="cs-CZ" dirty="0">
              <a:latin typeface="Bookman Old Style" pitchFamily="18" charset="0"/>
            </a:endParaRPr>
          </a:p>
        </p:txBody>
      </p:sp>
      <p:pic>
        <p:nvPicPr>
          <p:cNvPr id="4" name="Obrázek 3" descr="diego-miguel-rojas-granadillo-captura-de-pantalla-2014-07-23-a-la-s-11-21-07.jpg"/>
          <p:cNvPicPr>
            <a:picLocks noChangeAspect="1"/>
          </p:cNvPicPr>
          <p:nvPr/>
        </p:nvPicPr>
        <p:blipFill>
          <a:blip r:embed="rId3"/>
          <a:stretch>
            <a:fillRect/>
          </a:stretch>
        </p:blipFill>
        <p:spPr>
          <a:xfrm>
            <a:off x="1714480" y="2643182"/>
            <a:ext cx="6786578" cy="380254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1706</Words>
  <Application>Microsoft Office PowerPoint</Application>
  <PresentationFormat>Předvádění na obrazovce (4:3)</PresentationFormat>
  <Paragraphs>132</Paragraphs>
  <Slides>21</Slides>
  <Notes>1</Notes>
  <HiddenSlides>0</HiddenSlides>
  <MMClips>0</MMClips>
  <ScaleCrop>false</ScaleCrop>
  <HeadingPairs>
    <vt:vector size="4" baseType="variant">
      <vt:variant>
        <vt:lpstr>Motiv</vt:lpstr>
      </vt:variant>
      <vt:variant>
        <vt:i4>1</vt:i4>
      </vt:variant>
      <vt:variant>
        <vt:lpstr>Nadpisy snímků</vt:lpstr>
      </vt:variant>
      <vt:variant>
        <vt:i4>21</vt:i4>
      </vt:variant>
    </vt:vector>
  </HeadingPairs>
  <TitlesOfParts>
    <vt:vector size="22" baseType="lpstr">
      <vt:lpstr>Motiv sady Office</vt:lpstr>
      <vt:lpstr>The Art of Living: birth, myths about saviors, adulthood and the organization of the community</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as a Misak: birth, myths about saviors, adulthood and the organization of the community</dc:title>
  <dc:creator>příšera</dc:creator>
  <cp:lastModifiedBy>Lu</cp:lastModifiedBy>
  <cp:revision>20</cp:revision>
  <dcterms:created xsi:type="dcterms:W3CDTF">2017-11-07T19:43:10Z</dcterms:created>
  <dcterms:modified xsi:type="dcterms:W3CDTF">2020-05-25T11:58:39Z</dcterms:modified>
</cp:coreProperties>
</file>