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  <Override PartName="/ppt/media/media20.m4a" ContentType="audio/unknown"/>
  <Override PartName="/ppt/media/media21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FCB"/>
          </a:solidFill>
        </a:fill>
      </a:tcStyle>
    </a:wholeTbl>
    <a:band2H>
      <a:tcTxStyle b="def" i="def"/>
      <a:tcStyle>
        <a:tcBdr/>
        <a:fill>
          <a:solidFill>
            <a:srgbClr val="FF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2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4237" y="5614987"/>
            <a:ext cx="7394576" cy="54768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Obdélník"/>
          <p:cNvSpPr/>
          <p:nvPr/>
        </p:nvSpPr>
        <p:spPr>
          <a:xfrm>
            <a:off x="990600" y="1017587"/>
            <a:ext cx="7178675" cy="48307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" name="Obdélník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769937" y="701675"/>
            <a:ext cx="566738" cy="56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7854950" y="749300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Číslo snímku"/>
          <p:cNvSpPr txBox="1"/>
          <p:nvPr>
            <p:ph type="sldNum" sz="quarter" idx="2"/>
          </p:nvPr>
        </p:nvSpPr>
        <p:spPr>
          <a:xfrm>
            <a:off x="6357635" y="5356288"/>
            <a:ext cx="265717" cy="36817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41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6053137"/>
            <a:ext cx="7729538" cy="549276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Obdélník"/>
          <p:cNvSpPr/>
          <p:nvPr/>
        </p:nvSpPr>
        <p:spPr>
          <a:xfrm rot="60000">
            <a:off x="4468812" y="604837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" name="Obdélník"/>
          <p:cNvSpPr/>
          <p:nvPr/>
        </p:nvSpPr>
        <p:spPr>
          <a:xfrm rot="60000">
            <a:off x="4471987" y="603250"/>
            <a:ext cx="3787776" cy="572293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" name="Obdélník"/>
          <p:cNvSpPr/>
          <p:nvPr/>
        </p:nvSpPr>
        <p:spPr>
          <a:xfrm rot="21540000">
            <a:off x="749300" y="576262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" name="Obdélník"/>
          <p:cNvSpPr/>
          <p:nvPr/>
        </p:nvSpPr>
        <p:spPr>
          <a:xfrm rot="21540000">
            <a:off x="749300" y="576262"/>
            <a:ext cx="3789363" cy="572135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2371725" y="293687"/>
            <a:ext cx="566738" cy="56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6280150" y="333375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 názvu"/>
          <p:cNvSpPr txBox="1"/>
          <p:nvPr>
            <p:ph type="title"/>
          </p:nvPr>
        </p:nvSpPr>
        <p:spPr>
          <a:xfrm>
            <a:off x="1095375" y="817562"/>
            <a:ext cx="6964363" cy="12017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52" name="Text úrovně 1…"/>
          <p:cNvSpPr txBox="1"/>
          <p:nvPr>
            <p:ph type="body" sz="half" idx="1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xfrm rot="60000">
            <a:off x="7846387" y="5898554"/>
            <a:ext cx="265717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6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6053137"/>
            <a:ext cx="7729538" cy="54927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Obdélník"/>
          <p:cNvSpPr/>
          <p:nvPr/>
        </p:nvSpPr>
        <p:spPr>
          <a:xfrm rot="21540000">
            <a:off x="749300" y="576262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" name="Obdélník"/>
          <p:cNvSpPr/>
          <p:nvPr/>
        </p:nvSpPr>
        <p:spPr>
          <a:xfrm rot="21540000">
            <a:off x="744537" y="576262"/>
            <a:ext cx="3789363" cy="572135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" name="Obdélník"/>
          <p:cNvSpPr/>
          <p:nvPr/>
        </p:nvSpPr>
        <p:spPr>
          <a:xfrm rot="60000">
            <a:off x="4468812" y="604837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7" name="Obdélník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8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2371725" y="293687"/>
            <a:ext cx="566738" cy="56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6280150" y="333375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 názvu"/>
          <p:cNvSpPr txBox="1"/>
          <p:nvPr>
            <p:ph type="title"/>
          </p:nvPr>
        </p:nvSpPr>
        <p:spPr>
          <a:xfrm>
            <a:off x="1095375" y="817562"/>
            <a:ext cx="6964363" cy="12017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71" name="Text úrovně 1…"/>
          <p:cNvSpPr txBox="1"/>
          <p:nvPr>
            <p:ph type="body" sz="half" idx="1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xfrm rot="60000">
            <a:off x="7851149" y="5901729"/>
            <a:ext cx="265717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.jpeg"/><Relationship Id="rId7" Type="http://schemas.openxmlformats.org/officeDocument/2006/relationships/image" Target="../media/image4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300" y="6065837"/>
            <a:ext cx="7935913" cy="5476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"/>
          <p:cNvSpPr/>
          <p:nvPr/>
        </p:nvSpPr>
        <p:spPr>
          <a:xfrm>
            <a:off x="731837" y="574675"/>
            <a:ext cx="7696201" cy="571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Obdélník"/>
          <p:cNvSpPr/>
          <p:nvPr/>
        </p:nvSpPr>
        <p:spPr>
          <a:xfrm>
            <a:off x="731837" y="576262"/>
            <a:ext cx="7696201" cy="5715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35684">
            <a:off x="544512" y="273050"/>
            <a:ext cx="566738" cy="56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096196">
            <a:off x="8115300" y="298450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Číslo snímku"/>
          <p:cNvSpPr txBox="1"/>
          <p:nvPr>
            <p:ph type="sldNum" sz="quarter" idx="2"/>
          </p:nvPr>
        </p:nvSpPr>
        <p:spPr>
          <a:xfrm>
            <a:off x="7959121" y="5807138"/>
            <a:ext cx="265717" cy="36817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" name="Text názvu"/>
          <p:cNvSpPr txBox="1"/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273050" marR="0" indent="-2730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64585" marR="0" indent="-29787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55725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7589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2161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26733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1305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35877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3" Type="http://schemas.microsoft.com/office/2007/relationships/media" Target="../media/media19.m4a"/><Relationship Id="rId4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3" Type="http://schemas.microsoft.com/office/2007/relationships/media" Target="../media/media20.m4a"/><Relationship Id="rId4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3" Type="http://schemas.microsoft.com/office/2007/relationships/media" Target="../media/media21.m4a"/><Relationship Id="rId4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ystém práva a charakteristika vybraných právních odvětví"/>
          <p:cNvSpPr txBox="1"/>
          <p:nvPr>
            <p:ph type="title" idx="4294967295"/>
          </p:nvPr>
        </p:nvSpPr>
        <p:spPr>
          <a:xfrm>
            <a:off x="1720056" y="1922462"/>
            <a:ext cx="5722938" cy="182721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868680">
              <a:defRPr sz="3420"/>
            </a:lvl1pPr>
          </a:lstStyle>
          <a:p>
            <a:pPr/>
            <a:r>
              <a:t>Systém práva a charakteristika vybraných právních odvětví</a:t>
            </a:r>
          </a:p>
        </p:txBody>
      </p:sp>
      <p:sp>
        <p:nvSpPr>
          <p:cNvPr id="82" name="Ing. Mgr. Tomáš Klusák"/>
          <p:cNvSpPr txBox="1"/>
          <p:nvPr>
            <p:ph type="body" sz="quarter" idx="4294967295"/>
          </p:nvPr>
        </p:nvSpPr>
        <p:spPr>
          <a:xfrm>
            <a:off x="1727200" y="3736975"/>
            <a:ext cx="5711825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r">
              <a:buSzTx/>
              <a:buNone/>
              <a:defRPr sz="2000">
                <a:solidFill>
                  <a:srgbClr val="465E9C"/>
                </a:solidFill>
              </a:defRPr>
            </a:pPr>
          </a:p>
          <a:p>
            <a:pPr marL="0" indent="0" algn="r">
              <a:buSzTx/>
              <a:buNone/>
              <a:defRPr sz="2000">
                <a:solidFill>
                  <a:srgbClr val="465E9C"/>
                </a:solidFill>
              </a:defRPr>
            </a:pPr>
          </a:p>
          <a:p>
            <a:pPr marL="0" indent="0" algn="r">
              <a:spcBef>
                <a:spcPts val="400"/>
              </a:spcBef>
              <a:buSzTx/>
              <a:buNone/>
              <a:defRPr sz="2000">
                <a:solidFill>
                  <a:srgbClr val="465E9C"/>
                </a:solidFill>
              </a:defRPr>
            </a:pPr>
            <a:r>
              <a:t>Ing. Mgr. Tomáš Klusák</a:t>
            </a:r>
          </a:p>
        </p:txBody>
      </p:sp>
      <p:pic>
        <p:nvPicPr>
          <p:cNvPr id="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2187" y="3992562"/>
            <a:ext cx="1644651" cy="1474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Zásady soukrom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Zásady soukromého práva</a:t>
            </a:r>
          </a:p>
        </p:txBody>
      </p:sp>
      <p:sp>
        <p:nvSpPr>
          <p:cNvPr id="134" name="Zásada jistoty soukromoprávního obratu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Zásada jistoty soukromoprávního obratu</a:t>
            </a:r>
          </a:p>
          <a:p>
            <a:pPr>
              <a:buSzTx/>
              <a:buNone/>
            </a:pPr>
            <a:r>
              <a:t>	(dobrá víra, lex in retro non agit, ochrana nabytých práv..)</a:t>
            </a:r>
          </a:p>
          <a:p>
            <a:pPr/>
            <a:r>
              <a:t>Zásada prevence</a:t>
            </a:r>
          </a:p>
          <a:p>
            <a:pPr/>
            <a:r>
              <a:t>Zásada </a:t>
            </a:r>
            <a:r>
              <a:rPr i="1"/>
              <a:t>vigilantibus iura scripta sunt</a:t>
            </a:r>
          </a:p>
        </p:txBody>
      </p:sp>
      <p:sp>
        <p:nvSpPr>
          <p:cNvPr id="135" name="Číslo snímku"/>
          <p:cNvSpPr txBox="1"/>
          <p:nvPr>
            <p:ph type="sldNum" sz="quarter" idx="2"/>
          </p:nvPr>
        </p:nvSpPr>
        <p:spPr>
          <a:xfrm>
            <a:off x="7959121" y="5807138"/>
            <a:ext cx="26571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83400" y="3111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34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Východiska pro zásady SP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Východiska pro zásady SP</a:t>
            </a:r>
          </a:p>
        </p:txBody>
      </p:sp>
      <p:sp>
        <p:nvSpPr>
          <p:cNvPr id="139" name="svoboda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591312" indent="-591312" defTabSz="886968">
              <a:lnSpc>
                <a:spcPct val="80000"/>
              </a:lnSpc>
              <a:defRPr b="1" sz="2134"/>
            </a:pPr>
            <a:r>
              <a:t>svoboda</a:t>
            </a:r>
          </a:p>
          <a:p>
            <a:pPr marL="591312" indent="-591312" defTabSz="886968">
              <a:lnSpc>
                <a:spcPct val="80000"/>
              </a:lnSpc>
              <a:defRPr b="1" sz="2134"/>
            </a:pPr>
            <a:r>
              <a:t>rovnost</a:t>
            </a:r>
            <a:r>
              <a:rPr b="0"/>
              <a:t> (s tendencí k solidaritě, a tedy k určité míře nerovnosti), přičemž tyto dva pilíře představují vzájemné protiklady, které jsou korigovány</a:t>
            </a:r>
          </a:p>
          <a:p>
            <a:pPr marL="591312" indent="-591312" defTabSz="886968">
              <a:lnSpc>
                <a:spcPct val="80000"/>
              </a:lnSpc>
              <a:defRPr b="1" sz="2134"/>
            </a:pPr>
            <a:r>
              <a:t>přiměřeností</a:t>
            </a:r>
            <a:r>
              <a:rPr b="0"/>
              <a:t> jako nástrojem vyvažování míry zásahů do svobody osoby a rozsahu uplatnění principu rovnosti (příležitostí, zbraní či cílů)</a:t>
            </a:r>
          </a:p>
          <a:p>
            <a:pPr marL="591312" indent="-591312" defTabSz="886968">
              <a:lnSpc>
                <a:spcPct val="80000"/>
              </a:lnSpc>
              <a:defRPr sz="2134"/>
            </a:pPr>
            <a:r>
              <a:t>Uvedené pilíře </a:t>
            </a:r>
            <a:r>
              <a:rPr b="1"/>
              <a:t>hierarchické uspořádání</a:t>
            </a:r>
            <a:r>
              <a:t>, Jejich společným cílem je – obecně vzato – </a:t>
            </a:r>
            <a:r>
              <a:rPr b="1"/>
              <a:t>spravedlnost </a:t>
            </a:r>
            <a:r>
              <a:t>(někdy</a:t>
            </a:r>
            <a:r>
              <a:rPr b="1"/>
              <a:t> </a:t>
            </a:r>
            <a:r>
              <a:t>ztotožňovaná s ekvitou)</a:t>
            </a:r>
          </a:p>
        </p:txBody>
      </p:sp>
      <p:sp>
        <p:nvSpPr>
          <p:cNvPr id="140" name="Číslo snímku"/>
          <p:cNvSpPr txBox="1"/>
          <p:nvPr>
            <p:ph type="sldNum" sz="quarter" idx="2"/>
          </p:nvPr>
        </p:nvSpPr>
        <p:spPr>
          <a:xfrm>
            <a:off x="8044243" y="5807138"/>
            <a:ext cx="180595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57900" y="177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dvětví soukrom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soukromého práva</a:t>
            </a:r>
          </a:p>
        </p:txBody>
      </p:sp>
      <p:sp>
        <p:nvSpPr>
          <p:cNvPr id="144" name="Občanské právo hmotné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Občanské právo hmotné</a:t>
            </a:r>
          </a:p>
          <a:p>
            <a:pPr/>
            <a:r>
              <a:t>Rodinné právo</a:t>
            </a:r>
          </a:p>
          <a:p>
            <a:pPr/>
            <a:r>
              <a:t>Obchodní právo</a:t>
            </a:r>
          </a:p>
          <a:p>
            <a:pPr/>
            <a:r>
              <a:t>Pracovní právo</a:t>
            </a:r>
          </a:p>
          <a:p>
            <a:pPr/>
            <a:r>
              <a:t>Pozemkové právo</a:t>
            </a:r>
          </a:p>
          <a:p>
            <a:pPr/>
            <a:r>
              <a:t>Družstevní právo</a:t>
            </a:r>
          </a:p>
          <a:p>
            <a:pPr/>
            <a:r>
              <a:t>Mezinárodní právo soukromé</a:t>
            </a:r>
          </a:p>
        </p:txBody>
      </p:sp>
      <p:sp>
        <p:nvSpPr>
          <p:cNvPr id="145" name="Číslo snímku"/>
          <p:cNvSpPr txBox="1"/>
          <p:nvPr>
            <p:ph type="sldNum" sz="quarter" idx="2"/>
          </p:nvPr>
        </p:nvSpPr>
        <p:spPr>
          <a:xfrm>
            <a:off x="7966456" y="5807138"/>
            <a:ext cx="258382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24600" y="215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4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dvětví soukrom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soukromého práva</a:t>
            </a:r>
          </a:p>
        </p:txBody>
      </p:sp>
      <p:sp>
        <p:nvSpPr>
          <p:cNvPr id="149" name="Občanské právo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67588" indent="-267588" defTabSz="896111">
              <a:defRPr sz="2352"/>
            </a:pPr>
            <a:r>
              <a:t>Občanské právo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Soubor PN upravující majetkové vztahy FO a PO, mezi FO, PO a státem a vztahy vyplývající z práva na ochranu osobnosti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Př.: Majetková práva a závazkové vztahy</a:t>
            </a:r>
          </a:p>
          <a:p>
            <a:pPr marL="267588" indent="-267588" defTabSz="896111">
              <a:defRPr sz="2352"/>
            </a:pPr>
            <a:r>
              <a:t>Obchodní právo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Postavení podnikatelů, obchodní závazkové vztahy a další vztahy, jež souvisí s podnikáním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Př.: vznik s.r.o. , převod obchodního podílu</a:t>
            </a:r>
          </a:p>
        </p:txBody>
      </p:sp>
      <p:sp>
        <p:nvSpPr>
          <p:cNvPr id="150" name="Číslo snímku"/>
          <p:cNvSpPr txBox="1"/>
          <p:nvPr>
            <p:ph type="sldNum" sz="quarter" idx="2"/>
          </p:nvPr>
        </p:nvSpPr>
        <p:spPr>
          <a:xfrm>
            <a:off x="7955788" y="5807138"/>
            <a:ext cx="269050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30900" y="1727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9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Odvětví soukrom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soukromého práva</a:t>
            </a:r>
          </a:p>
        </p:txBody>
      </p:sp>
      <p:sp>
        <p:nvSpPr>
          <p:cNvPr id="154" name="Rodinné právo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Rodinné právo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Otázky manželství, vztahy mezi manžely, mezi rodiči a dětmi a vztahy, jež vznikají při náhradní rodinné výchově</a:t>
            </a:r>
          </a:p>
          <a:p>
            <a:pPr/>
            <a:r>
              <a:t>Pracovní právo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Pracovněprávní vztahy a vztahy, jež s výkonem práce souvisí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Vztahy z pracovního poměru, dovolená, mzda, ochrana zdraví při práci</a:t>
            </a:r>
          </a:p>
        </p:txBody>
      </p:sp>
      <p:sp>
        <p:nvSpPr>
          <p:cNvPr id="155" name="Číslo snímku"/>
          <p:cNvSpPr txBox="1"/>
          <p:nvPr>
            <p:ph type="sldNum" sz="quarter" idx="2"/>
          </p:nvPr>
        </p:nvSpPr>
        <p:spPr>
          <a:xfrm>
            <a:off x="7943341" y="5807138"/>
            <a:ext cx="28149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62700" y="1701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dvětví soukrom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soukromého práva</a:t>
            </a:r>
          </a:p>
        </p:txBody>
      </p:sp>
      <p:sp>
        <p:nvSpPr>
          <p:cNvPr id="159" name="Pozemkové právo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67588" indent="-267588" defTabSz="896111">
              <a:defRPr sz="2352"/>
            </a:pPr>
            <a:r>
              <a:t>Pozemkové právo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Pozemkové právo řeší právní vztahy k nemovitostem a půdě. Je v něm zahrnuta:  účelová kategorizace půdy, územní plánování ochrana pozemků, pozemkové vlastnictví a užívání, zvláštní režimy užívání pozemků dle druhů, zápis práv do KN</a:t>
            </a:r>
          </a:p>
          <a:p>
            <a:pPr marL="267588" indent="-267588" defTabSz="896111">
              <a:defRPr sz="2352"/>
            </a:pPr>
            <a:r>
              <a:t>Mezinárodní právo soukromé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Soubor PN upravující soukromoprávní vztahy s mezinárodním prvkem</a:t>
            </a:r>
          </a:p>
        </p:txBody>
      </p:sp>
      <p:sp>
        <p:nvSpPr>
          <p:cNvPr id="160" name="Číslo snímku"/>
          <p:cNvSpPr txBox="1"/>
          <p:nvPr>
            <p:ph type="sldNum" sz="quarter" idx="2"/>
          </p:nvPr>
        </p:nvSpPr>
        <p:spPr>
          <a:xfrm>
            <a:off x="7962677" y="5807138"/>
            <a:ext cx="262161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1816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6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Veřejné práv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Veřejné právo</a:t>
            </a:r>
          </a:p>
        </p:txBody>
      </p:sp>
      <p:sp>
        <p:nvSpPr>
          <p:cNvPr id="164" name="PN, jež upravují vztah mezi státem a jeho orgány na jedné straně a mezi občany, jež v tomto státě žijí"/>
          <p:cNvSpPr txBox="1"/>
          <p:nvPr>
            <p:ph type="body" sz="half" idx="4294967295"/>
          </p:nvPr>
        </p:nvSpPr>
        <p:spPr>
          <a:xfrm>
            <a:off x="1330325" y="2103437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PN, jež upravují vztah mezi státem a jeho orgány na jedné straně a mezi občany, jež v tomto státě žijí</a:t>
            </a:r>
          </a:p>
        </p:txBody>
      </p:sp>
      <p:grpSp>
        <p:nvGrpSpPr>
          <p:cNvPr id="167" name="Seskupit"/>
          <p:cNvGrpSpPr/>
          <p:nvPr/>
        </p:nvGrpSpPr>
        <p:grpSpPr>
          <a:xfrm>
            <a:off x="2643187" y="3357562"/>
            <a:ext cx="1785938" cy="1000126"/>
            <a:chOff x="0" y="0"/>
            <a:chExt cx="1785937" cy="1000125"/>
          </a:xfrm>
        </p:grpSpPr>
        <p:sp>
          <p:nvSpPr>
            <p:cNvPr id="165" name="Ovál"/>
            <p:cNvSpPr/>
            <p:nvPr/>
          </p:nvSpPr>
          <p:spPr>
            <a:xfrm>
              <a:off x="0" y="0"/>
              <a:ext cx="1785938" cy="1000125"/>
            </a:xfrm>
            <a:prstGeom prst="ellipse">
              <a:avLst/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6" name="STÁT"/>
            <p:cNvSpPr txBox="1"/>
            <p:nvPr/>
          </p:nvSpPr>
          <p:spPr>
            <a:xfrm>
              <a:off x="315181" y="317842"/>
              <a:ext cx="1155575" cy="36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STÁT</a:t>
              </a:r>
            </a:p>
          </p:txBody>
        </p:sp>
      </p:grpSp>
      <p:sp>
        <p:nvSpPr>
          <p:cNvPr id="168" name="Číslo snímku"/>
          <p:cNvSpPr txBox="1"/>
          <p:nvPr>
            <p:ph type="sldNum" sz="quarter" idx="2"/>
          </p:nvPr>
        </p:nvSpPr>
        <p:spPr>
          <a:xfrm>
            <a:off x="7963344" y="5807138"/>
            <a:ext cx="26149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1" name="Seskupit"/>
          <p:cNvGrpSpPr/>
          <p:nvPr/>
        </p:nvGrpSpPr>
        <p:grpSpPr>
          <a:xfrm>
            <a:off x="2141537" y="4857750"/>
            <a:ext cx="2717801" cy="857250"/>
            <a:chOff x="0" y="0"/>
            <a:chExt cx="2717800" cy="857250"/>
          </a:xfrm>
        </p:grpSpPr>
        <p:sp>
          <p:nvSpPr>
            <p:cNvPr id="169" name="Ovál"/>
            <p:cNvSpPr/>
            <p:nvPr/>
          </p:nvSpPr>
          <p:spPr>
            <a:xfrm>
              <a:off x="0" y="0"/>
              <a:ext cx="2717800" cy="857250"/>
            </a:xfrm>
            <a:prstGeom prst="ellipse">
              <a:avLst/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0" name="JEDNOTLIVEC"/>
            <p:cNvSpPr txBox="1"/>
            <p:nvPr/>
          </p:nvSpPr>
          <p:spPr>
            <a:xfrm>
              <a:off x="451639" y="246405"/>
              <a:ext cx="1814522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JEDNOTLIVEC</a:t>
              </a:r>
            </a:p>
          </p:txBody>
        </p:sp>
      </p:grpSp>
      <p:sp>
        <p:nvSpPr>
          <p:cNvPr id="172" name="Tvar"/>
          <p:cNvSpPr/>
          <p:nvPr/>
        </p:nvSpPr>
        <p:spPr>
          <a:xfrm>
            <a:off x="3357562" y="4357687"/>
            <a:ext cx="285751" cy="500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429"/>
                </a:moveTo>
                <a:lnTo>
                  <a:pt x="5400" y="15429"/>
                </a:lnTo>
                <a:lnTo>
                  <a:pt x="5400" y="0"/>
                </a:lnTo>
                <a:lnTo>
                  <a:pt x="16200" y="0"/>
                </a:lnTo>
                <a:lnTo>
                  <a:pt x="16200" y="15429"/>
                </a:lnTo>
                <a:lnTo>
                  <a:pt x="21600" y="15429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975E1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07200" y="1079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6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Veřejné práv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Veřejné právo</a:t>
            </a:r>
          </a:p>
        </p:txBody>
      </p:sp>
      <p:sp>
        <p:nvSpPr>
          <p:cNvPr id="176" name="Nerovné postavení subjektů právního vztahu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Nerovné postavení subjektů právního vztahu</a:t>
            </a:r>
          </a:p>
          <a:p>
            <a:pPr/>
            <a:r>
              <a:t>Jeden subjekt vystupuje vůči druhému s příkazy, zákazy, donucení</a:t>
            </a:r>
          </a:p>
          <a:p>
            <a:pPr/>
            <a:r>
              <a:t>Charakteristické znaky: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Vše, co není dovoleno, je zakázáno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Kogentnost norem</a:t>
            </a:r>
          </a:p>
        </p:txBody>
      </p:sp>
      <p:sp>
        <p:nvSpPr>
          <p:cNvPr id="177" name="Číslo snímku"/>
          <p:cNvSpPr txBox="1"/>
          <p:nvPr>
            <p:ph type="sldNum" sz="quarter" idx="2"/>
          </p:nvPr>
        </p:nvSpPr>
        <p:spPr>
          <a:xfrm>
            <a:off x="7979124" y="5807138"/>
            <a:ext cx="24571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05600" y="1193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26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dvětví veřejn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veřejného práva</a:t>
            </a:r>
          </a:p>
        </p:txBody>
      </p:sp>
      <p:sp>
        <p:nvSpPr>
          <p:cNvPr id="181" name="Ústavní právo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Ústavní právo</a:t>
            </a:r>
          </a:p>
          <a:p>
            <a:pPr/>
            <a:r>
              <a:t>Správní právo</a:t>
            </a:r>
          </a:p>
          <a:p>
            <a:pPr/>
            <a:r>
              <a:t>Trestní právo</a:t>
            </a:r>
          </a:p>
          <a:p>
            <a:pPr/>
            <a:r>
              <a:t>Finanční právo</a:t>
            </a:r>
          </a:p>
          <a:p>
            <a:pPr/>
            <a:r>
              <a:t>Právo životního prostředí</a:t>
            </a:r>
          </a:p>
          <a:p>
            <a:pPr/>
            <a:r>
              <a:t>Občanské právo procesní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V právní teorii sporná oblast</a:t>
            </a:r>
          </a:p>
        </p:txBody>
      </p:sp>
      <p:sp>
        <p:nvSpPr>
          <p:cNvPr id="182" name="Číslo snímku"/>
          <p:cNvSpPr txBox="1"/>
          <p:nvPr>
            <p:ph type="sldNum" sz="quarter" idx="2"/>
          </p:nvPr>
        </p:nvSpPr>
        <p:spPr>
          <a:xfrm>
            <a:off x="7964233" y="5807138"/>
            <a:ext cx="260605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57900" y="2209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4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Odvětví veřejn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veřejného práva</a:t>
            </a:r>
          </a:p>
        </p:txBody>
      </p:sp>
      <p:sp>
        <p:nvSpPr>
          <p:cNvPr id="186" name="Ústavní právo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67588" indent="-267588" defTabSz="896111">
              <a:defRPr sz="2352"/>
            </a:pPr>
            <a:r>
              <a:t>Ústavní právo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Soubor PN, jež upravují nejdůležitější vztahy ve státě, zejména základní práva a svobody občanů, uspořádání státu a rozdělení státní moci a její výkon.</a:t>
            </a:r>
          </a:p>
          <a:p>
            <a:pPr marL="267588" indent="-267588" defTabSz="896111">
              <a:defRPr sz="2352"/>
            </a:pPr>
            <a:r>
              <a:t>Správní právo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 Je nejrozsáhlejší odvětví. Upravuje postavení a chování subjektů ve vztazích při realizaci výkonné moci ve státě, a to hlavně ve sféře veřejné správy. </a:t>
            </a:r>
          </a:p>
        </p:txBody>
      </p:sp>
      <p:sp>
        <p:nvSpPr>
          <p:cNvPr id="187" name="Číslo snímku"/>
          <p:cNvSpPr txBox="1"/>
          <p:nvPr>
            <p:ph type="sldNum" sz="quarter" idx="2"/>
          </p:nvPr>
        </p:nvSpPr>
        <p:spPr>
          <a:xfrm>
            <a:off x="7978235" y="5807138"/>
            <a:ext cx="246603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67400" y="1765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63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sah přednášk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Obsah přednášky</a:t>
            </a:r>
          </a:p>
        </p:txBody>
      </p:sp>
      <p:sp>
        <p:nvSpPr>
          <p:cNvPr id="86" name="Systém práva…"/>
          <p:cNvSpPr txBox="1"/>
          <p:nvPr>
            <p:ph type="body" sz="half" idx="4294967295"/>
          </p:nvPr>
        </p:nvSpPr>
        <p:spPr>
          <a:xfrm>
            <a:off x="1403350" y="2349500"/>
            <a:ext cx="5845175" cy="32527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Systém práva</a:t>
            </a:r>
          </a:p>
          <a:p>
            <a:pPr/>
            <a:r>
              <a:t>Právo hmotné vs. právo procesní</a:t>
            </a:r>
          </a:p>
          <a:p>
            <a:pPr/>
            <a:r>
              <a:t>Právo soukromé</a:t>
            </a:r>
          </a:p>
          <a:p>
            <a:pPr/>
            <a:r>
              <a:t>Právo veřejné</a:t>
            </a:r>
          </a:p>
        </p:txBody>
      </p:sp>
      <p:sp>
        <p:nvSpPr>
          <p:cNvPr id="87" name="Číslo snímku"/>
          <p:cNvSpPr txBox="1"/>
          <p:nvPr>
            <p:ph type="sldNum" sz="quarter" idx="2"/>
          </p:nvPr>
        </p:nvSpPr>
        <p:spPr>
          <a:xfrm>
            <a:off x="8004682" y="5807138"/>
            <a:ext cx="220156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61000" y="1841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Odvětví veřejn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veřejného práva</a:t>
            </a:r>
          </a:p>
        </p:txBody>
      </p:sp>
      <p:sp>
        <p:nvSpPr>
          <p:cNvPr id="191" name="Trestní právo(hmotné a procesní)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Trestní právo(hmotné a procesní)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TPH upravuje trestněprávní odpovědnost subjektů. V obecné části stanoví, co je trestný čin a  vymezuje, jaké tresty mohou být za TČ uloženy. 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TPP upravuje postup orgánů činných v trestním řízení tak, aby trestné činy byly zjištěny a pachatelé byli náležitě potrestáni</a:t>
            </a:r>
          </a:p>
        </p:txBody>
      </p:sp>
      <p:sp>
        <p:nvSpPr>
          <p:cNvPr id="192" name="Číslo snímku"/>
          <p:cNvSpPr txBox="1"/>
          <p:nvPr>
            <p:ph type="sldNum" sz="quarter" idx="2"/>
          </p:nvPr>
        </p:nvSpPr>
        <p:spPr>
          <a:xfrm>
            <a:off x="7881334" y="5807138"/>
            <a:ext cx="34350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91400" y="1981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48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Odvětví veřejn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veřejného práva</a:t>
            </a:r>
          </a:p>
        </p:txBody>
      </p:sp>
      <p:sp>
        <p:nvSpPr>
          <p:cNvPr id="196" name="Finanční právo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Finanční právo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Soubor PN, jež upravuje finanční hospodaření státu a jeho jednotlivých veřejnoprávních subjektů 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Fiskální část FP</a:t>
            </a:r>
          </a:p>
          <a:p>
            <a:pPr lvl="2" marL="914400" indent="-228600">
              <a:spcBef>
                <a:spcPts val="0"/>
              </a:spcBef>
              <a:defRPr sz="2000"/>
            </a:pPr>
            <a:r>
              <a:t>Berní právo, rozpočtové právo, celní právo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Nefiskální část FP</a:t>
            </a:r>
          </a:p>
          <a:p>
            <a:pPr lvl="2" marL="914400" indent="-228600">
              <a:spcBef>
                <a:spcPts val="0"/>
              </a:spcBef>
              <a:defRPr sz="2000"/>
            </a:pPr>
            <a:r>
              <a:t>Devízové právo, měnové právo, veřejné bankovní právo</a:t>
            </a:r>
          </a:p>
        </p:txBody>
      </p:sp>
      <p:sp>
        <p:nvSpPr>
          <p:cNvPr id="197" name="Číslo snímku"/>
          <p:cNvSpPr txBox="1"/>
          <p:nvPr>
            <p:ph type="sldNum" sz="quarter" idx="2"/>
          </p:nvPr>
        </p:nvSpPr>
        <p:spPr>
          <a:xfrm>
            <a:off x="7966456" y="5807138"/>
            <a:ext cx="258382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85000" y="1892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70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Odvětví veřejného práv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Odvětví veřejného právo</a:t>
            </a:r>
          </a:p>
        </p:txBody>
      </p:sp>
      <p:sp>
        <p:nvSpPr>
          <p:cNvPr id="201" name="Občanské právo procesní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67588" indent="-267588" defTabSz="896111">
              <a:defRPr sz="2352"/>
            </a:pPr>
            <a:r>
              <a:t>Občanské právo procesní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Soubor PN, jež  upravují závazný postup soudů při řešení sporů a poskytování ochrany ohroženým a porušeným subjektivním právům a jiným zákony chráněným zájmům účastníků řízení, stanoví jaké jsou jejich vztahy k sobě navzájem i k jiným osobám zúčastněným na řízení, a dále jaké jsou povinnosti těchto subjektů.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Hlavní pramenem je OSŘ</a:t>
            </a:r>
          </a:p>
        </p:txBody>
      </p:sp>
      <p:sp>
        <p:nvSpPr>
          <p:cNvPr id="202" name="Číslo snímku"/>
          <p:cNvSpPr txBox="1"/>
          <p:nvPr>
            <p:ph type="sldNum" sz="quarter" idx="2"/>
          </p:nvPr>
        </p:nvSpPr>
        <p:spPr>
          <a:xfrm>
            <a:off x="7888668" y="5807138"/>
            <a:ext cx="336170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72300" y="1993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3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vojím kliknutím aktivujete úprav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04087">
              <a:defRPr sz="3387"/>
            </a:pPr>
          </a:p>
        </p:txBody>
      </p:sp>
      <p:sp>
        <p:nvSpPr>
          <p:cNvPr id="206" name="Otázky???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 algn="ctr">
              <a:spcBef>
                <a:spcPts val="1000"/>
              </a:spcBef>
              <a:buSzTx/>
              <a:buNone/>
              <a:defRPr sz="4400"/>
            </a:pPr>
            <a:r>
              <a:t>Otázky???</a:t>
            </a:r>
          </a:p>
        </p:txBody>
      </p:sp>
      <p:sp>
        <p:nvSpPr>
          <p:cNvPr id="207" name="Číslo snímku"/>
          <p:cNvSpPr txBox="1"/>
          <p:nvPr>
            <p:ph type="sldNum" sz="quarter" idx="2"/>
          </p:nvPr>
        </p:nvSpPr>
        <p:spPr>
          <a:xfrm>
            <a:off x="7878000" y="5807138"/>
            <a:ext cx="346838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ěkuji za pozornost"/>
          <p:cNvSpPr txBox="1"/>
          <p:nvPr>
            <p:ph type="title" idx="4294967295"/>
          </p:nvPr>
        </p:nvSpPr>
        <p:spPr>
          <a:xfrm>
            <a:off x="1727200" y="1795462"/>
            <a:ext cx="5722938" cy="182721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800"/>
            </a:lvl1pPr>
          </a:lstStyle>
          <a:p>
            <a:pPr/>
            <a:r>
              <a:t>Děkuji za pozornost</a:t>
            </a:r>
          </a:p>
        </p:txBody>
      </p:sp>
      <p:sp>
        <p:nvSpPr>
          <p:cNvPr id="210" name="Dvojím kliknutím aktivujete úpravy"/>
          <p:cNvSpPr txBox="1"/>
          <p:nvPr>
            <p:ph type="body" sz="quarter" idx="4294967295"/>
          </p:nvPr>
        </p:nvSpPr>
        <p:spPr>
          <a:xfrm>
            <a:off x="1727200" y="3736975"/>
            <a:ext cx="5711825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buSzTx/>
              <a:buNone/>
              <a:defRPr>
                <a:solidFill>
                  <a:srgbClr val="465E9C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iteratur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Literatura</a:t>
            </a:r>
          </a:p>
        </p:txBody>
      </p:sp>
      <p:sp>
        <p:nvSpPr>
          <p:cNvPr id="213" name="TOMANCOVÁ, SCHELLE K., SCHELLEOVÁ, I., HYNŠT, A.: Základy práva (nejen) pro školy. Jaroslava Tomancová a kolektiv. 1. vyd. Boskovice: ALBERT, 2007. 360 s. Právo. ISBN 80-73-26-110-3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400"/>
            </a:pPr>
            <a:r>
              <a:t>TOMANCOVÁ, SCHELLE K., SCHELLEOVÁ, I., HYNŠT, A.: </a:t>
            </a:r>
            <a:r>
              <a:rPr i="1"/>
              <a:t>Základy práva (nejen) pro školy</a:t>
            </a:r>
            <a:r>
              <a:t>. Jaroslava Tomancová a kolektiv. 1. vyd. Boskovice: ALBERT, 2007. 360 s. Právo. ISBN 80-73-26-110-3</a:t>
            </a:r>
          </a:p>
          <a:p>
            <a:pPr>
              <a:buSzTx/>
              <a:buNone/>
              <a:defRPr sz="1400"/>
            </a:pPr>
          </a:p>
          <a:p>
            <a:pPr>
              <a:spcBef>
                <a:spcPts val="300"/>
              </a:spcBef>
              <a:defRPr sz="1400"/>
            </a:pPr>
            <a:r>
              <a:t>GERLOCH, A.: </a:t>
            </a:r>
            <a:r>
              <a:rPr i="1"/>
              <a:t>Teorie práva</a:t>
            </a:r>
            <a:r>
              <a:t>. 5 vyd. Plzeň: Aleš Čeněk, 2009. 312 s. ISBN 978-80-7380-233-2</a:t>
            </a:r>
          </a:p>
          <a:p>
            <a:pPr>
              <a:defRPr sz="1400"/>
            </a:pPr>
          </a:p>
          <a:p>
            <a:pPr>
              <a:spcBef>
                <a:spcPts val="300"/>
              </a:spcBef>
              <a:defRPr sz="1400"/>
            </a:pPr>
            <a:r>
              <a:t>HURDÍK, Jan - FIALA, Josef - HRUŠÁKOVÁ, Milana. </a:t>
            </a:r>
            <a:r>
              <a:rPr i="1"/>
              <a:t>Úvod do soukromého práva.</a:t>
            </a:r>
            <a:r>
              <a:t> 2., rozš. a upr. vyd. Brno : Masarykova univerzita, 2002. 158 s. (Edice učebnic PrF MU v Brně ; č. 294). ISBN 80-210-2976-5. </a:t>
            </a:r>
          </a:p>
        </p:txBody>
      </p:sp>
      <p:sp>
        <p:nvSpPr>
          <p:cNvPr id="214" name="Číslo snímku"/>
          <p:cNvSpPr txBox="1"/>
          <p:nvPr>
            <p:ph type="sldNum" sz="quarter" idx="2"/>
          </p:nvPr>
        </p:nvSpPr>
        <p:spPr>
          <a:xfrm>
            <a:off x="7884890" y="5807138"/>
            <a:ext cx="339948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ystém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Systém práva</a:t>
            </a:r>
          </a:p>
        </p:txBody>
      </p:sp>
      <p:sp>
        <p:nvSpPr>
          <p:cNvPr id="91" name="Je obsahové uspořádání právních předpisů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200"/>
            </a:pPr>
            <a:r>
              <a:t>Je obsahové uspořádání právních předpisů</a:t>
            </a:r>
          </a:p>
          <a:p>
            <a:pPr>
              <a:defRPr sz="2200"/>
            </a:pPr>
            <a:r>
              <a:t>PP jsou řazeny dle toho, kterou společenskou oblast upravují</a:t>
            </a:r>
          </a:p>
          <a:p>
            <a:pPr>
              <a:defRPr sz="2200"/>
            </a:pPr>
            <a:r>
              <a:t>Nejobecnější členění</a:t>
            </a:r>
          </a:p>
          <a:p>
            <a:pPr lvl="1" marL="639762" indent="-273050">
              <a:spcBef>
                <a:spcPts val="0"/>
              </a:spcBef>
              <a:defRPr sz="2000"/>
            </a:pPr>
          </a:p>
          <a:p>
            <a:pPr lvl="1" marL="639762" indent="-273050">
              <a:spcBef>
                <a:spcPts val="0"/>
              </a:spcBef>
              <a:defRPr sz="2000"/>
            </a:pPr>
            <a:r>
              <a:t>Právo</a:t>
            </a:r>
          </a:p>
          <a:p>
            <a:pPr lvl="1" marL="273050" indent="93662">
              <a:spcBef>
                <a:spcPts val="0"/>
              </a:spcBef>
              <a:buSzTx/>
              <a:buNone/>
              <a:defRPr sz="2000"/>
            </a:pPr>
            <a:r>
              <a:t> </a:t>
            </a:r>
          </a:p>
          <a:p>
            <a:pPr lvl="1" marL="639762" indent="-273050">
              <a:spcBef>
                <a:spcPts val="0"/>
              </a:spcBef>
              <a:defRPr sz="2000"/>
            </a:pPr>
          </a:p>
          <a:p>
            <a:pPr lvl="1" marL="639762" indent="-273050">
              <a:spcBef>
                <a:spcPts val="0"/>
              </a:spcBef>
              <a:defRPr sz="2000"/>
            </a:pPr>
            <a:r>
              <a:t>Právo</a:t>
            </a:r>
          </a:p>
        </p:txBody>
      </p:sp>
      <p:sp>
        <p:nvSpPr>
          <p:cNvPr id="92" name="Číslo snímku"/>
          <p:cNvSpPr txBox="1"/>
          <p:nvPr>
            <p:ph type="sldNum" sz="quarter" idx="2"/>
          </p:nvPr>
        </p:nvSpPr>
        <p:spPr>
          <a:xfrm>
            <a:off x="7994014" y="5807138"/>
            <a:ext cx="23082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" name="Čára"/>
          <p:cNvSpPr/>
          <p:nvPr/>
        </p:nvSpPr>
        <p:spPr>
          <a:xfrm flipV="1">
            <a:off x="2857500" y="4071937"/>
            <a:ext cx="714376" cy="35877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4" name="Čára"/>
          <p:cNvSpPr/>
          <p:nvPr/>
        </p:nvSpPr>
        <p:spPr>
          <a:xfrm>
            <a:off x="2857500" y="4429124"/>
            <a:ext cx="633413" cy="34607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5" name="veřejné"/>
          <p:cNvSpPr txBox="1"/>
          <p:nvPr/>
        </p:nvSpPr>
        <p:spPr>
          <a:xfrm>
            <a:off x="3689032" y="3929062"/>
            <a:ext cx="980124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veřejné</a:t>
            </a:r>
          </a:p>
        </p:txBody>
      </p:sp>
      <p:sp>
        <p:nvSpPr>
          <p:cNvPr id="96" name="soukromé"/>
          <p:cNvSpPr txBox="1"/>
          <p:nvPr/>
        </p:nvSpPr>
        <p:spPr>
          <a:xfrm>
            <a:off x="3617594" y="4572000"/>
            <a:ext cx="1122999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soukromé</a:t>
            </a:r>
          </a:p>
        </p:txBody>
      </p:sp>
      <p:sp>
        <p:nvSpPr>
          <p:cNvPr id="97" name="Čára"/>
          <p:cNvSpPr/>
          <p:nvPr/>
        </p:nvSpPr>
        <p:spPr>
          <a:xfrm flipV="1">
            <a:off x="2928937" y="5286374"/>
            <a:ext cx="1000126" cy="73027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Čára"/>
          <p:cNvSpPr/>
          <p:nvPr/>
        </p:nvSpPr>
        <p:spPr>
          <a:xfrm>
            <a:off x="2928937" y="5357812"/>
            <a:ext cx="919163" cy="34607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9" name="hmotné"/>
          <p:cNvSpPr txBox="1"/>
          <p:nvPr/>
        </p:nvSpPr>
        <p:spPr>
          <a:xfrm>
            <a:off x="3974782" y="5072062"/>
            <a:ext cx="1694499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hmotné</a:t>
            </a:r>
          </a:p>
        </p:txBody>
      </p:sp>
      <p:sp>
        <p:nvSpPr>
          <p:cNvPr id="100" name="procesní"/>
          <p:cNvSpPr txBox="1"/>
          <p:nvPr/>
        </p:nvSpPr>
        <p:spPr>
          <a:xfrm>
            <a:off x="3974782" y="5500687"/>
            <a:ext cx="1051561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procesní</a:t>
            </a:r>
          </a:p>
        </p:txBody>
      </p:sp>
      <p:pic>
        <p:nvPicPr>
          <p:cNvPr id="10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32500" y="3289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rávo hmotné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Právo hmotné</a:t>
            </a:r>
          </a:p>
        </p:txBody>
      </p:sp>
      <p:sp>
        <p:nvSpPr>
          <p:cNvPr id="104" name="PN určují jaká práva a povinnosti mají Ti, jimž jsou určeny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/>
            <a:r>
              <a:t>PN určují jaká práva a povinnosti mají Ti, jimž jsou určeny </a:t>
            </a:r>
          </a:p>
          <a:p>
            <a:pPr marL="0" indent="0"/>
          </a:p>
          <a:p>
            <a:pPr marL="0" indent="0"/>
            <a:r>
              <a:t>Příklad hmotněprávního kodexu je OZ</a:t>
            </a:r>
          </a:p>
          <a:p>
            <a:pPr marL="0" indent="0"/>
          </a:p>
          <a:p>
            <a:pPr marL="0" indent="0"/>
            <a:r>
              <a:t>Př.: Nájemní smlouva a odpovídající práva a povinnosti nájemce a pronajimatele </a:t>
            </a:r>
          </a:p>
        </p:txBody>
      </p:sp>
      <p:sp>
        <p:nvSpPr>
          <p:cNvPr id="105" name="Číslo snímku"/>
          <p:cNvSpPr txBox="1"/>
          <p:nvPr>
            <p:ph type="sldNum" sz="quarter" idx="2"/>
          </p:nvPr>
        </p:nvSpPr>
        <p:spPr>
          <a:xfrm>
            <a:off x="7981568" y="5807138"/>
            <a:ext cx="243270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07200" y="1117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0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rávo proces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Právo procesní</a:t>
            </a:r>
          </a:p>
        </p:txBody>
      </p:sp>
      <p:sp>
        <p:nvSpPr>
          <p:cNvPr id="109" name="PN určují, jak je třeba právo uplatnit a jak je třeba v procesu postupovat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/>
            <a:r>
              <a:t>PN určují, jak je třeba právo uplatnit a jak je třeba v procesu postupovat</a:t>
            </a:r>
          </a:p>
          <a:p>
            <a:pPr marL="0" indent="0"/>
            <a:r>
              <a:t>Jak postupovat v občanskoprávním řízení či správním řízení</a:t>
            </a:r>
          </a:p>
          <a:p>
            <a:pPr marL="0" indent="0"/>
            <a:r>
              <a:t>Procesní normy jsou normy odvozené, bez práva hmotného nemají smysl</a:t>
            </a:r>
          </a:p>
          <a:p>
            <a:pPr marL="0" indent="0"/>
            <a:r>
              <a:t>Př.: OSŘ či TŘ</a:t>
            </a:r>
          </a:p>
        </p:txBody>
      </p:sp>
      <p:sp>
        <p:nvSpPr>
          <p:cNvPr id="110" name="Číslo snímku"/>
          <p:cNvSpPr txBox="1"/>
          <p:nvPr>
            <p:ph type="sldNum" sz="quarter" idx="2"/>
          </p:nvPr>
        </p:nvSpPr>
        <p:spPr>
          <a:xfrm>
            <a:off x="8000904" y="5807138"/>
            <a:ext cx="22393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003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24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orie pro rozlišení SP a VP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Teorie pro rozlišení SP a VP</a:t>
            </a:r>
          </a:p>
        </p:txBody>
      </p:sp>
      <p:sp>
        <p:nvSpPr>
          <p:cNvPr id="114" name="Teorie mocenská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67588" indent="-267588" defTabSz="896111">
              <a:defRPr sz="2352"/>
            </a:pPr>
            <a:r>
              <a:t>Teorie mocenská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v jakém poměru jsou účastníci právního vztahu (rovnost, nadřízenost vs. podřízenost)</a:t>
            </a:r>
          </a:p>
          <a:p>
            <a:pPr marL="267588" indent="-267588" defTabSz="896111">
              <a:defRPr sz="2352"/>
            </a:pPr>
            <a:r>
              <a:t>Teorie zájmová (Ulpiánova)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Čí zájem je sledován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Veřejný vs. soukromý</a:t>
            </a:r>
          </a:p>
          <a:p>
            <a:pPr marL="267588" indent="-267588" defTabSz="896111">
              <a:defRPr sz="2352"/>
            </a:pPr>
            <a:r>
              <a:t>Teorie organická</a:t>
            </a:r>
          </a:p>
          <a:p>
            <a:pPr lvl="1" marL="626967" indent="-267588" defTabSz="896111">
              <a:spcBef>
                <a:spcPts val="0"/>
              </a:spcBef>
              <a:defRPr sz="2156"/>
            </a:pPr>
            <a:r>
              <a:t> Zda pohlíží na subjekt jako na člena veřejnoprávní korporace či nikoliv.</a:t>
            </a:r>
          </a:p>
        </p:txBody>
      </p:sp>
      <p:sp>
        <p:nvSpPr>
          <p:cNvPr id="115" name="Číslo snímku"/>
          <p:cNvSpPr txBox="1"/>
          <p:nvPr>
            <p:ph type="sldNum" sz="quarter" idx="2"/>
          </p:nvPr>
        </p:nvSpPr>
        <p:spPr>
          <a:xfrm>
            <a:off x="8001571" y="5807138"/>
            <a:ext cx="22326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99200" y="1752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10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rávo soukromé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Právo soukromé</a:t>
            </a:r>
          </a:p>
        </p:txBody>
      </p:sp>
      <p:pic>
        <p:nvPicPr>
          <p:cNvPr id="1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975" y="2114550"/>
            <a:ext cx="6224588" cy="361632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Číslo snímku"/>
          <p:cNvSpPr txBox="1"/>
          <p:nvPr>
            <p:ph type="sldNum" sz="quarter" idx="2"/>
          </p:nvPr>
        </p:nvSpPr>
        <p:spPr>
          <a:xfrm>
            <a:off x="8017351" y="5807138"/>
            <a:ext cx="20748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" name="Zvukový záznam.m4a" descr="Zvukový záznam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946900" y="177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8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oukromé práv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Soukromé právo</a:t>
            </a:r>
          </a:p>
        </p:txBody>
      </p:sp>
      <p:sp>
        <p:nvSpPr>
          <p:cNvPr id="124" name="Subjekty: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Subjekty: 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F.O.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P.O. (obchodní společnosti, družstva)</a:t>
            </a:r>
          </a:p>
        </p:txBody>
      </p:sp>
      <p:sp>
        <p:nvSpPr>
          <p:cNvPr id="125" name="Číslo snímku"/>
          <p:cNvSpPr txBox="1"/>
          <p:nvPr>
            <p:ph type="sldNum" sz="quarter" idx="2"/>
          </p:nvPr>
        </p:nvSpPr>
        <p:spPr>
          <a:xfrm>
            <a:off x="8002460" y="5807138"/>
            <a:ext cx="222378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07100" y="2019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Zásady soukromého prá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Zásady soukromého práva</a:t>
            </a:r>
          </a:p>
        </p:txBody>
      </p:sp>
      <p:sp>
        <p:nvSpPr>
          <p:cNvPr id="129" name="Zásada autonomie vůle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Zásada autonomie vůle</a:t>
            </a:r>
          </a:p>
          <a:p>
            <a:pPr/>
            <a:r>
              <a:t>Vše je dovoleno, co není výslovně zakázáno</a:t>
            </a:r>
          </a:p>
          <a:p>
            <a:pPr/>
            <a:r>
              <a:t>Zásada dispozitivnosti</a:t>
            </a:r>
          </a:p>
          <a:p>
            <a:pPr/>
            <a:r>
              <a:t>Zásada demokratismu soukromého práva</a:t>
            </a:r>
          </a:p>
          <a:p>
            <a:pPr/>
            <a:r>
              <a:t>Zásada ekvity: zásada dobrých mravů, zásada zákazu zneužití subjektivních práv</a:t>
            </a:r>
          </a:p>
        </p:txBody>
      </p:sp>
      <p:sp>
        <p:nvSpPr>
          <p:cNvPr id="130" name="Číslo snímku"/>
          <p:cNvSpPr txBox="1"/>
          <p:nvPr>
            <p:ph type="sldNum" sz="quarter" idx="2"/>
          </p:nvPr>
        </p:nvSpPr>
        <p:spPr>
          <a:xfrm>
            <a:off x="8016462" y="5807138"/>
            <a:ext cx="208376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18300" y="2057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44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