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FCB"/>
          </a:solidFill>
        </a:fill>
      </a:tcStyle>
    </a:wholeTbl>
    <a:band2H>
      <a:tcTxStyle b="def" i="def"/>
      <a:tcStyle>
        <a:tcBdr/>
        <a:fill>
          <a:solidFill>
            <a:srgbClr val="FFF0E7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2D1"/>
          </a:solidFill>
        </a:fill>
      </a:tcStyle>
    </a:wholeTbl>
    <a:band2H>
      <a:tcTxStyle b="def" i="def"/>
      <a:tcStyle>
        <a:tcBdr/>
        <a:fill>
          <a:solidFill>
            <a:srgbClr val="EBEA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CCB"/>
          </a:solidFill>
        </a:fill>
      </a:tcStyle>
    </a:wholeTbl>
    <a:band2H>
      <a:tcTxStyle b="def" i="def"/>
      <a:tcStyle>
        <a:tcBdr/>
        <a:fill>
          <a:solidFill>
            <a:srgbClr val="F3F5E7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19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" name="Freeform 9"/>
          <p:cNvSpPr/>
          <p:nvPr/>
        </p:nvSpPr>
        <p:spPr>
          <a:xfrm rot="10800000">
            <a:off x="891821" y="5617774"/>
            <a:ext cx="7382935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Rectangle 10"/>
          <p:cNvSpPr/>
          <p:nvPr/>
        </p:nvSpPr>
        <p:spPr>
          <a:xfrm>
            <a:off x="989951" y="1016989"/>
            <a:ext cx="7179735" cy="48316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Rectangle 11"/>
          <p:cNvSpPr/>
          <p:nvPr/>
        </p:nvSpPr>
        <p:spPr>
          <a:xfrm>
            <a:off x="990599" y="1009649"/>
            <a:ext cx="7179735" cy="48316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769521" y="702069"/>
            <a:ext cx="567831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7855432" y="749719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názvu"/>
          <p:cNvSpPr txBox="1"/>
          <p:nvPr>
            <p:ph type="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28" name="Text úrovně 1…"/>
          <p:cNvSpPr txBox="1"/>
          <p:nvPr>
            <p:ph type="body" sz="quarter" idx="1"/>
          </p:nvPr>
        </p:nvSpPr>
        <p:spPr>
          <a:xfrm>
            <a:off x="1727200" y="3736621"/>
            <a:ext cx="5712179" cy="1524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9" name="Číslo snímku"/>
          <p:cNvSpPr txBox="1"/>
          <p:nvPr>
            <p:ph type="sldNum" sz="quarter" idx="2"/>
          </p:nvPr>
        </p:nvSpPr>
        <p:spPr>
          <a:xfrm>
            <a:off x="6358083" y="5356067"/>
            <a:ext cx="265717" cy="36817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36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9" name="Freeform 9"/>
          <p:cNvSpPr/>
          <p:nvPr/>
        </p:nvSpPr>
        <p:spPr>
          <a:xfrm rot="10800000">
            <a:off x="628650" y="6069329"/>
            <a:ext cx="7920992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Rectangle 10"/>
          <p:cNvSpPr/>
          <p:nvPr/>
        </p:nvSpPr>
        <p:spPr>
          <a:xfrm>
            <a:off x="731519" y="575309"/>
            <a:ext cx="7696201" cy="571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Rectangle 11"/>
          <p:cNvSpPr/>
          <p:nvPr/>
        </p:nvSpPr>
        <p:spPr>
          <a:xfrm>
            <a:off x="731519" y="576072"/>
            <a:ext cx="7696201" cy="571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543740" y="273091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8115079" y="298163"/>
            <a:ext cx="5669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5" name="Text úrovně 1…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názvu"/>
          <p:cNvSpPr txBox="1"/>
          <p:nvPr>
            <p:ph type="title"/>
          </p:nvPr>
        </p:nvSpPr>
        <p:spPr>
          <a:xfrm>
            <a:off x="1444979" y="2239429"/>
            <a:ext cx="6254044" cy="1362076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Text názvu</a:t>
            </a:r>
          </a:p>
        </p:txBody>
      </p:sp>
      <p:sp>
        <p:nvSpPr>
          <p:cNvPr id="54" name="Text úrovně 1…"/>
          <p:cNvSpPr txBox="1"/>
          <p:nvPr>
            <p:ph type="body" sz="quarter" idx="1"/>
          </p:nvPr>
        </p:nvSpPr>
        <p:spPr>
          <a:xfrm>
            <a:off x="1456267" y="3725333"/>
            <a:ext cx="6231467" cy="13095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" name="Text úrovně 1…"/>
          <p:cNvSpPr txBox="1"/>
          <p:nvPr>
            <p:ph type="body" sz="quarter" idx="1"/>
          </p:nvPr>
        </p:nvSpPr>
        <p:spPr>
          <a:xfrm>
            <a:off x="1298447" y="2121406"/>
            <a:ext cx="3200401" cy="3602737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2" name="Text úrovně 1…"/>
          <p:cNvSpPr txBox="1"/>
          <p:nvPr>
            <p:ph type="body" sz="quarter" idx="1"/>
          </p:nvPr>
        </p:nvSpPr>
        <p:spPr>
          <a:xfrm>
            <a:off x="1557868" y="2122311"/>
            <a:ext cx="2939522" cy="82020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3" name="Text Placeholder 4"/>
          <p:cNvSpPr/>
          <p:nvPr>
            <p:ph type="body" sz="quarter" idx="21"/>
          </p:nvPr>
        </p:nvSpPr>
        <p:spPr>
          <a:xfrm>
            <a:off x="4910668" y="2122310"/>
            <a:ext cx="2944369" cy="822961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pPr>
          </a:p>
        </p:txBody>
      </p:sp>
      <p:sp>
        <p:nvSpPr>
          <p:cNvPr id="7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8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96" name="Rectangle 8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" name="Rectangle 9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9" name="Freeform 1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Rectangle 15"/>
          <p:cNvSpPr/>
          <p:nvPr/>
        </p:nvSpPr>
        <p:spPr>
          <a:xfrm rot="60000">
            <a:off x="4468872" y="605162"/>
            <a:ext cx="3788941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Rectangle 16"/>
          <p:cNvSpPr/>
          <p:nvPr/>
        </p:nvSpPr>
        <p:spPr>
          <a:xfrm rot="60000">
            <a:off x="4471415" y="603503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Rectangle 12"/>
          <p:cNvSpPr/>
          <p:nvPr/>
        </p:nvSpPr>
        <p:spPr>
          <a:xfrm rot="21540000">
            <a:off x="749203" y="576867"/>
            <a:ext cx="3788942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Rectangle 13"/>
          <p:cNvSpPr/>
          <p:nvPr/>
        </p:nvSpPr>
        <p:spPr>
          <a:xfrm rot="21540000">
            <a:off x="749807" y="576071"/>
            <a:ext cx="3788942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 názvu"/>
          <p:cNvSpPr txBox="1"/>
          <p:nvPr>
            <p:ph type="title"/>
          </p:nvPr>
        </p:nvSpPr>
        <p:spPr>
          <a:xfrm rot="21540000">
            <a:off x="1108976" y="2020042"/>
            <a:ext cx="3064828" cy="15030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107" name="Text úrovně 1…"/>
          <p:cNvSpPr txBox="1"/>
          <p:nvPr>
            <p:ph type="body" sz="half" idx="1"/>
          </p:nvPr>
        </p:nvSpPr>
        <p:spPr>
          <a:xfrm rot="60000">
            <a:off x="4854290" y="1150993"/>
            <a:ext cx="3020793" cy="462549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 marL="667512" indent="-301752">
              <a:defRPr sz="2200"/>
            </a:lvl2pPr>
            <a:lvl3pPr marL="965200" indent="-279400">
              <a:defRPr sz="2200"/>
            </a:lvl3pPr>
            <a:lvl4pPr marL="1365885" indent="-314325">
              <a:defRPr sz="2200"/>
            </a:lvl4pPr>
            <a:lvl5pPr marL="1776548" indent="-359228">
              <a:defRPr sz="2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8" name="Text Placeholder 3"/>
          <p:cNvSpPr/>
          <p:nvPr>
            <p:ph type="body" sz="quarter" idx="21"/>
          </p:nvPr>
        </p:nvSpPr>
        <p:spPr>
          <a:xfrm rot="21540000">
            <a:off x="1148124" y="3623748"/>
            <a:ext cx="3048892" cy="21004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109" name="Číslo snímku"/>
          <p:cNvSpPr txBox="1"/>
          <p:nvPr>
            <p:ph type="sldNum" sz="quarter" idx="2"/>
          </p:nvPr>
        </p:nvSpPr>
        <p:spPr>
          <a:xfrm rot="60000">
            <a:off x="7845598" y="5897952"/>
            <a:ext cx="265717" cy="3681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116" name="Rectangle 8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Rectangle 9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9" name="Freeform 3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Rectangle 11"/>
          <p:cNvSpPr/>
          <p:nvPr/>
        </p:nvSpPr>
        <p:spPr>
          <a:xfrm rot="21540000">
            <a:off x="749203" y="576867"/>
            <a:ext cx="3788942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Rectangle 12"/>
          <p:cNvSpPr/>
          <p:nvPr/>
        </p:nvSpPr>
        <p:spPr>
          <a:xfrm rot="21540000">
            <a:off x="745057" y="575768"/>
            <a:ext cx="3788942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Rectangle 28"/>
          <p:cNvSpPr/>
          <p:nvPr/>
        </p:nvSpPr>
        <p:spPr>
          <a:xfrm rot="60000">
            <a:off x="4468872" y="605162"/>
            <a:ext cx="3788941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Rectangle 29"/>
          <p:cNvSpPr/>
          <p:nvPr/>
        </p:nvSpPr>
        <p:spPr>
          <a:xfrm rot="60000">
            <a:off x="4464768" y="603919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 názvu"/>
          <p:cNvSpPr txBox="1"/>
          <p:nvPr>
            <p:ph type="title"/>
          </p:nvPr>
        </p:nvSpPr>
        <p:spPr>
          <a:xfrm rot="21540000">
            <a:off x="1106424" y="2020823"/>
            <a:ext cx="3063240" cy="1499617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127" name="Picture Placeholder 2"/>
          <p:cNvSpPr/>
          <p:nvPr>
            <p:ph type="pic" sz="half" idx="21"/>
          </p:nvPr>
        </p:nvSpPr>
        <p:spPr>
          <a:xfrm rot="60000">
            <a:off x="4898614" y="1207272"/>
            <a:ext cx="2913864" cy="4539413"/>
          </a:xfrm>
          <a:prstGeom prst="rect">
            <a:avLst/>
          </a:prstGeom>
          <a:ln w="101600" cap="rnd">
            <a:solidFill>
              <a:srgbClr val="FFFFFF"/>
            </a:solidFill>
            <a:round/>
          </a:ln>
          <a:effectLst>
            <a:outerShdw sx="100000" sy="100000" kx="0" ky="0" algn="b" rotWithShape="0" blurRad="88900" dist="0" dir="27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8" name="Text úrovně 1…"/>
          <p:cNvSpPr txBox="1"/>
          <p:nvPr>
            <p:ph type="body" sz="quarter" idx="1"/>
          </p:nvPr>
        </p:nvSpPr>
        <p:spPr>
          <a:xfrm rot="21540000">
            <a:off x="1152144" y="3621023"/>
            <a:ext cx="3044952" cy="210312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9" name="Číslo snímku"/>
          <p:cNvSpPr txBox="1"/>
          <p:nvPr>
            <p:ph type="sldNum" sz="quarter" idx="2"/>
          </p:nvPr>
        </p:nvSpPr>
        <p:spPr>
          <a:xfrm rot="60000">
            <a:off x="7850374" y="5901017"/>
            <a:ext cx="265716" cy="3681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2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" name="Freeform 9"/>
          <p:cNvSpPr/>
          <p:nvPr/>
        </p:nvSpPr>
        <p:spPr>
          <a:xfrm rot="10800000">
            <a:off x="628650" y="6069329"/>
            <a:ext cx="7920992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Rectangle 10"/>
          <p:cNvSpPr/>
          <p:nvPr/>
        </p:nvSpPr>
        <p:spPr>
          <a:xfrm>
            <a:off x="731519" y="575309"/>
            <a:ext cx="7696201" cy="571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tangle 11"/>
          <p:cNvSpPr/>
          <p:nvPr/>
        </p:nvSpPr>
        <p:spPr>
          <a:xfrm>
            <a:off x="731519" y="576072"/>
            <a:ext cx="7696201" cy="5715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35684">
            <a:off x="543740" y="273091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4096196">
            <a:off x="8115079" y="298163"/>
            <a:ext cx="5669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Číslo snímku"/>
          <p:cNvSpPr txBox="1"/>
          <p:nvPr>
            <p:ph type="sldNum" sz="quarter" idx="2"/>
          </p:nvPr>
        </p:nvSpPr>
        <p:spPr>
          <a:xfrm>
            <a:off x="7958509" y="5807627"/>
            <a:ext cx="265717" cy="3681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>
                <a:solidFill>
                  <a:srgbClr val="465E9C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" name="Text názvu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66501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9601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35636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1259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249173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2857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32232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Nadpis 1"/>
          <p:cNvSpPr txBox="1"/>
          <p:nvPr>
            <p:ph type="ctr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/>
          <a:lstStyle>
            <a:lvl1pPr defTabSz="868680">
              <a:defRPr sz="3420"/>
            </a:lvl1pPr>
          </a:lstStyle>
          <a:p>
            <a:pPr/>
            <a:r>
              <a:t>Mezinárodní právo a právo EU a jejich vliv na české právo</a:t>
            </a:r>
          </a:p>
        </p:txBody>
      </p:sp>
      <p:sp>
        <p:nvSpPr>
          <p:cNvPr id="139" name="Podnadpis 2"/>
          <p:cNvSpPr txBox="1"/>
          <p:nvPr>
            <p:ph type="subTitle" sz="quarter" idx="1"/>
          </p:nvPr>
        </p:nvSpPr>
        <p:spPr>
          <a:xfrm>
            <a:off x="1727199" y="3736621"/>
            <a:ext cx="5712181" cy="1524001"/>
          </a:xfrm>
          <a:prstGeom prst="rect">
            <a:avLst/>
          </a:prstGeom>
        </p:spPr>
        <p:txBody>
          <a:bodyPr/>
          <a:lstStyle/>
          <a:p>
            <a:pPr algn="r">
              <a:defRPr sz="2000"/>
            </a:pPr>
          </a:p>
          <a:p>
            <a:pPr algn="r">
              <a:defRPr sz="2000"/>
            </a:pPr>
          </a:p>
          <a:p>
            <a:pPr algn="r">
              <a:spcBef>
                <a:spcPts val="400"/>
              </a:spcBef>
              <a:defRPr sz="2000"/>
            </a:pPr>
            <a:r>
              <a:t>Ing. Mgr. Tomáš Klusák</a:t>
            </a:r>
          </a:p>
        </p:txBody>
      </p:sp>
      <p:grpSp>
        <p:nvGrpSpPr>
          <p:cNvPr id="142" name="Obrázek 5"/>
          <p:cNvGrpSpPr/>
          <p:nvPr/>
        </p:nvGrpSpPr>
        <p:grpSpPr>
          <a:xfrm>
            <a:off x="2179950" y="4005064"/>
            <a:ext cx="1597954" cy="720081"/>
            <a:chOff x="0" y="0"/>
            <a:chExt cx="1597953" cy="720080"/>
          </a:xfrm>
        </p:grpSpPr>
        <p:sp>
          <p:nvSpPr>
            <p:cNvPr id="140" name="Tvar"/>
            <p:cNvSpPr/>
            <p:nvPr/>
          </p:nvSpPr>
          <p:spPr>
            <a:xfrm>
              <a:off x="0" y="0"/>
              <a:ext cx="1597954" cy="7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375" y="0"/>
                    <a:pt x="837" y="0"/>
                  </a:cubicBezTo>
                  <a:lnTo>
                    <a:pt x="20763" y="0"/>
                  </a:lnTo>
                  <a:lnTo>
                    <a:pt x="20763" y="0"/>
                  </a:lnTo>
                  <a:cubicBezTo>
                    <a:pt x="2122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225" y="21600"/>
                    <a:pt x="20763" y="21600"/>
                  </a:cubicBezTo>
                  <a:lnTo>
                    <a:pt x="837" y="21600"/>
                  </a:lnTo>
                  <a:lnTo>
                    <a:pt x="837" y="21600"/>
                  </a:lnTo>
                  <a:cubicBezTo>
                    <a:pt x="37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1" name="image5.jpeg" descr="image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8" b="20"/>
            <a:stretch>
              <a:fillRect/>
            </a:stretch>
          </p:blipFill>
          <p:spPr>
            <a:xfrm>
              <a:off x="0" y="0"/>
              <a:ext cx="1597819" cy="7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7" y="0"/>
                  </a:moveTo>
                  <a:cubicBezTo>
                    <a:pt x="375" y="0"/>
                    <a:pt x="0" y="832"/>
                    <a:pt x="0" y="1858"/>
                  </a:cubicBezTo>
                  <a:lnTo>
                    <a:pt x="0" y="19742"/>
                  </a:lnTo>
                  <a:cubicBezTo>
                    <a:pt x="0" y="20768"/>
                    <a:pt x="375" y="21600"/>
                    <a:pt x="837" y="21600"/>
                  </a:cubicBezTo>
                  <a:lnTo>
                    <a:pt x="20763" y="21600"/>
                  </a:lnTo>
                  <a:cubicBezTo>
                    <a:pt x="21225" y="21600"/>
                    <a:pt x="21600" y="20768"/>
                    <a:pt x="21600" y="19742"/>
                  </a:cubicBezTo>
                  <a:lnTo>
                    <a:pt x="21600" y="1858"/>
                  </a:lnTo>
                  <a:cubicBezTo>
                    <a:pt x="21600" y="832"/>
                    <a:pt x="21225" y="0"/>
                    <a:pt x="20763" y="0"/>
                  </a:cubicBezTo>
                  <a:lnTo>
                    <a:pt x="83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EU</a:t>
            </a:r>
          </a:p>
        </p:txBody>
      </p:sp>
      <p:sp>
        <p:nvSpPr>
          <p:cNvPr id="19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Historie:</a:t>
            </a:r>
          </a:p>
          <a:p>
            <a:pPr lvl="1" marL="640080" indent="-274320">
              <a:defRPr sz="2200"/>
            </a:pPr>
            <a:r>
              <a:t>ESUO (Paříž/1951)</a:t>
            </a:r>
          </a:p>
          <a:p>
            <a:pPr lvl="2" marL="914400" indent="-228600">
              <a:spcBef>
                <a:spcPts val="400"/>
              </a:spcBef>
              <a:defRPr sz="2000"/>
            </a:pPr>
            <a:r>
              <a:t>Belgie, Nizozemí, Lucembursko, Německo, Itálie, Francie</a:t>
            </a:r>
          </a:p>
          <a:p>
            <a:pPr lvl="1" marL="640080" indent="-274320">
              <a:defRPr sz="2200"/>
            </a:pPr>
            <a:r>
              <a:t>EHS a Euroatom (Řím, 1957)</a:t>
            </a:r>
          </a:p>
          <a:p>
            <a:pPr lvl="1" marL="640080" indent="-274320">
              <a:defRPr sz="2200"/>
            </a:pPr>
            <a:r>
              <a:t>Smlouvy o Evropských společenství (1967)</a:t>
            </a:r>
          </a:p>
          <a:p>
            <a:pPr lvl="2" marL="914400" indent="-228600">
              <a:spcBef>
                <a:spcPts val="400"/>
              </a:spcBef>
              <a:defRPr sz="2000"/>
            </a:pPr>
            <a:r>
              <a:t>celní unie (1968)</a:t>
            </a:r>
          </a:p>
          <a:p>
            <a:pPr lvl="1" marL="640080" indent="-274320">
              <a:defRPr sz="2200"/>
            </a:pPr>
            <a:r>
              <a:t>Maastrichtská smlouva (1992)</a:t>
            </a:r>
            <a:r>
              <a:t>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ES</a:t>
            </a:r>
          </a:p>
        </p:txBody>
      </p:sp>
      <p:sp>
        <p:nvSpPr>
          <p:cNvPr id="198" name="Zástupný symbol pro číslo snímku 4"/>
          <p:cNvSpPr txBox="1"/>
          <p:nvPr>
            <p:ph type="sldNum" sz="quarter" idx="2"/>
          </p:nvPr>
        </p:nvSpPr>
        <p:spPr>
          <a:xfrm>
            <a:off x="7958509" y="5807627"/>
            <a:ext cx="26571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Maastrichtská smlouva</a:t>
            </a:r>
          </a:p>
        </p:txBody>
      </p:sp>
      <p:sp>
        <p:nvSpPr>
          <p:cNvPr id="201" name="Zástupný symbol pro obsah 2"/>
          <p:cNvSpPr txBox="1"/>
          <p:nvPr>
            <p:ph type="body" idx="1"/>
          </p:nvPr>
        </p:nvSpPr>
        <p:spPr>
          <a:xfrm>
            <a:off x="1463039" y="2119255"/>
            <a:ext cx="6323672" cy="4095827"/>
          </a:xfrm>
          <a:prstGeom prst="rect">
            <a:avLst/>
          </a:prstGeom>
        </p:spPr>
        <p:txBody>
          <a:bodyPr/>
          <a:lstStyle/>
          <a:p>
            <a:pPr marL="202996" indent="-202996" defTabSz="676655">
              <a:spcBef>
                <a:spcPts val="300"/>
              </a:spcBef>
              <a:defRPr sz="1332"/>
            </a:pPr>
            <a:r>
              <a:t>1. pilíř – </a:t>
            </a:r>
            <a:r>
              <a:rPr i="1"/>
              <a:t>Evropské společenství</a:t>
            </a:r>
            <a:r>
              <a:t>: spadají sem všechny aktivity realizované již před Maastrichtem; mimo jiné politiky zemědělská, obchodní, regionální, sociální aktivity spadající pod další dva pilíře byly zavedeny až Maastrichtskou smlouvou:</a:t>
            </a:r>
          </a:p>
          <a:p>
            <a:pPr marL="202996" indent="-202996" defTabSz="676655">
              <a:spcBef>
                <a:spcPts val="300"/>
              </a:spcBef>
              <a:defRPr sz="1332"/>
            </a:pPr>
            <a:r>
              <a:t>2. pilíř – </a:t>
            </a:r>
            <a:r>
              <a:rPr i="1"/>
              <a:t>Společná zahraniční a bezpečnostní politika</a:t>
            </a:r>
          </a:p>
          <a:p>
            <a:pPr marL="202996" indent="-202996" defTabSz="676655">
              <a:spcBef>
                <a:spcPts val="300"/>
              </a:spcBef>
              <a:defRPr sz="1332"/>
            </a:pPr>
            <a:r>
              <a:t>3. pilíř – </a:t>
            </a:r>
            <a:r>
              <a:rPr i="1"/>
              <a:t>Justice a vnitřní bezpečnost</a:t>
            </a:r>
          </a:p>
          <a:p>
            <a:pPr marL="202996" indent="-202996" defTabSz="676655">
              <a:spcBef>
                <a:spcPts val="400"/>
              </a:spcBef>
              <a:defRPr sz="1776"/>
            </a:pPr>
            <a:r>
              <a:t>Maastrichtsk</a:t>
            </a:r>
            <a:r>
              <a:t>á kritéria (pro vstup do měnové unie)</a:t>
            </a:r>
          </a:p>
          <a:p>
            <a:pPr lvl="1" marL="473659" indent="-202996" defTabSz="676655">
              <a:spcBef>
                <a:spcPts val="300"/>
              </a:spcBef>
              <a:defRPr sz="1628"/>
            </a:pPr>
            <a:r>
              <a:t>cenová stabilita, stabilita kurzu</a:t>
            </a:r>
          </a:p>
          <a:p>
            <a:pPr lvl="1" marL="473659" indent="-202996" defTabSz="676655">
              <a:spcBef>
                <a:spcPts val="300"/>
              </a:spcBef>
              <a:defRPr sz="1628"/>
            </a:pPr>
            <a:r>
              <a:t>konvergence úrokových sazeb</a:t>
            </a:r>
          </a:p>
          <a:p>
            <a:pPr lvl="1" marL="473659" indent="-202996" defTabSz="676655">
              <a:spcBef>
                <a:spcPts val="300"/>
              </a:spcBef>
              <a:defRPr sz="1628"/>
            </a:pPr>
            <a:r>
              <a:t>veřejné finance</a:t>
            </a:r>
          </a:p>
          <a:p>
            <a:pPr marL="202996" indent="-202996" defTabSz="676655">
              <a:spcBef>
                <a:spcPts val="400"/>
              </a:spcBef>
              <a:defRPr sz="1776"/>
            </a:pPr>
            <a:r>
              <a:t>Kodaňská kritéria (Pro vstup do EU)</a:t>
            </a:r>
          </a:p>
          <a:p>
            <a:pPr lvl="1" marL="473659" indent="-202996" defTabSz="676655">
              <a:spcBef>
                <a:spcPts val="300"/>
              </a:spcBef>
              <a:defRPr sz="1628"/>
            </a:pPr>
            <a:r>
              <a:t>politická (demokracie, právní stát, dodržování LP a práv menšin)</a:t>
            </a:r>
          </a:p>
          <a:p>
            <a:pPr lvl="1" marL="473659" indent="-202996" defTabSz="676655">
              <a:spcBef>
                <a:spcPts val="300"/>
              </a:spcBef>
              <a:defRPr sz="1628"/>
            </a:pPr>
            <a:r>
              <a:t>ekonomická (fungující tržní hospodářství)</a:t>
            </a:r>
          </a:p>
          <a:p>
            <a:pPr lvl="1" marL="473659" indent="-202996" defTabSz="676655">
              <a:spcBef>
                <a:spcPts val="300"/>
              </a:spcBef>
              <a:defRPr sz="1628"/>
            </a:pPr>
            <a:r>
              <a:t>schopnost dostát závazkům v EU</a:t>
            </a:r>
          </a:p>
        </p:txBody>
      </p:sp>
      <p:sp>
        <p:nvSpPr>
          <p:cNvPr id="202" name="Zástupný symbol pro číslo snímku 4"/>
          <p:cNvSpPr txBox="1"/>
          <p:nvPr>
            <p:ph type="sldNum" sz="quarter" idx="2"/>
          </p:nvPr>
        </p:nvSpPr>
        <p:spPr>
          <a:xfrm>
            <a:off x="8043631" y="5807627"/>
            <a:ext cx="180595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Lisabonská smlouva</a:t>
            </a:r>
          </a:p>
        </p:txBody>
      </p:sp>
      <p:sp>
        <p:nvSpPr>
          <p:cNvPr id="205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2007                      platnost 2009</a:t>
            </a:r>
          </a:p>
          <a:p>
            <a:pPr/>
            <a:r>
              <a:t>kosmetickou úpravu neschválené Ústavy EU</a:t>
            </a:r>
          </a:p>
          <a:p>
            <a:pPr/>
            <a:r>
              <a:t>Smlouva o založení EU a Smlouva o fungování EU</a:t>
            </a:r>
          </a:p>
          <a:p>
            <a:pPr/>
            <a:r>
              <a:t>Vznik EU jako subjektu práva, zanikají názvy ES</a:t>
            </a:r>
          </a:p>
        </p:txBody>
      </p:sp>
      <p:sp>
        <p:nvSpPr>
          <p:cNvPr id="206" name="Zástupný symbol pro číslo snímku 4"/>
          <p:cNvSpPr txBox="1"/>
          <p:nvPr>
            <p:ph type="sldNum" sz="quarter" idx="2"/>
          </p:nvPr>
        </p:nvSpPr>
        <p:spPr>
          <a:xfrm>
            <a:off x="7965843" y="5807627"/>
            <a:ext cx="258383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Šipka doprava 5"/>
          <p:cNvSpPr/>
          <p:nvPr/>
        </p:nvSpPr>
        <p:spPr>
          <a:xfrm>
            <a:off x="2627783" y="2276872"/>
            <a:ext cx="1584177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Právo EU</a:t>
            </a:r>
          </a:p>
        </p:txBody>
      </p:sp>
      <p:sp>
        <p:nvSpPr>
          <p:cNvPr id="210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Primární </a:t>
            </a:r>
          </a:p>
          <a:p>
            <a:pPr lvl="1" marL="640080" indent="-274320">
              <a:defRPr sz="2200"/>
            </a:pPr>
            <a:r>
              <a:t>Vytvářejí státy EU</a:t>
            </a:r>
          </a:p>
          <a:p>
            <a:pPr lvl="1" marL="640080" indent="-274320">
              <a:defRPr sz="2200"/>
            </a:pPr>
            <a:r>
              <a:t>Zřizovací smlouvy (povahou MS)</a:t>
            </a:r>
          </a:p>
          <a:p>
            <a:pPr/>
            <a:r>
              <a:t>Sekundární</a:t>
            </a:r>
          </a:p>
          <a:p>
            <a:pPr lvl="1" marL="640080" indent="-274320">
              <a:defRPr sz="2200"/>
            </a:pPr>
            <a:r>
              <a:t>Vytvářejí orgány EU na základě oprávnění plynoucí ze zřizovacích smluv</a:t>
            </a:r>
          </a:p>
          <a:p>
            <a:pPr lvl="1" marL="640080" indent="-274320">
              <a:defRPr sz="2200"/>
            </a:pPr>
            <a:r>
              <a:t>Nařízení, směrnice, rozhodnutí, doporučení a stanoviska</a:t>
            </a:r>
          </a:p>
        </p:txBody>
      </p:sp>
      <p:sp>
        <p:nvSpPr>
          <p:cNvPr id="211" name="Zástupný symbol pro číslo snímku 4"/>
          <p:cNvSpPr txBox="1"/>
          <p:nvPr>
            <p:ph type="sldNum" sz="quarter" idx="2"/>
          </p:nvPr>
        </p:nvSpPr>
        <p:spPr>
          <a:xfrm>
            <a:off x="7955175" y="5807627"/>
            <a:ext cx="269051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Nařízení</a:t>
            </a:r>
          </a:p>
        </p:txBody>
      </p:sp>
      <p:sp>
        <p:nvSpPr>
          <p:cNvPr id="214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obecně závazný právní akty jak úrovni unijní, tak na úrovni ČS (může přímo zavazovat jak členské státy, tak i jejich vnitrostátní subjekty práva tj. jednotlivce)</a:t>
            </a:r>
          </a:p>
          <a:p>
            <a:pPr/>
            <a:r>
              <a:t>bezprostředně použitelné</a:t>
            </a:r>
          </a:p>
          <a:p>
            <a:pPr/>
            <a:r>
              <a:t>Hlavní oblasti</a:t>
            </a:r>
          </a:p>
          <a:p>
            <a:pPr lvl="1" marL="640080" indent="-274320">
              <a:defRPr sz="2200"/>
            </a:pPr>
            <a:r>
              <a:t>Hospodářská soutěž, sociální zabezpečení</a:t>
            </a:r>
          </a:p>
        </p:txBody>
      </p:sp>
      <p:sp>
        <p:nvSpPr>
          <p:cNvPr id="215" name="Zástupný symbol pro číslo snímku 4"/>
          <p:cNvSpPr txBox="1"/>
          <p:nvPr>
            <p:ph type="sldNum" sz="quarter" idx="2"/>
          </p:nvPr>
        </p:nvSpPr>
        <p:spPr>
          <a:xfrm>
            <a:off x="7942729" y="5807627"/>
            <a:ext cx="28149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Směrnice</a:t>
            </a:r>
          </a:p>
        </p:txBody>
      </p:sp>
      <p:sp>
        <p:nvSpPr>
          <p:cNvPr id="218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sz="2200"/>
            </a:pPr>
            <a:r>
              <a:t>není obecně závazná ve vztahu k jednotlivcům, závazná jen vůči ČS</a:t>
            </a:r>
          </a:p>
          <a:p>
            <a:pPr algn="just">
              <a:lnSpc>
                <a:spcPct val="90000"/>
              </a:lnSpc>
              <a:defRPr sz="2200"/>
            </a:pPr>
            <a:r>
              <a:t>je závazná co do výsledku, jehož má být dosaženo, formy a prostředky jsou na ČS</a:t>
            </a:r>
          </a:p>
          <a:p>
            <a:pPr algn="just">
              <a:lnSpc>
                <a:spcPct val="90000"/>
              </a:lnSpc>
              <a:defRPr sz="2200"/>
            </a:pPr>
            <a:r>
              <a:t>ČS jsou povinni ji v určené lhůtě implementovat do vnitrostátního práva</a:t>
            </a:r>
          </a:p>
          <a:p>
            <a:pPr algn="just">
              <a:lnSpc>
                <a:spcPct val="90000"/>
              </a:lnSpc>
              <a:defRPr sz="2200"/>
            </a:pPr>
            <a:r>
              <a:t>směrnice vedou ke sbližování = harmonizaci vnitrostátních předpisů ČS</a:t>
            </a:r>
          </a:p>
          <a:p>
            <a:pPr algn="just">
              <a:lnSpc>
                <a:spcPct val="90000"/>
              </a:lnSpc>
              <a:defRPr sz="2200"/>
            </a:pPr>
            <a:r>
              <a:t>Hlavní oblasti:</a:t>
            </a:r>
          </a:p>
          <a:p>
            <a:pPr lvl="1" marL="640080" indent="-274320" algn="just">
              <a:lnSpc>
                <a:spcPct val="90000"/>
              </a:lnSpc>
              <a:spcBef>
                <a:spcPts val="400"/>
              </a:spcBef>
              <a:defRPr sz="2000"/>
            </a:pPr>
            <a:r>
              <a:t>Ochrana spotřebitele, daně</a:t>
            </a:r>
          </a:p>
        </p:txBody>
      </p:sp>
      <p:sp>
        <p:nvSpPr>
          <p:cNvPr id="219" name="Zástupný symbol pro číslo snímku 4"/>
          <p:cNvSpPr txBox="1"/>
          <p:nvPr>
            <p:ph type="sldNum" sz="quarter" idx="2"/>
          </p:nvPr>
        </p:nvSpPr>
        <p:spPr>
          <a:xfrm>
            <a:off x="7962065" y="5807627"/>
            <a:ext cx="262161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Orgány EU</a:t>
            </a:r>
          </a:p>
        </p:txBody>
      </p:sp>
      <p:sp>
        <p:nvSpPr>
          <p:cNvPr id="222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266090" indent="-266090" defTabSz="886968">
              <a:lnSpc>
                <a:spcPct val="80000"/>
              </a:lnSpc>
              <a:spcBef>
                <a:spcPts val="400"/>
              </a:spcBef>
              <a:defRPr b="1" sz="1940"/>
            </a:pPr>
            <a:r>
              <a:t>Komise </a:t>
            </a:r>
            <a:r>
              <a:rPr b="0"/>
              <a:t>reprezentuje zájmy Unie, je to výkonný a kontrolní orgán</a:t>
            </a:r>
          </a:p>
          <a:p>
            <a:pPr marL="266090" indent="-266090" defTabSz="886968">
              <a:lnSpc>
                <a:spcPct val="80000"/>
              </a:lnSpc>
              <a:spcBef>
                <a:spcPts val="400"/>
              </a:spcBef>
              <a:defRPr b="1" sz="1940"/>
            </a:pPr>
            <a:r>
              <a:t>Rada EU </a:t>
            </a:r>
            <a:r>
              <a:rPr b="0"/>
              <a:t>naopak prosazuje zájmy členských států, rozhodovací pravomoc</a:t>
            </a:r>
          </a:p>
          <a:p>
            <a:pPr marL="266090" indent="-266090" defTabSz="886968">
              <a:lnSpc>
                <a:spcPct val="80000"/>
              </a:lnSpc>
              <a:spcBef>
                <a:spcPts val="400"/>
              </a:spcBef>
              <a:defRPr b="1" sz="1940"/>
            </a:pPr>
            <a:r>
              <a:t>Evropská rada </a:t>
            </a:r>
            <a:r>
              <a:rPr b="0"/>
              <a:t>přijímá jednomyslně zásadní koncepční politická rozhodnutí</a:t>
            </a:r>
          </a:p>
          <a:p>
            <a:pPr marL="266090" indent="-266090" defTabSz="886968">
              <a:lnSpc>
                <a:spcPct val="80000"/>
              </a:lnSpc>
              <a:spcBef>
                <a:spcPts val="400"/>
              </a:spcBef>
              <a:defRPr b="1" sz="1940"/>
            </a:pPr>
            <a:r>
              <a:t>Evropský parlament</a:t>
            </a:r>
            <a:r>
              <a:rPr b="0"/>
              <a:t>, což je volený orgán (zajištění demokratického prvku), spolu s Radou disponuje rozhodovací pravomoci</a:t>
            </a:r>
          </a:p>
          <a:p>
            <a:pPr marL="266090" indent="-266090" defTabSz="886968">
              <a:lnSpc>
                <a:spcPct val="80000"/>
              </a:lnSpc>
              <a:spcBef>
                <a:spcPts val="400"/>
              </a:spcBef>
              <a:defRPr b="1" sz="1940"/>
            </a:pPr>
            <a:r>
              <a:t>Soudní dvůr EU</a:t>
            </a:r>
            <a:r>
              <a:rPr b="0"/>
              <a:t>, jednotný výklad práva a spory mezi EU a členskými zeměmi</a:t>
            </a:r>
          </a:p>
          <a:p>
            <a:pPr marL="266090" indent="-266090" defTabSz="886968">
              <a:lnSpc>
                <a:spcPct val="80000"/>
              </a:lnSpc>
              <a:spcBef>
                <a:spcPts val="400"/>
              </a:spcBef>
              <a:defRPr sz="1940"/>
            </a:pPr>
            <a:r>
              <a:t>Evropský účetní dvůr; Evropská centrální banka; další pomocné orgány</a:t>
            </a:r>
          </a:p>
        </p:txBody>
      </p:sp>
      <p:sp>
        <p:nvSpPr>
          <p:cNvPr id="223" name="Zástupný symbol pro číslo snímku 4"/>
          <p:cNvSpPr txBox="1"/>
          <p:nvPr>
            <p:ph type="sldNum" sz="quarter" idx="2"/>
          </p:nvPr>
        </p:nvSpPr>
        <p:spPr>
          <a:xfrm>
            <a:off x="7962732" y="5807627"/>
            <a:ext cx="26149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 defTabSz="704087">
              <a:defRPr sz="3387"/>
            </a:pPr>
          </a:p>
        </p:txBody>
      </p:sp>
      <p:sp>
        <p:nvSpPr>
          <p:cNvPr id="226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 algn="ctr">
              <a:spcBef>
                <a:spcPts val="1000"/>
              </a:spcBef>
              <a:buSzTx/>
              <a:buNone/>
              <a:defRPr sz="4400"/>
            </a:pPr>
            <a:r>
              <a:t>Otázky???</a:t>
            </a:r>
          </a:p>
        </p:txBody>
      </p:sp>
      <p:sp>
        <p:nvSpPr>
          <p:cNvPr id="227" name="Zástupný symbol pro číslo snímku 4"/>
          <p:cNvSpPr txBox="1"/>
          <p:nvPr>
            <p:ph type="sldNum" sz="quarter" idx="2"/>
          </p:nvPr>
        </p:nvSpPr>
        <p:spPr>
          <a:xfrm>
            <a:off x="7978512" y="5807627"/>
            <a:ext cx="24571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Nadpis 1"/>
          <p:cNvSpPr txBox="1"/>
          <p:nvPr>
            <p:ph type="ctr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/>
          <a:lstStyle/>
          <a:p>
            <a:pPr/>
            <a:r>
              <a:t>Děkuji za pozornost</a:t>
            </a:r>
          </a:p>
        </p:txBody>
      </p:sp>
      <p:sp>
        <p:nvSpPr>
          <p:cNvPr id="230" name="Podnadpis 2"/>
          <p:cNvSpPr txBox="1"/>
          <p:nvPr>
            <p:ph type="subTitle" sz="quarter" idx="1"/>
          </p:nvPr>
        </p:nvSpPr>
        <p:spPr>
          <a:xfrm>
            <a:off x="1727199" y="3736621"/>
            <a:ext cx="5712181" cy="1524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Literatura</a:t>
            </a:r>
          </a:p>
        </p:txBody>
      </p:sp>
      <p:sp>
        <p:nvSpPr>
          <p:cNvPr id="23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r>
              <a:t>MALENOVSKÝ, J. </a:t>
            </a:r>
            <a:r>
              <a:rPr i="1"/>
              <a:t>Mezinárodní právo veřejné., </a:t>
            </a:r>
            <a:r>
              <a:t>Nakladatelství: Doplněk. 2009 552 s. ISBN 978-80-7239-218-6</a:t>
            </a:r>
          </a:p>
          <a:p>
            <a:pPr>
              <a:spcBef>
                <a:spcPts val="300"/>
              </a:spcBef>
              <a:defRPr sz="1400"/>
            </a:pPr>
            <a:r>
              <a:t>Týč, V. Základy práva EU pro ekonomy 2010. </a:t>
            </a:r>
          </a:p>
        </p:txBody>
      </p:sp>
      <p:sp>
        <p:nvSpPr>
          <p:cNvPr id="234" name="Zástupný symbol pro číslo snímku 4"/>
          <p:cNvSpPr txBox="1"/>
          <p:nvPr>
            <p:ph type="sldNum" sz="quarter" idx="2"/>
          </p:nvPr>
        </p:nvSpPr>
        <p:spPr>
          <a:xfrm>
            <a:off x="7977623" y="5807627"/>
            <a:ext cx="246603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Obsah přednášky</a:t>
            </a:r>
          </a:p>
        </p:txBody>
      </p:sp>
      <p:sp>
        <p:nvSpPr>
          <p:cNvPr id="145" name="Zástupný symbol pro obsah 2"/>
          <p:cNvSpPr txBox="1"/>
          <p:nvPr>
            <p:ph type="body" sz="half" idx="1"/>
          </p:nvPr>
        </p:nvSpPr>
        <p:spPr>
          <a:xfrm>
            <a:off x="1403647" y="2348880"/>
            <a:ext cx="5845266" cy="3253959"/>
          </a:xfrm>
          <a:prstGeom prst="rect">
            <a:avLst/>
          </a:prstGeom>
        </p:spPr>
        <p:txBody>
          <a:bodyPr/>
          <a:lstStyle/>
          <a:p>
            <a:pPr/>
            <a:r>
              <a:t>Mezinárodní právo a jeho prameny</a:t>
            </a:r>
          </a:p>
          <a:p>
            <a:pPr/>
            <a:r>
              <a:t>Právo EU a jeho prameny</a:t>
            </a:r>
          </a:p>
          <a:p>
            <a:pPr/>
            <a:r>
              <a:t>Dopad Mezinárodního práva a práva EU na české právo</a:t>
            </a:r>
          </a:p>
        </p:txBody>
      </p:sp>
      <p:sp>
        <p:nvSpPr>
          <p:cNvPr id="146" name="Zástupný symbol pro číslo snímku 4"/>
          <p:cNvSpPr txBox="1"/>
          <p:nvPr>
            <p:ph type="sldNum" sz="quarter" idx="2"/>
          </p:nvPr>
        </p:nvSpPr>
        <p:spPr>
          <a:xfrm>
            <a:off x="8004070" y="5807627"/>
            <a:ext cx="220156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Mezinárodní právo</a:t>
            </a:r>
          </a:p>
        </p:txBody>
      </p:sp>
      <p:sp>
        <p:nvSpPr>
          <p:cNvPr id="149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algn="just"/>
            <a:r>
              <a:t>soubor právních norem, které regulují vztahy mezi státy </a:t>
            </a:r>
          </a:p>
          <a:p>
            <a:pPr algn="just"/>
            <a:r>
              <a:t>jejich vztahy k mezinárodním organizacím a dalším subjektům mezinárodního práva</a:t>
            </a:r>
          </a:p>
          <a:p>
            <a:pPr algn="just"/>
            <a:r>
              <a:t>vzájemné vztahy mezinárodních organizací a některé vztahy jednotlivců ke státu.</a:t>
            </a:r>
          </a:p>
        </p:txBody>
      </p:sp>
      <p:sp>
        <p:nvSpPr>
          <p:cNvPr id="150" name="Zástupný symbol pro číslo snímku 3"/>
          <p:cNvSpPr txBox="1"/>
          <p:nvPr>
            <p:ph type="sldNum" sz="quarter" idx="2"/>
          </p:nvPr>
        </p:nvSpPr>
        <p:spPr>
          <a:xfrm>
            <a:off x="7993402" y="5807627"/>
            <a:ext cx="23082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Prameny MP</a:t>
            </a:r>
          </a:p>
        </p:txBody>
      </p:sp>
      <p:sp>
        <p:nvSpPr>
          <p:cNvPr id="15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Základní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Pomocné</a:t>
            </a:r>
          </a:p>
        </p:txBody>
      </p:sp>
      <p:sp>
        <p:nvSpPr>
          <p:cNvPr id="154" name="Zástupný symbol pro číslo snímku 4"/>
          <p:cNvSpPr txBox="1"/>
          <p:nvPr>
            <p:ph type="sldNum" sz="quarter" idx="2"/>
          </p:nvPr>
        </p:nvSpPr>
        <p:spPr>
          <a:xfrm>
            <a:off x="7980956" y="5807627"/>
            <a:ext cx="243270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" name="Přímá spojnice se šipkou 6"/>
          <p:cNvSpPr/>
          <p:nvPr/>
        </p:nvSpPr>
        <p:spPr>
          <a:xfrm>
            <a:off x="3203848" y="2348880"/>
            <a:ext cx="1944217" cy="1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58" name="Zaoblený obdélník 7"/>
          <p:cNvGrpSpPr/>
          <p:nvPr/>
        </p:nvGrpSpPr>
        <p:grpSpPr>
          <a:xfrm>
            <a:off x="5364088" y="2096852"/>
            <a:ext cx="2160241" cy="504057"/>
            <a:chOff x="0" y="0"/>
            <a:chExt cx="2160240" cy="504056"/>
          </a:xfrm>
        </p:grpSpPr>
        <p:sp>
          <p:nvSpPr>
            <p:cNvPr id="156" name="Zaoblený obdélník"/>
            <p:cNvSpPr/>
            <p:nvPr/>
          </p:nvSpPr>
          <p:spPr>
            <a:xfrm>
              <a:off x="0" y="0"/>
              <a:ext cx="2160241" cy="5040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Právní obyčej"/>
            <p:cNvSpPr txBox="1"/>
            <p:nvPr/>
          </p:nvSpPr>
          <p:spPr>
            <a:xfrm>
              <a:off x="78263" y="69808"/>
              <a:ext cx="2003714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Právní obyčej</a:t>
              </a:r>
            </a:p>
          </p:txBody>
        </p:sp>
      </p:grpSp>
      <p:sp>
        <p:nvSpPr>
          <p:cNvPr id="159" name="Přímá spojnice se šipkou 9"/>
          <p:cNvSpPr/>
          <p:nvPr/>
        </p:nvSpPr>
        <p:spPr>
          <a:xfrm>
            <a:off x="3203848" y="2348880"/>
            <a:ext cx="1872209" cy="864097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62" name="Zaoblený obdélník 10"/>
          <p:cNvGrpSpPr/>
          <p:nvPr/>
        </p:nvGrpSpPr>
        <p:grpSpPr>
          <a:xfrm>
            <a:off x="5386537" y="2963064"/>
            <a:ext cx="2160241" cy="643840"/>
            <a:chOff x="0" y="0"/>
            <a:chExt cx="2160240" cy="643839"/>
          </a:xfrm>
        </p:grpSpPr>
        <p:sp>
          <p:nvSpPr>
            <p:cNvPr id="160" name="Zaoblený obdélník"/>
            <p:cNvSpPr/>
            <p:nvPr/>
          </p:nvSpPr>
          <p:spPr>
            <a:xfrm>
              <a:off x="0" y="33887"/>
              <a:ext cx="2160241" cy="5760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Mezinárodní smlouva"/>
            <p:cNvSpPr txBox="1"/>
            <p:nvPr/>
          </p:nvSpPr>
          <p:spPr>
            <a:xfrm>
              <a:off x="81778" y="0"/>
              <a:ext cx="1996684" cy="6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Mezinárodní smlouva</a:t>
              </a:r>
            </a:p>
          </p:txBody>
        </p:sp>
      </p:grpSp>
      <p:sp>
        <p:nvSpPr>
          <p:cNvPr id="163" name="Přímá spojnice se šipkou 12"/>
          <p:cNvSpPr/>
          <p:nvPr/>
        </p:nvSpPr>
        <p:spPr>
          <a:xfrm flipV="1">
            <a:off x="3203848" y="4293096"/>
            <a:ext cx="1440161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4" name="Přímá spojnice se šipkou 14"/>
          <p:cNvSpPr/>
          <p:nvPr/>
        </p:nvSpPr>
        <p:spPr>
          <a:xfrm>
            <a:off x="3203848" y="4581128"/>
            <a:ext cx="1440161" cy="504057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Přímá spojnice se šipkou 16"/>
          <p:cNvSpPr/>
          <p:nvPr/>
        </p:nvSpPr>
        <p:spPr>
          <a:xfrm>
            <a:off x="3203848" y="4581128"/>
            <a:ext cx="1357396" cy="1141942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68" name="Zaoblený obdélník 17"/>
          <p:cNvGrpSpPr/>
          <p:nvPr/>
        </p:nvGrpSpPr>
        <p:grpSpPr>
          <a:xfrm>
            <a:off x="4738465" y="4110876"/>
            <a:ext cx="2808313" cy="364440"/>
            <a:chOff x="0" y="0"/>
            <a:chExt cx="2808311" cy="364439"/>
          </a:xfrm>
        </p:grpSpPr>
        <p:sp>
          <p:nvSpPr>
            <p:cNvPr id="166" name="Zaoblený obdélník"/>
            <p:cNvSpPr/>
            <p:nvPr/>
          </p:nvSpPr>
          <p:spPr>
            <a:xfrm>
              <a:off x="0" y="2199"/>
              <a:ext cx="2808312" cy="3600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7" name="Obecné zásady právní"/>
            <p:cNvSpPr txBox="1"/>
            <p:nvPr/>
          </p:nvSpPr>
          <p:spPr>
            <a:xfrm>
              <a:off x="71233" y="0"/>
              <a:ext cx="2665846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Obecné zásady právní</a:t>
              </a:r>
            </a:p>
          </p:txBody>
        </p:sp>
      </p:grpSp>
      <p:grpSp>
        <p:nvGrpSpPr>
          <p:cNvPr id="171" name="Zaoblený obdélník 18"/>
          <p:cNvGrpSpPr/>
          <p:nvPr/>
        </p:nvGrpSpPr>
        <p:grpSpPr>
          <a:xfrm>
            <a:off x="4738465" y="4902964"/>
            <a:ext cx="2569839" cy="364440"/>
            <a:chOff x="0" y="0"/>
            <a:chExt cx="2569837" cy="364439"/>
          </a:xfrm>
        </p:grpSpPr>
        <p:sp>
          <p:nvSpPr>
            <p:cNvPr id="169" name="Zaoblený obdélník"/>
            <p:cNvSpPr/>
            <p:nvPr/>
          </p:nvSpPr>
          <p:spPr>
            <a:xfrm>
              <a:off x="0" y="38203"/>
              <a:ext cx="2569838" cy="28803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0" name="Soudní rozhodnutí"/>
            <p:cNvSpPr txBox="1"/>
            <p:nvPr/>
          </p:nvSpPr>
          <p:spPr>
            <a:xfrm>
              <a:off x="67718" y="0"/>
              <a:ext cx="2434402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Soudní rozhodnutí</a:t>
              </a:r>
            </a:p>
          </p:txBody>
        </p:sp>
      </p:grpSp>
      <p:grpSp>
        <p:nvGrpSpPr>
          <p:cNvPr id="174" name="Zaoblený obdélník 19"/>
          <p:cNvGrpSpPr/>
          <p:nvPr/>
        </p:nvGrpSpPr>
        <p:grpSpPr>
          <a:xfrm>
            <a:off x="4738465" y="5319441"/>
            <a:ext cx="3217911" cy="643840"/>
            <a:chOff x="0" y="0"/>
            <a:chExt cx="3217909" cy="643839"/>
          </a:xfrm>
        </p:grpSpPr>
        <p:sp>
          <p:nvSpPr>
            <p:cNvPr id="172" name="Zaoblený obdélník"/>
            <p:cNvSpPr/>
            <p:nvPr/>
          </p:nvSpPr>
          <p:spPr>
            <a:xfrm>
              <a:off x="0" y="53774"/>
              <a:ext cx="3217910" cy="5362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nauka (doktrína) mezinárodního práva"/>
            <p:cNvSpPr txBox="1"/>
            <p:nvPr/>
          </p:nvSpPr>
          <p:spPr>
            <a:xfrm>
              <a:off x="79837" y="0"/>
              <a:ext cx="3058236" cy="6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nauka (doktrína) mezinárodního práva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Prameny MP</a:t>
            </a:r>
          </a:p>
        </p:txBody>
      </p:sp>
      <p:sp>
        <p:nvSpPr>
          <p:cNvPr id="17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Právní obyčej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Vzniká spontánně, je nepsaný</a:t>
            </a:r>
            <a:endParaRPr sz="2200"/>
          </a:p>
          <a:p>
            <a:pPr lvl="1" marL="640080" indent="-274320">
              <a:spcBef>
                <a:spcPts val="400"/>
              </a:spcBef>
              <a:defRPr sz="1800"/>
            </a:pPr>
            <a:r>
              <a:t>usus longaevus - zvyk dlouhodobě zažitý a užívaný</a:t>
            </a:r>
            <a:endParaRPr sz="2200"/>
          </a:p>
          <a:p>
            <a:pPr lvl="1" marL="640080" indent="-274320">
              <a:spcBef>
                <a:spcPts val="400"/>
              </a:spcBef>
              <a:defRPr sz="1800"/>
            </a:pPr>
            <a:r>
              <a:t>opinio necessitatis - zvyk obecně uznávaný, uznán a sankcionován státem</a:t>
            </a:r>
            <a:endParaRPr sz="2200"/>
          </a:p>
          <a:p>
            <a:pPr/>
            <a:r>
              <a:t>Příklad: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V mezinárodním právu lze za právní obyčej považovat to, že během olympijských her dochází k zastavení bojů ve vojenských konfliktech.</a:t>
            </a:r>
          </a:p>
        </p:txBody>
      </p:sp>
      <p:sp>
        <p:nvSpPr>
          <p:cNvPr id="178" name="Zástupný symbol pro číslo snímku 4"/>
          <p:cNvSpPr txBox="1"/>
          <p:nvPr>
            <p:ph type="sldNum" sz="quarter" idx="2"/>
          </p:nvPr>
        </p:nvSpPr>
        <p:spPr>
          <a:xfrm>
            <a:off x="8000292" y="5807627"/>
            <a:ext cx="22393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Prameny MP</a:t>
            </a:r>
          </a:p>
        </p:txBody>
      </p:sp>
      <p:sp>
        <p:nvSpPr>
          <p:cNvPr id="181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Mezinárodní smlouva</a:t>
            </a:r>
          </a:p>
          <a:p>
            <a:pPr lvl="1" marL="640080" indent="-274320" algn="just">
              <a:spcBef>
                <a:spcPts val="400"/>
              </a:spcBef>
              <a:defRPr sz="1800"/>
            </a:pPr>
            <a:r>
              <a:t>Vznikají na základě konsensu (smluvně), ne imperativně.</a:t>
            </a:r>
          </a:p>
          <a:p>
            <a:pPr lvl="1" marL="640080" indent="-274320" algn="just">
              <a:spcBef>
                <a:spcPts val="400"/>
              </a:spcBef>
              <a:defRPr sz="1800"/>
            </a:pPr>
            <a:r>
              <a:t>Jedná se o nejdůležitější pramen mezinárodního práva.</a:t>
            </a:r>
            <a:endParaRPr sz="2200"/>
          </a:p>
          <a:p>
            <a:pPr lvl="1" marL="640080" indent="-274320" algn="just">
              <a:spcBef>
                <a:spcPts val="400"/>
              </a:spcBef>
              <a:defRPr sz="1800"/>
            </a:pPr>
            <a:r>
              <a:t>V praxi se kromě označení smlouva vyskytují i názvy jako úmluva, konvence, protokol, pakt, statut,charta nebo dohoda.</a:t>
            </a:r>
          </a:p>
          <a:p>
            <a:pPr lvl="1" marL="640080" indent="-274320" algn="just">
              <a:spcBef>
                <a:spcPts val="400"/>
              </a:spcBef>
              <a:defRPr sz="1800"/>
            </a:pPr>
            <a:r>
              <a:t>Příkladem takovéto smlouvy je např. Charta OSN – není právním předpisem (zákonem), ale smlouvou, kterou uzavřely zakládající členské státy OSN.</a:t>
            </a:r>
          </a:p>
        </p:txBody>
      </p:sp>
      <p:sp>
        <p:nvSpPr>
          <p:cNvPr id="182" name="Zástupný symbol pro číslo snímku 4"/>
          <p:cNvSpPr txBox="1"/>
          <p:nvPr>
            <p:ph type="sldNum" sz="quarter" idx="2"/>
          </p:nvPr>
        </p:nvSpPr>
        <p:spPr>
          <a:xfrm>
            <a:off x="8000959" y="5807627"/>
            <a:ext cx="22326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Mezinárodní smlouva</a:t>
            </a:r>
          </a:p>
        </p:txBody>
      </p:sp>
      <p:sp>
        <p:nvSpPr>
          <p:cNvPr id="185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/>
            </a:pPr>
            <a:r>
              <a:t>Pokud stát ke smlouvě přistoupí, ratifikuje ji a vyhlásí, stává </a:t>
            </a:r>
            <a:r>
              <a:t>se smlouva i pramenem vnitrostátního práva.</a:t>
            </a:r>
          </a:p>
          <a:p>
            <a:pPr marL="0" indent="0">
              <a:lnSpc>
                <a:spcPct val="90000"/>
              </a:lnSpc>
              <a:buSzTx/>
              <a:buNone/>
              <a:defRPr sz="2200"/>
            </a:pPr>
          </a:p>
          <a:p>
            <a:pPr>
              <a:lnSpc>
                <a:spcPct val="90000"/>
              </a:lnSpc>
              <a:defRPr sz="2200"/>
            </a:pPr>
            <a:r>
              <a:t>Čl. 10 Ústavy ČR:</a:t>
            </a:r>
          </a:p>
          <a:p>
            <a:pPr>
              <a:lnSpc>
                <a:spcPct val="90000"/>
              </a:lnSpc>
              <a:defRPr i="1" sz="2200"/>
            </a:pPr>
            <a:r>
              <a:t>„Vyhlášené mezinárodní smlouvy, k jejichž ratifikaci dal Parlament souhlas a jimiž je Česká republika vázána, jsou součástí právního řádu; stanoví-li mezinárodní smlouva něco jiného než zákon, použije se mezinárodní smlouva.“</a:t>
            </a:r>
          </a:p>
        </p:txBody>
      </p:sp>
      <p:sp>
        <p:nvSpPr>
          <p:cNvPr id="186" name="Zástupný symbol pro číslo snímku 4"/>
          <p:cNvSpPr txBox="1"/>
          <p:nvPr>
            <p:ph type="sldNum" sz="quarter" idx="2"/>
          </p:nvPr>
        </p:nvSpPr>
        <p:spPr>
          <a:xfrm>
            <a:off x="8016739" y="5807627"/>
            <a:ext cx="20748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Mezinárodní smlouvy</a:t>
            </a:r>
          </a:p>
        </p:txBody>
      </p:sp>
      <p:sp>
        <p:nvSpPr>
          <p:cNvPr id="189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271576" indent="-271576" defTabSz="905255">
              <a:lnSpc>
                <a:spcPct val="90000"/>
              </a:lnSpc>
              <a:defRPr sz="2178"/>
            </a:pPr>
            <a:r>
              <a:t>Z mezinárodní smlouvy mohou vyplývat oprávnění a povinnosti nejen státům, ale v některých případech i přímo občanům daného státu.</a:t>
            </a:r>
          </a:p>
          <a:p>
            <a:pPr marL="271576" indent="-271576" defTabSz="905255">
              <a:lnSpc>
                <a:spcPct val="90000"/>
              </a:lnSpc>
              <a:defRPr b="1" sz="2178"/>
            </a:pPr>
            <a:r>
              <a:t>Příklad:</a:t>
            </a:r>
          </a:p>
          <a:p>
            <a:pPr marL="271576" indent="-271576" defTabSz="905255">
              <a:lnSpc>
                <a:spcPct val="90000"/>
              </a:lnSpc>
              <a:defRPr sz="2178"/>
            </a:pPr>
            <a:r>
              <a:t>Typickým příkladem je Úmluva o ochraně lidských práv.</a:t>
            </a:r>
          </a:p>
          <a:p>
            <a:pPr marL="271576" indent="-271576" defTabSz="905255">
              <a:lnSpc>
                <a:spcPct val="90000"/>
              </a:lnSpc>
              <a:defRPr sz="2178"/>
            </a:pPr>
            <a:r>
              <a:t>„</a:t>
            </a:r>
            <a:r>
              <a:rPr i="1"/>
              <a:t>každý má právo na to, aby jeho záležitost byla spravedlivě, veřejně a v přiměřené lhůtě projednána nezávislým a nestranným soudem.</a:t>
            </a:r>
            <a:r>
              <a:t>“</a:t>
            </a:r>
          </a:p>
        </p:txBody>
      </p:sp>
      <p:sp>
        <p:nvSpPr>
          <p:cNvPr id="190" name="Zástupný symbol pro číslo snímku 4"/>
          <p:cNvSpPr txBox="1"/>
          <p:nvPr>
            <p:ph type="sldNum" sz="quarter" idx="2"/>
          </p:nvPr>
        </p:nvSpPr>
        <p:spPr>
          <a:xfrm>
            <a:off x="8001848" y="5807627"/>
            <a:ext cx="222378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Subjekty MP</a:t>
            </a:r>
          </a:p>
        </p:txBody>
      </p:sp>
      <p:sp>
        <p:nvSpPr>
          <p:cNvPr id="19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svrchované státy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(politická entita mající stálé obyvatelstvo, vymezené území, funkční veřejnou moc a způsobilost vstupovat do vztahů s jinými státy)</a:t>
            </a:r>
            <a:endParaRPr sz="2200"/>
          </a:p>
          <a:p>
            <a:pPr/>
            <a:r>
              <a:t>mezinárodní organizace </a:t>
            </a:r>
          </a:p>
          <a:p>
            <a:pPr/>
            <a:r>
              <a:t>zvláštní politické jednotky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Povstalci, Svátá stolice</a:t>
            </a:r>
          </a:p>
          <a:p>
            <a:pPr/>
            <a:r>
              <a:t>jednotlivci (fyzické osoby) </a:t>
            </a:r>
          </a:p>
        </p:txBody>
      </p:sp>
      <p:sp>
        <p:nvSpPr>
          <p:cNvPr id="194" name="Zástupný symbol pro číslo snímku 4"/>
          <p:cNvSpPr txBox="1"/>
          <p:nvPr>
            <p:ph type="sldNum" sz="quarter" idx="2"/>
          </p:nvPr>
        </p:nvSpPr>
        <p:spPr>
          <a:xfrm>
            <a:off x="8015850" y="5807627"/>
            <a:ext cx="208376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Špendlík">
  <a:themeElements>
    <a:clrScheme name="Špendlí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Špendlí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D18319"/>
          </a:solidFill>
          <a:prstDash val="solid"/>
          <a:round/>
        </a:ln>
        <a:effectLst>
          <a:outerShdw sx="100000" sy="100000" kx="0" ky="0" algn="b" rotWithShape="0" blurRad="38100" dist="38100" dir="480000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D1831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Špendlík">
  <a:themeElements>
    <a:clrScheme name="Špendlí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Špendlí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D18319"/>
          </a:solidFill>
          <a:prstDash val="solid"/>
          <a:round/>
        </a:ln>
        <a:effectLst>
          <a:outerShdw sx="100000" sy="100000" kx="0" ky="0" algn="b" rotWithShape="0" blurRad="38100" dist="38100" dir="480000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D1831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