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media/image1.jpeg" ContentType="image/jpeg"/>
  <Override PartName="/ppt/media/image2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EDFCB"/>
          </a:solidFill>
        </a:fill>
      </a:tcStyle>
    </a:wholeTbl>
    <a:band2H>
      <a:tcTxStyle b="def" i="def"/>
      <a:tcStyle>
        <a:tcBdr/>
        <a:fill>
          <a:solidFill>
            <a:srgbClr val="FF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9" name="Shape 7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2.jpeg"/><Relationship Id="rId6" Type="http://schemas.openxmlformats.org/officeDocument/2006/relationships/image" Target="../media/image4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2.jpeg"/><Relationship Id="rId6" Type="http://schemas.openxmlformats.org/officeDocument/2006/relationships/image" Target="../media/image4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2.jpeg"/><Relationship Id="rId6" Type="http://schemas.openxmlformats.org/officeDocument/2006/relationships/image" Target="../media/image4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Seskupit"/>
          <p:cNvGrpSpPr/>
          <p:nvPr/>
        </p:nvGrpSpPr>
        <p:grpSpPr>
          <a:xfrm>
            <a:off x="-2" y="0"/>
            <a:ext cx="9144005" cy="6858000"/>
            <a:chOff x="0" y="0"/>
            <a:chExt cx="9144003" cy="6858000"/>
          </a:xfrm>
        </p:grpSpPr>
        <p:pic>
          <p:nvPicPr>
            <p:cNvPr id="26" name="image.png" descr="image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716280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" name="image.png" descr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46046" y="0"/>
              <a:ext cx="7997957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9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0587" y="5619750"/>
            <a:ext cx="7381876" cy="536575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Obdélník"/>
          <p:cNvSpPr/>
          <p:nvPr/>
        </p:nvSpPr>
        <p:spPr>
          <a:xfrm>
            <a:off x="990600" y="1017587"/>
            <a:ext cx="7178675" cy="483076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31" name="Obdélník"/>
          <p:cNvSpPr/>
          <p:nvPr/>
        </p:nvSpPr>
        <p:spPr>
          <a:xfrm>
            <a:off x="990599" y="1009650"/>
            <a:ext cx="7180265" cy="4832350"/>
          </a:xfrm>
          <a:prstGeom prst="rect">
            <a:avLst/>
          </a:prstGeom>
          <a:blipFill>
            <a:blip r:embed="rId5"/>
          </a:blip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pic>
        <p:nvPicPr>
          <p:cNvPr id="32" name="C:\Users\Administrator\Desktop\Pushpin Dev\Assets\pushpinLeft.png" descr="C:\Users\Administrator\Desktop\Pushpin Dev\Assets\pushpinLeft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1435684">
            <a:off x="769937" y="701675"/>
            <a:ext cx="566738" cy="5683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C:\Users\Administrator\Desktop\Pushpin Dev\Assets\pushpinLeft.png" descr="C:\Users\Administrator\Desktop\Pushpin Dev\Assets\pushpinLeft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4096196">
            <a:off x="7854950" y="749300"/>
            <a:ext cx="566738" cy="566738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Číslo snímku"/>
          <p:cNvSpPr txBox="1"/>
          <p:nvPr>
            <p:ph type="sldNum" sz="quarter" idx="2"/>
          </p:nvPr>
        </p:nvSpPr>
        <p:spPr>
          <a:xfrm>
            <a:off x="6357636" y="5356289"/>
            <a:ext cx="265715" cy="368172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Seskupit"/>
          <p:cNvGrpSpPr/>
          <p:nvPr/>
        </p:nvGrpSpPr>
        <p:grpSpPr>
          <a:xfrm>
            <a:off x="-2" y="0"/>
            <a:ext cx="9144005" cy="6858000"/>
            <a:chOff x="0" y="0"/>
            <a:chExt cx="9144003" cy="6858000"/>
          </a:xfrm>
        </p:grpSpPr>
        <p:pic>
          <p:nvPicPr>
            <p:cNvPr id="41" name="image.png" descr="image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716280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" name="image.png" descr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46046" y="0"/>
              <a:ext cx="7997957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4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3412" y="6059487"/>
            <a:ext cx="7718426" cy="536577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Obdélník"/>
          <p:cNvSpPr/>
          <p:nvPr/>
        </p:nvSpPr>
        <p:spPr>
          <a:xfrm rot="60000">
            <a:off x="4468812" y="604836"/>
            <a:ext cx="3789364" cy="57229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46" name="Obdélník"/>
          <p:cNvSpPr/>
          <p:nvPr/>
        </p:nvSpPr>
        <p:spPr>
          <a:xfrm rot="60000">
            <a:off x="4471987" y="603249"/>
            <a:ext cx="3787777" cy="5722940"/>
          </a:xfrm>
          <a:prstGeom prst="rect">
            <a:avLst/>
          </a:prstGeom>
          <a:blipFill>
            <a:blip r:embed="rId5"/>
          </a:blip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47" name="Obdélník"/>
          <p:cNvSpPr/>
          <p:nvPr/>
        </p:nvSpPr>
        <p:spPr>
          <a:xfrm rot="21540000">
            <a:off x="749300" y="576261"/>
            <a:ext cx="3789363" cy="57229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48" name="Obdélník"/>
          <p:cNvSpPr/>
          <p:nvPr/>
        </p:nvSpPr>
        <p:spPr>
          <a:xfrm rot="21540000">
            <a:off x="749300" y="576261"/>
            <a:ext cx="3789363" cy="5721353"/>
          </a:xfrm>
          <a:prstGeom prst="rect">
            <a:avLst/>
          </a:prstGeom>
          <a:blipFill>
            <a:blip r:embed="rId5"/>
          </a:blip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pic>
        <p:nvPicPr>
          <p:cNvPr id="49" name="C:\Users\Administrator\Desktop\Pushpin Dev\Assets\pushpinLeft.png" descr="C:\Users\Administrator\Desktop\Pushpin Dev\Assets\pushpinLeft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1435684">
            <a:off x="2371725" y="293686"/>
            <a:ext cx="566738" cy="568328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C:\Users\Administrator\Desktop\Pushpin Dev\Assets\pushpinLeft.png" descr="C:\Users\Administrator\Desktop\Pushpin Dev\Assets\pushpinLeft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4096196">
            <a:off x="6280150" y="333375"/>
            <a:ext cx="566738" cy="566738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Text názvu"/>
          <p:cNvSpPr txBox="1"/>
          <p:nvPr>
            <p:ph type="title"/>
          </p:nvPr>
        </p:nvSpPr>
        <p:spPr>
          <a:xfrm>
            <a:off x="1095375" y="817562"/>
            <a:ext cx="6964364" cy="120173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52" name="Text úrovně 1…"/>
          <p:cNvSpPr txBox="1"/>
          <p:nvPr>
            <p:ph type="body" sz="half" idx="1"/>
          </p:nvPr>
        </p:nvSpPr>
        <p:spPr>
          <a:xfrm>
            <a:off x="1463675" y="2119311"/>
            <a:ext cx="6196013" cy="360362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3" name="Číslo snímku"/>
          <p:cNvSpPr txBox="1"/>
          <p:nvPr>
            <p:ph type="sldNum" sz="quarter" idx="2"/>
          </p:nvPr>
        </p:nvSpPr>
        <p:spPr>
          <a:xfrm rot="60000">
            <a:off x="7846390" y="5898555"/>
            <a:ext cx="265714" cy="36817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Seskupit"/>
          <p:cNvGrpSpPr/>
          <p:nvPr/>
        </p:nvGrpSpPr>
        <p:grpSpPr>
          <a:xfrm>
            <a:off x="-2" y="0"/>
            <a:ext cx="9144005" cy="6858000"/>
            <a:chOff x="0" y="0"/>
            <a:chExt cx="9144003" cy="6858000"/>
          </a:xfrm>
        </p:grpSpPr>
        <p:pic>
          <p:nvPicPr>
            <p:cNvPr id="60" name="image.png" descr="image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1" y="0"/>
              <a:ext cx="716280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" name="image.png" descr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46046" y="0"/>
              <a:ext cx="7997957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3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3412" y="6059487"/>
            <a:ext cx="7718426" cy="536577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Obdélník"/>
          <p:cNvSpPr/>
          <p:nvPr/>
        </p:nvSpPr>
        <p:spPr>
          <a:xfrm rot="21540000">
            <a:off x="749300" y="576261"/>
            <a:ext cx="3789363" cy="57229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65" name="Obdélník"/>
          <p:cNvSpPr/>
          <p:nvPr/>
        </p:nvSpPr>
        <p:spPr>
          <a:xfrm rot="21540000">
            <a:off x="744537" y="576261"/>
            <a:ext cx="3789363" cy="5721353"/>
          </a:xfrm>
          <a:prstGeom prst="rect">
            <a:avLst/>
          </a:prstGeom>
          <a:blipFill>
            <a:blip r:embed="rId5"/>
          </a:blip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66" name="Obdélník"/>
          <p:cNvSpPr/>
          <p:nvPr/>
        </p:nvSpPr>
        <p:spPr>
          <a:xfrm rot="60000">
            <a:off x="4468812" y="604836"/>
            <a:ext cx="3789364" cy="57229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67" name="Obdélník"/>
          <p:cNvSpPr/>
          <p:nvPr/>
        </p:nvSpPr>
        <p:spPr>
          <a:xfrm rot="60000">
            <a:off x="4464050" y="603249"/>
            <a:ext cx="3789363" cy="5722940"/>
          </a:xfrm>
          <a:prstGeom prst="rect">
            <a:avLst/>
          </a:prstGeom>
          <a:blipFill>
            <a:blip r:embed="rId5"/>
          </a:blip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pic>
        <p:nvPicPr>
          <p:cNvPr id="68" name="C:\Users\Administrator\Desktop\Pushpin Dev\Assets\pushpinLeft.png" descr="C:\Users\Administrator\Desktop\Pushpin Dev\Assets\pushpinLeft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1435684">
            <a:off x="2371725" y="293686"/>
            <a:ext cx="566738" cy="568328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C:\Users\Administrator\Desktop\Pushpin Dev\Assets\pushpinLeft.png" descr="C:\Users\Administrator\Desktop\Pushpin Dev\Assets\pushpinLeft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4096196">
            <a:off x="6280150" y="333375"/>
            <a:ext cx="566738" cy="566738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Text názvu"/>
          <p:cNvSpPr txBox="1"/>
          <p:nvPr>
            <p:ph type="title"/>
          </p:nvPr>
        </p:nvSpPr>
        <p:spPr>
          <a:xfrm>
            <a:off x="1095375" y="817562"/>
            <a:ext cx="6964364" cy="120173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71" name="Text úrovně 1…"/>
          <p:cNvSpPr txBox="1"/>
          <p:nvPr>
            <p:ph type="body" sz="half" idx="1"/>
          </p:nvPr>
        </p:nvSpPr>
        <p:spPr>
          <a:xfrm>
            <a:off x="1463675" y="2119311"/>
            <a:ext cx="6196013" cy="360362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2" name="Číslo snímku"/>
          <p:cNvSpPr txBox="1"/>
          <p:nvPr>
            <p:ph type="sldNum" sz="quarter" idx="2"/>
          </p:nvPr>
        </p:nvSpPr>
        <p:spPr>
          <a:xfrm rot="60000">
            <a:off x="7851151" y="5901730"/>
            <a:ext cx="265715" cy="36817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2.jpeg"/><Relationship Id="rId7" Type="http://schemas.openxmlformats.org/officeDocument/2006/relationships/image" Target="../media/image4.png"/><Relationship Id="rId8" Type="http://schemas.openxmlformats.org/officeDocument/2006/relationships/slideLayout" Target="../slideLayouts/slideLayout1.xml"/><Relationship Id="rId9" Type="http://schemas.openxmlformats.org/officeDocument/2006/relationships/slideLayout" Target="../slideLayouts/slideLayout2.xml"/><Relationship Id="rId10" Type="http://schemas.openxmlformats.org/officeDocument/2006/relationships/slideLayout" Target="../slideLayouts/slideLayout3.xml"/><Relationship Id="rId11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eskupit"/>
          <p:cNvGrpSpPr/>
          <p:nvPr/>
        </p:nvGrpSpPr>
        <p:grpSpPr>
          <a:xfrm>
            <a:off x="-2" y="0"/>
            <a:ext cx="9144005" cy="6858000"/>
            <a:chOff x="0" y="0"/>
            <a:chExt cx="9144003" cy="6858000"/>
          </a:xfrm>
        </p:grpSpPr>
        <p:pic>
          <p:nvPicPr>
            <p:cNvPr id="2" name="image.png" descr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0"/>
              <a:ext cx="7162802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" name="image.png" descr="image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46046" y="0"/>
              <a:ext cx="7997957" cy="6858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" name="image.png" descr="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28650" y="6072187"/>
            <a:ext cx="7924800" cy="53657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Obdélník"/>
          <p:cNvSpPr/>
          <p:nvPr/>
        </p:nvSpPr>
        <p:spPr>
          <a:xfrm>
            <a:off x="731837" y="574675"/>
            <a:ext cx="7696201" cy="5715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7" name="Obdélník"/>
          <p:cNvSpPr/>
          <p:nvPr/>
        </p:nvSpPr>
        <p:spPr>
          <a:xfrm>
            <a:off x="731837" y="576261"/>
            <a:ext cx="7696201" cy="5715003"/>
          </a:xfrm>
          <a:prstGeom prst="rect">
            <a:avLst/>
          </a:prstGeom>
          <a:blipFill>
            <a:blip r:embed="rId6"/>
          </a:blipFill>
          <a:ln w="12700">
            <a:miter lim="400000"/>
          </a:ln>
          <a:effectLst>
            <a:outerShdw sx="100000" sy="100000" kx="0" ky="0" algn="b" rotWithShape="0" blurRad="101600" dist="50800" dir="5400000">
              <a:srgbClr val="000000">
                <a:alpha val="19999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pic>
        <p:nvPicPr>
          <p:cNvPr id="8" name="C:\Users\Administrator\Desktop\Pushpin Dev\Assets\pushpinLeft.png" descr="C:\Users\Administrator\Desktop\Pushpin Dev\Assets\pushpinLeft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1435684">
            <a:off x="544512" y="273050"/>
            <a:ext cx="566738" cy="568325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C:\Users\Administrator\Desktop\Pushpin Dev\Assets\pushpinLeft.png" descr="C:\Users\Administrator\Desktop\Pushpin Dev\Assets\pushpinLeft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 rot="4096196">
            <a:off x="8115300" y="298450"/>
            <a:ext cx="566738" cy="566738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ext názvu"/>
          <p:cNvSpPr txBox="1"/>
          <p:nvPr>
            <p:ph type="title"/>
          </p:nvPr>
        </p:nvSpPr>
        <p:spPr>
          <a:xfrm>
            <a:off x="1370012" y="769937"/>
            <a:ext cx="73152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Text názvu</a:t>
            </a:r>
          </a:p>
        </p:txBody>
      </p:sp>
      <p:sp>
        <p:nvSpPr>
          <p:cNvPr id="11" name="Text úrovně 1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" name="Číslo snímku"/>
          <p:cNvSpPr txBox="1"/>
          <p:nvPr>
            <p:ph type="sldNum" sz="quarter" idx="2"/>
          </p:nvPr>
        </p:nvSpPr>
        <p:spPr>
          <a:xfrm>
            <a:off x="7959124" y="5807139"/>
            <a:ext cx="265715" cy="36817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400">
                <a:solidFill>
                  <a:srgbClr val="465E9C"/>
                </a:solidFill>
                <a:latin typeface="Rage Italic"/>
                <a:ea typeface="Rage Italic"/>
                <a:cs typeface="Rage Italic"/>
                <a:sym typeface="Rage Italic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8"/>
    <p:sldLayoutId id="2147483650" r:id="rId9"/>
    <p:sldLayoutId id="2147483651" r:id="rId10"/>
    <p:sldLayoutId id="2147483652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onstantia"/>
          <a:ea typeface="Constantia"/>
          <a:cs typeface="Constantia"/>
          <a:sym typeface="Constantia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ct val="85000"/>
        <a:buFont typeface="Brush Script MT Italic"/>
        <a:buChar char="O"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1pPr>
      <a:lvl2pPr marL="664585" marR="0" indent="-297872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ct val="85000"/>
        <a:buFont typeface="Brush Script MT Italic"/>
        <a:buChar char="O"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2pPr>
      <a:lvl3pPr marL="96011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ct val="85000"/>
        <a:buFont typeface="Brush Script MT Italic"/>
        <a:buChar char="O"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3pPr>
      <a:lvl4pPr marL="1355725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ct val="85000"/>
        <a:buFont typeface="Brush Script MT Italic"/>
        <a:buChar char="O"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4pPr>
      <a:lvl5pPr marL="1758950" marR="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ct val="85000"/>
        <a:buFont typeface="Brush Script MT Italic"/>
        <a:buChar char="O"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5pPr>
      <a:lvl6pPr marL="0" marR="0" indent="18732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Tx/>
        <a:buFont typeface="Brush Script MT Italic"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6pPr>
      <a:lvl7pPr marL="0" marR="0" indent="23304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Tx/>
        <a:buFont typeface="Brush Script MT Italic"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7pPr>
      <a:lvl8pPr marL="0" marR="0" indent="27876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Tx/>
        <a:buFont typeface="Brush Script MT Italic"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8pPr>
      <a:lvl9pPr marL="0" marR="0" indent="32448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Tx/>
        <a:buFont typeface="Brush Script MT Italic"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Rage Italic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mpsv.cz/cs/7" TargetMode="External"/><Relationship Id="rId3" Type="http://schemas.openxmlformats.org/officeDocument/2006/relationships/hyperlink" Target="http://www.mpsv.cz/cs/2" TargetMode="External"/><Relationship Id="rId4" Type="http://schemas.openxmlformats.org/officeDocument/2006/relationships/hyperlink" Target="http://www.mpsv.cz/cs/5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racovní právo a právo sociálního zabezpečení"/>
          <p:cNvSpPr txBox="1"/>
          <p:nvPr>
            <p:ph type="title" idx="4294967295"/>
          </p:nvPr>
        </p:nvSpPr>
        <p:spPr>
          <a:xfrm>
            <a:off x="1727199" y="1795461"/>
            <a:ext cx="5722940" cy="1827214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3600"/>
            </a:lvl1pPr>
          </a:lstStyle>
          <a:p>
            <a:pPr/>
            <a:r>
              <a:t>Pracovní právo a právo sociálního zabezpečení</a:t>
            </a:r>
          </a:p>
        </p:txBody>
      </p:sp>
      <p:sp>
        <p:nvSpPr>
          <p:cNvPr id="82" name="Ing. Mgr. Tomáš Klusák"/>
          <p:cNvSpPr txBox="1"/>
          <p:nvPr>
            <p:ph type="body" sz="quarter" idx="4294967295"/>
          </p:nvPr>
        </p:nvSpPr>
        <p:spPr>
          <a:xfrm>
            <a:off x="1727200" y="3736975"/>
            <a:ext cx="5711825" cy="1524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r">
              <a:buSzTx/>
              <a:buNone/>
              <a:defRPr sz="2000">
                <a:solidFill>
                  <a:srgbClr val="465E9C"/>
                </a:solidFill>
              </a:defRPr>
            </a:pPr>
          </a:p>
          <a:p>
            <a:pPr marL="0" indent="0" algn="r">
              <a:buSzTx/>
              <a:buNone/>
              <a:defRPr sz="2000">
                <a:solidFill>
                  <a:srgbClr val="465E9C"/>
                </a:solidFill>
              </a:defRPr>
            </a:pPr>
          </a:p>
          <a:p>
            <a:pPr marL="0" indent="0" algn="r">
              <a:spcBef>
                <a:spcPts val="400"/>
              </a:spcBef>
              <a:buSzTx/>
              <a:buNone/>
              <a:defRPr sz="2000">
                <a:solidFill>
                  <a:srgbClr val="465E9C"/>
                </a:solidFill>
              </a:defRPr>
            </a:pPr>
            <a:r>
              <a:t>Ing. Mgr. Tomáš Klusák</a:t>
            </a:r>
          </a:p>
        </p:txBody>
      </p:sp>
      <p:pic>
        <p:nvPicPr>
          <p:cNvPr id="8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63761" y="4005262"/>
            <a:ext cx="1633539" cy="14573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racovní poměr (PP)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Pracovní poměr (PP)</a:t>
            </a:r>
          </a:p>
        </p:txBody>
      </p:sp>
      <p:sp>
        <p:nvSpPr>
          <p:cNvPr id="118" name="Vznik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Vznik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Pracovní smlouvou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Volbou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Jmenováním</a:t>
            </a:r>
          </a:p>
          <a:p>
            <a:pPr/>
            <a:r>
              <a:t>Doba trvání PP</a:t>
            </a:r>
          </a:p>
        </p:txBody>
      </p:sp>
      <p:sp>
        <p:nvSpPr>
          <p:cNvPr id="119" name="Číslo snímku"/>
          <p:cNvSpPr txBox="1"/>
          <p:nvPr>
            <p:ph type="sldNum" sz="quarter" idx="4294967295"/>
          </p:nvPr>
        </p:nvSpPr>
        <p:spPr>
          <a:xfrm>
            <a:off x="7959121" y="5807138"/>
            <a:ext cx="265714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0" name="Čára"/>
          <p:cNvSpPr/>
          <p:nvPr/>
        </p:nvSpPr>
        <p:spPr>
          <a:xfrm>
            <a:off x="3995737" y="4005262"/>
            <a:ext cx="1296990" cy="2"/>
          </a:xfrm>
          <a:prstGeom prst="line">
            <a:avLst/>
          </a:prstGeom>
          <a:ln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1" name="Čára"/>
          <p:cNvSpPr/>
          <p:nvPr/>
        </p:nvSpPr>
        <p:spPr>
          <a:xfrm>
            <a:off x="3995737" y="4005262"/>
            <a:ext cx="431802" cy="1295402"/>
          </a:xfrm>
          <a:prstGeom prst="line">
            <a:avLst/>
          </a:prstGeom>
          <a:ln>
            <a:solidFill>
              <a:schemeClr val="accent1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grpSp>
        <p:nvGrpSpPr>
          <p:cNvPr id="124" name="Seskupit"/>
          <p:cNvGrpSpPr/>
          <p:nvPr/>
        </p:nvGrpSpPr>
        <p:grpSpPr>
          <a:xfrm>
            <a:off x="5310187" y="3519487"/>
            <a:ext cx="2574927" cy="971552"/>
            <a:chOff x="0" y="0"/>
            <a:chExt cx="2574925" cy="971550"/>
          </a:xfrm>
        </p:grpSpPr>
        <p:sp>
          <p:nvSpPr>
            <p:cNvPr id="122" name="Zaoblený obdélník"/>
            <p:cNvSpPr/>
            <p:nvPr/>
          </p:nvSpPr>
          <p:spPr>
            <a:xfrm>
              <a:off x="0" y="0"/>
              <a:ext cx="2574926" cy="97155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5875" cap="flat">
              <a:solidFill>
                <a:srgbClr val="975E1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Franklin Gothic Book"/>
                  <a:ea typeface="Franklin Gothic Book"/>
                  <a:cs typeface="Franklin Gothic Book"/>
                  <a:sym typeface="Franklin Gothic Book"/>
                </a:defRPr>
              </a:pPr>
            </a:p>
          </p:txBody>
        </p:sp>
        <p:sp>
          <p:nvSpPr>
            <p:cNvPr id="123" name="Na dobu neurčitou, pokud nebyla sjednána doba trvání"/>
            <p:cNvSpPr txBox="1"/>
            <p:nvPr/>
          </p:nvSpPr>
          <p:spPr>
            <a:xfrm>
              <a:off x="101065" y="24154"/>
              <a:ext cx="2372796" cy="9232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Franklin Gothic Book"/>
                  <a:ea typeface="Franklin Gothic Book"/>
                  <a:cs typeface="Franklin Gothic Book"/>
                  <a:sym typeface="Franklin Gothic Book"/>
                </a:defRPr>
              </a:lvl1pPr>
            </a:lstStyle>
            <a:p>
              <a:pPr/>
              <a:r>
                <a:t>Na dobu neurčitou, pokud nebyla sjednána doba trvání</a:t>
              </a:r>
            </a:p>
          </p:txBody>
        </p:sp>
      </p:grpSp>
      <p:grpSp>
        <p:nvGrpSpPr>
          <p:cNvPr id="127" name="Seskupit"/>
          <p:cNvGrpSpPr/>
          <p:nvPr/>
        </p:nvGrpSpPr>
        <p:grpSpPr>
          <a:xfrm>
            <a:off x="4565650" y="4868862"/>
            <a:ext cx="2025650" cy="1223965"/>
            <a:chOff x="0" y="0"/>
            <a:chExt cx="2025650" cy="1223964"/>
          </a:xfrm>
        </p:grpSpPr>
        <p:sp>
          <p:nvSpPr>
            <p:cNvPr id="125" name="Zaoblený obdélník"/>
            <p:cNvSpPr/>
            <p:nvPr/>
          </p:nvSpPr>
          <p:spPr>
            <a:xfrm>
              <a:off x="0" y="-1"/>
              <a:ext cx="2025650" cy="122396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5875" cap="flat">
              <a:solidFill>
                <a:srgbClr val="975E11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Franklin Gothic Book"/>
                  <a:ea typeface="Franklin Gothic Book"/>
                  <a:cs typeface="Franklin Gothic Book"/>
                  <a:sym typeface="Franklin Gothic Book"/>
                </a:defRPr>
              </a:pPr>
            </a:p>
          </p:txBody>
        </p:sp>
        <p:sp>
          <p:nvSpPr>
            <p:cNvPr id="126" name="Dobu určitou, nesmí přesáhnout 3 roky a max. 2x"/>
            <p:cNvSpPr txBox="1"/>
            <p:nvPr/>
          </p:nvSpPr>
          <p:spPr>
            <a:xfrm>
              <a:off x="113382" y="10660"/>
              <a:ext cx="1798886" cy="12026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Franklin Gothic Book"/>
                  <a:ea typeface="Franklin Gothic Book"/>
                  <a:cs typeface="Franklin Gothic Book"/>
                  <a:sym typeface="Franklin Gothic Book"/>
                </a:defRPr>
              </a:lvl1pPr>
            </a:lstStyle>
            <a:p>
              <a:pPr/>
              <a:r>
                <a:t>Dobu určitou, nesmí přesáhnout 3 roky a max. 2x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racovní smlouva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Pracovní smlouva</a:t>
            </a:r>
          </a:p>
        </p:txBody>
      </p:sp>
      <p:sp>
        <p:nvSpPr>
          <p:cNvPr id="130" name="Musí obsahovat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Musí obsahovat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Druh práce, místo výkonu práce, den nástupu do práce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Lze odstoupit, jen dokud zaměstnanec nenastoupil do práce, musí mít písemnou formu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Musí být uzavřena písemně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Každá strana musí obdržet jedno vyhotovení pracovní smlouvy</a:t>
            </a:r>
          </a:p>
        </p:txBody>
      </p:sp>
      <p:sp>
        <p:nvSpPr>
          <p:cNvPr id="131" name="Číslo snímku"/>
          <p:cNvSpPr txBox="1"/>
          <p:nvPr>
            <p:ph type="sldNum" sz="quarter" idx="4294967295"/>
          </p:nvPr>
        </p:nvSpPr>
        <p:spPr>
          <a:xfrm>
            <a:off x="8044243" y="5807138"/>
            <a:ext cx="180593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Zkušební doba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Zkušební doba</a:t>
            </a:r>
          </a:p>
        </p:txBody>
      </p:sp>
      <p:sp>
        <p:nvSpPr>
          <p:cNvPr id="134" name="Je-li sjednána, tak nesmí být delší než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Je-li sjednána, tak nesmí být delší než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3 měsíce ode dne vzniku PP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6 měsíců ode vzniku PP u vedoucího zaměstnance</a:t>
            </a:r>
          </a:p>
          <a:p>
            <a:pPr/>
            <a:r>
              <a:t>Musí být sjednána písemně a nesmí být dodatečně prodlužována, kromě překážek v práci a dovolené</a:t>
            </a:r>
          </a:p>
          <a:p>
            <a:pPr/>
            <a:r>
              <a:t>Bez udání důvodu lze ukončit PP z obou stran ve zkušební době</a:t>
            </a:r>
          </a:p>
        </p:txBody>
      </p:sp>
      <p:sp>
        <p:nvSpPr>
          <p:cNvPr id="135" name="Číslo snímku"/>
          <p:cNvSpPr txBox="1"/>
          <p:nvPr>
            <p:ph type="sldNum" sz="quarter" idx="4294967295"/>
          </p:nvPr>
        </p:nvSpPr>
        <p:spPr>
          <a:xfrm>
            <a:off x="7966456" y="5807138"/>
            <a:ext cx="258380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končení PP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Skončení PP</a:t>
            </a:r>
          </a:p>
        </p:txBody>
      </p:sp>
      <p:sp>
        <p:nvSpPr>
          <p:cNvPr id="138" name="Dohodou (písemná, dohodnutí dne)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Dohodou (písemná, dohodnutí dne)</a:t>
            </a:r>
          </a:p>
          <a:p>
            <a:pPr/>
            <a:r>
              <a:t>Výpovědí</a:t>
            </a:r>
          </a:p>
          <a:p>
            <a:pPr/>
            <a:r>
              <a:t>Okamžitým zrušením</a:t>
            </a:r>
          </a:p>
          <a:p>
            <a:pPr/>
            <a:r>
              <a:t>Zrušením ve zkušební době</a:t>
            </a:r>
          </a:p>
          <a:p>
            <a:pPr/>
            <a:r>
              <a:t>Uplynutím sjednané doby, když je PP na dobu určitou</a:t>
            </a:r>
          </a:p>
        </p:txBody>
      </p:sp>
      <p:sp>
        <p:nvSpPr>
          <p:cNvPr id="139" name="Číslo snímku"/>
          <p:cNvSpPr txBox="1"/>
          <p:nvPr>
            <p:ph type="sldNum" sz="quarter" idx="4294967295"/>
          </p:nvPr>
        </p:nvSpPr>
        <p:spPr>
          <a:xfrm>
            <a:off x="7955788" y="5807138"/>
            <a:ext cx="269048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Výpověď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Výpověď</a:t>
            </a:r>
          </a:p>
        </p:txBody>
      </p:sp>
      <p:sp>
        <p:nvSpPr>
          <p:cNvPr id="142" name="Písemně, jinak se k ní nepřihlíží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Písemně, jinak se k ní nepřihlíží</a:t>
            </a:r>
          </a:p>
          <a:p>
            <a:pPr/>
            <a:r>
              <a:t>Zaměstnanec bez udání důvodu vs. Zaměstnavatel jen z důvodu v § 52 ZP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Musí ten důvod být konkrétně vymezen</a:t>
            </a:r>
          </a:p>
          <a:p>
            <a:pPr/>
            <a:r>
              <a:t>Výpovědní doba běží nejméně 2 měsíce</a:t>
            </a:r>
          </a:p>
          <a:p>
            <a:pPr/>
            <a:r>
              <a:t> Př. Dáme výpověď dnes, kdy skončí PP?</a:t>
            </a:r>
          </a:p>
        </p:txBody>
      </p:sp>
      <p:sp>
        <p:nvSpPr>
          <p:cNvPr id="143" name="Číslo snímku"/>
          <p:cNvSpPr txBox="1"/>
          <p:nvPr>
            <p:ph type="sldNum" sz="quarter" idx="4294967295"/>
          </p:nvPr>
        </p:nvSpPr>
        <p:spPr>
          <a:xfrm>
            <a:off x="7943340" y="5807138"/>
            <a:ext cx="281495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Výpověď daná zaměstnavatelem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768094">
              <a:defRPr sz="3600"/>
            </a:lvl1pPr>
          </a:lstStyle>
          <a:p>
            <a:pPr/>
            <a:r>
              <a:t>Výpověď daná zaměstnavatelem</a:t>
            </a:r>
          </a:p>
        </p:txBody>
      </p:sp>
      <p:sp>
        <p:nvSpPr>
          <p:cNvPr id="146" name="Ruší se zaměstnavatel nebo jeho část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400"/>
              </a:spcBef>
              <a:defRPr sz="1800"/>
            </a:pPr>
            <a:r>
              <a:t>Ruší se zaměstnavatel nebo jeho část</a:t>
            </a:r>
          </a:p>
          <a:p>
            <a:pPr>
              <a:spcBef>
                <a:spcPts val="400"/>
              </a:spcBef>
              <a:defRPr sz="1800"/>
            </a:pPr>
            <a:r>
              <a:t>Přemisťuje se zaměstnavatel nebo jeho část</a:t>
            </a:r>
          </a:p>
          <a:p>
            <a:pPr>
              <a:spcBef>
                <a:spcPts val="400"/>
              </a:spcBef>
              <a:defRPr sz="1800"/>
            </a:pPr>
            <a:r>
              <a:t>Stane se zaměstnanec nadbytečným(nutno prokázat)</a:t>
            </a:r>
          </a:p>
          <a:p>
            <a:pPr>
              <a:spcBef>
                <a:spcPts val="400"/>
              </a:spcBef>
              <a:defRPr sz="1800"/>
            </a:pPr>
            <a:r>
              <a:t>Pozbytí zdravotní způsobilosti</a:t>
            </a:r>
          </a:p>
          <a:p>
            <a:pPr>
              <a:spcBef>
                <a:spcPts val="400"/>
              </a:spcBef>
              <a:defRPr sz="1800"/>
            </a:pPr>
            <a:r>
              <a:t>Nesplňuje-li zaměstnanec předpoklady stanovené právními předpisy pro výkon sjednané práce nebo nesplňuje-li bez zavinění zaměstnavatele požadavky pro řádný výkon této práce </a:t>
            </a:r>
          </a:p>
          <a:p>
            <a:pPr>
              <a:spcBef>
                <a:spcPts val="400"/>
              </a:spcBef>
              <a:defRPr sz="1800"/>
            </a:pPr>
            <a:r>
              <a:t>Závažné porušená pracovních povinností</a:t>
            </a:r>
          </a:p>
          <a:p>
            <a:pPr>
              <a:spcBef>
                <a:spcPts val="400"/>
              </a:spcBef>
              <a:defRPr sz="1800"/>
            </a:pPr>
            <a:r>
              <a:t>Poruší-li zaměstnanec zvlášť hrubým způsobem jinou povinnost zaměstnance stanovenou v § 301a ZP</a:t>
            </a:r>
          </a:p>
        </p:txBody>
      </p:sp>
      <p:sp>
        <p:nvSpPr>
          <p:cNvPr id="147" name="Číslo snímku"/>
          <p:cNvSpPr txBox="1"/>
          <p:nvPr>
            <p:ph type="sldNum" sz="quarter" idx="4294967295"/>
          </p:nvPr>
        </p:nvSpPr>
        <p:spPr>
          <a:xfrm>
            <a:off x="7962676" y="5807138"/>
            <a:ext cx="262159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Okamžité zrušení PP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Okamžité zrušení PP</a:t>
            </a:r>
          </a:p>
        </p:txBody>
      </p:sp>
      <p:sp>
        <p:nvSpPr>
          <p:cNvPr id="150" name="Zaměstnavatel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Zaměstnavatel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Zaměstnanec byl pravomocně odsouzen na dobu delší než 1 rok, nebo pravomocně odsouzen na 6 m. v souvislosti s plněním pracovních úkolů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Zaměstnanec porušil pracovní povinnosti zvlášť hrubým způsobem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Nelze s těhotnou zaměstnankyní, zaměstnankyní na mateřské dovolené, zaměstnancem nebo zaměstnankyní, kteří čerpají rodičovskou dovolenou</a:t>
            </a:r>
          </a:p>
          <a:p>
            <a:pPr/>
            <a:r>
              <a:t>Zaměstnanec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Dle lékařského posudku nemůže konat práci a zaměstnavatel neumožnil přechod na jinou práci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Nevyplacení mzdy nebo platu nebo jeho části do 15 dnů po splatnosti</a:t>
            </a:r>
          </a:p>
        </p:txBody>
      </p:sp>
      <p:sp>
        <p:nvSpPr>
          <p:cNvPr id="151" name="Číslo snímku"/>
          <p:cNvSpPr txBox="1"/>
          <p:nvPr>
            <p:ph type="sldNum" sz="quarter" idx="4294967295"/>
          </p:nvPr>
        </p:nvSpPr>
        <p:spPr>
          <a:xfrm>
            <a:off x="7963344" y="5807138"/>
            <a:ext cx="261492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Dohody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Dohody </a:t>
            </a:r>
          </a:p>
        </p:txBody>
      </p:sp>
      <p:sp>
        <p:nvSpPr>
          <p:cNvPr id="154" name="Dohoda o provedení práce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Dohoda o provedení práce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Rozsah práce nesmí být delší než 300 hodin za rok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Dohoda o provedení práce zpravidla obsahuje:</a:t>
            </a:r>
          </a:p>
          <a:p>
            <a:pPr lvl="2" marL="914400" indent="-228600">
              <a:spcBef>
                <a:spcPts val="0"/>
              </a:spcBef>
              <a:defRPr sz="1600"/>
            </a:pPr>
            <a:r>
              <a:t>vymezení pracovního úkolu nebo činnosti, která má být vykonávána,místo výkonu práce,předpokládaný rozsah práce (v hodinách), doba, v níž má být práce provedena (odevzdána), odměna (nesmí být nižší než minimální mzda), doba, na kterou se dohoda uzavírá (je povinným ujednáním).</a:t>
            </a:r>
          </a:p>
        </p:txBody>
      </p:sp>
      <p:sp>
        <p:nvSpPr>
          <p:cNvPr id="155" name="Číslo snímku"/>
          <p:cNvSpPr txBox="1"/>
          <p:nvPr>
            <p:ph type="sldNum" sz="quarter" idx="4294967295"/>
          </p:nvPr>
        </p:nvSpPr>
        <p:spPr>
          <a:xfrm>
            <a:off x="7979123" y="5807138"/>
            <a:ext cx="245713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Dohody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Dohody</a:t>
            </a:r>
          </a:p>
        </p:txBody>
      </p:sp>
      <p:sp>
        <p:nvSpPr>
          <p:cNvPr id="158" name="Dohoda o pracovní činnosti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Dohoda o pracovní činnosti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Může být, i když nebude přes 300 h.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Nelze víc než 20h. týdně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Zrušení dohodou, výpověď bez udání důvodu (výpovědní doba doba 15 dní)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Okamžité zrušení stejně jako pracovní poměr</a:t>
            </a:r>
          </a:p>
        </p:txBody>
      </p:sp>
      <p:sp>
        <p:nvSpPr>
          <p:cNvPr id="159" name="Číslo snímku"/>
          <p:cNvSpPr txBox="1"/>
          <p:nvPr>
            <p:ph type="sldNum" sz="quarter" idx="4294967295"/>
          </p:nvPr>
        </p:nvSpPr>
        <p:spPr>
          <a:xfrm>
            <a:off x="7964233" y="5807138"/>
            <a:ext cx="260603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ýdenní pracovní doba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Týdenní pracovní doba</a:t>
            </a:r>
          </a:p>
        </p:txBody>
      </p:sp>
      <p:sp>
        <p:nvSpPr>
          <p:cNvPr id="162" name="činí 40 hodin týdně.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300"/>
              </a:spcBef>
              <a:defRPr sz="1600"/>
            </a:pPr>
            <a:r>
              <a:t>činí 40 hodin týdně.</a:t>
            </a:r>
          </a:p>
          <a:p>
            <a:pPr>
              <a:spcBef>
                <a:spcPts val="300"/>
              </a:spcBef>
              <a:defRPr sz="1600"/>
            </a:pPr>
            <a:r>
              <a:t>Délka stanovené týdenní pracovní doby činí u zaměstnanců</a:t>
            </a:r>
          </a:p>
          <a:p>
            <a:pPr>
              <a:spcBef>
                <a:spcPts val="300"/>
              </a:spcBef>
              <a:defRPr sz="1600"/>
            </a:pPr>
            <a:r>
              <a:t>a) pracujících v podzemí při těžbě uhlí, rud a nerudných surovin, v důlní výstavbě a na báňských pracovištích geologického průzkumu 37,5 hodiny týdně,</a:t>
            </a:r>
          </a:p>
          <a:p>
            <a:pPr>
              <a:spcBef>
                <a:spcPts val="300"/>
              </a:spcBef>
              <a:defRPr sz="1600"/>
            </a:pPr>
            <a:r>
              <a:t>b) s třísměnným a nepřetržitým pracovním režimem 37,5 hodiny týdně,</a:t>
            </a:r>
          </a:p>
          <a:p>
            <a:pPr>
              <a:spcBef>
                <a:spcPts val="300"/>
              </a:spcBef>
              <a:defRPr sz="1600"/>
            </a:pPr>
            <a:r>
              <a:t>c) s dvousměnným pracovním režimem 38,75 hodiny týdně.</a:t>
            </a:r>
          </a:p>
          <a:p>
            <a:pPr>
              <a:spcBef>
                <a:spcPts val="300"/>
              </a:spcBef>
              <a:defRPr sz="1600"/>
            </a:pPr>
            <a:r>
              <a:t>Zkrácení stanovené týdenní pracovní doby</a:t>
            </a:r>
          </a:p>
          <a:p>
            <a:pPr lvl="1" marL="639762" indent="-273050">
              <a:spcBef>
                <a:spcPts val="0"/>
              </a:spcBef>
              <a:defRPr sz="1600"/>
            </a:pPr>
            <a:r>
              <a:t>Stát ne, soukromý zaměstnavatel ano na základě kol. smlouvy nebo interního předpisu</a:t>
            </a:r>
          </a:p>
        </p:txBody>
      </p:sp>
      <p:sp>
        <p:nvSpPr>
          <p:cNvPr id="163" name="Číslo snímku"/>
          <p:cNvSpPr txBox="1"/>
          <p:nvPr>
            <p:ph type="sldNum" sz="quarter" idx="4294967295"/>
          </p:nvPr>
        </p:nvSpPr>
        <p:spPr>
          <a:xfrm>
            <a:off x="7978234" y="5807138"/>
            <a:ext cx="246601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bsah přednášky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Obsah přednášky</a:t>
            </a:r>
          </a:p>
        </p:txBody>
      </p:sp>
      <p:sp>
        <p:nvSpPr>
          <p:cNvPr id="86" name="Pracovní právo a jeho prameny…"/>
          <p:cNvSpPr txBox="1"/>
          <p:nvPr>
            <p:ph type="body" sz="half" idx="4294967295"/>
          </p:nvPr>
        </p:nvSpPr>
        <p:spPr>
          <a:xfrm>
            <a:off x="1403350" y="2349500"/>
            <a:ext cx="5845175" cy="32527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Pracovní právo a jeho prameny</a:t>
            </a:r>
          </a:p>
          <a:p>
            <a:pPr/>
            <a:r>
              <a:t>Účastníci PP vztahů a pracovní poměr</a:t>
            </a:r>
          </a:p>
          <a:p>
            <a:pPr/>
            <a:r>
              <a:t>Právo sociálního zabezpečení</a:t>
            </a:r>
          </a:p>
        </p:txBody>
      </p:sp>
      <p:sp>
        <p:nvSpPr>
          <p:cNvPr id="87" name="Číslo snímku"/>
          <p:cNvSpPr txBox="1"/>
          <p:nvPr>
            <p:ph type="sldNum" sz="quarter" idx="4294967295"/>
          </p:nvPr>
        </p:nvSpPr>
        <p:spPr>
          <a:xfrm>
            <a:off x="8004681" y="5807138"/>
            <a:ext cx="220154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rávo sociální zabezpečení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Právo sociální zabezpečení</a:t>
            </a:r>
          </a:p>
        </p:txBody>
      </p:sp>
      <p:sp>
        <p:nvSpPr>
          <p:cNvPr id="166" name="Sociální pojištění…"/>
          <p:cNvSpPr txBox="1"/>
          <p:nvPr>
            <p:ph type="body" sz="half" idx="4294967295"/>
          </p:nvPr>
        </p:nvSpPr>
        <p:spPr>
          <a:xfrm>
            <a:off x="1463675" y="2119311"/>
            <a:ext cx="6203950" cy="38306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2200"/>
            </a:pPr>
            <a:r>
              <a:t>Sociální pojištění</a:t>
            </a:r>
          </a:p>
          <a:p>
            <a:pPr lvl="1" marL="639762" indent="-273050">
              <a:spcBef>
                <a:spcPts val="0"/>
              </a:spcBef>
              <a:defRPr sz="1600"/>
            </a:pPr>
            <a:r>
              <a:t>zdravotní pojištění</a:t>
            </a:r>
          </a:p>
          <a:p>
            <a:pPr lvl="2" marL="914400" indent="-228600">
              <a:spcBef>
                <a:spcPts val="0"/>
              </a:spcBef>
              <a:defRPr sz="1400"/>
            </a:pPr>
            <a:r>
              <a:t>Z vyměřovacího základu se odvádí 13,5 %. Jednu třetinu (tedy 4,5 %) hradí zaměstnanec, zbývající dvě třetiny (tedy 9 %) hradí zaměstnavatel ze svých prostředků. 2 352 Kč měsíčně pro OSVČ, 1 971 Kč měsíčně pro OBZP – osoby bez zdanitelných příjmů</a:t>
            </a:r>
          </a:p>
          <a:p>
            <a:pPr lvl="1" marL="639762" indent="-273050">
              <a:spcBef>
                <a:spcPts val="0"/>
              </a:spcBef>
              <a:defRPr sz="1600"/>
            </a:pPr>
            <a:r>
              <a:t>nemocenské pojištění</a:t>
            </a:r>
          </a:p>
          <a:p>
            <a:pPr lvl="1" marL="639762" indent="-273050">
              <a:spcBef>
                <a:spcPts val="0"/>
              </a:spcBef>
              <a:defRPr sz="1600"/>
            </a:pPr>
            <a:r>
              <a:t>úrazové pojištění</a:t>
            </a:r>
          </a:p>
          <a:p>
            <a:pPr lvl="1" marL="639762" indent="-273050">
              <a:spcBef>
                <a:spcPts val="0"/>
              </a:spcBef>
              <a:defRPr sz="1600"/>
            </a:pPr>
            <a:r>
              <a:t>důchodové pojištění</a:t>
            </a:r>
          </a:p>
          <a:p>
            <a:pPr lvl="1" marL="639762" indent="-273050">
              <a:spcBef>
                <a:spcPts val="0"/>
              </a:spcBef>
              <a:defRPr sz="1600"/>
            </a:pPr>
            <a:r>
              <a:t>penzijní připojištění</a:t>
            </a:r>
          </a:p>
          <a:p>
            <a:pPr>
              <a:defRPr sz="2200"/>
            </a:pPr>
            <a:r>
              <a:t>Státní sociální podpora</a:t>
            </a:r>
          </a:p>
          <a:p>
            <a:pPr>
              <a:defRPr sz="2200"/>
            </a:pPr>
            <a:r>
              <a:t>Sociální pomoc</a:t>
            </a:r>
          </a:p>
        </p:txBody>
      </p:sp>
      <p:sp>
        <p:nvSpPr>
          <p:cNvPr id="167" name="Číslo snímku"/>
          <p:cNvSpPr txBox="1"/>
          <p:nvPr>
            <p:ph type="sldNum" sz="quarter" idx="4294967295"/>
          </p:nvPr>
        </p:nvSpPr>
        <p:spPr>
          <a:xfrm>
            <a:off x="7881333" y="5807138"/>
            <a:ext cx="343502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Nemocenské pojištění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Nemocenské pojištění</a:t>
            </a:r>
          </a:p>
        </p:txBody>
      </p:sp>
      <p:sp>
        <p:nvSpPr>
          <p:cNvPr id="170" name="Systém nemocenského pojištění je určen pro výdělečně činné osoby, které při ztrátě příjmu v případech tzv. krátkodobých sociálních událostí (dočasné pracovní neschopnosti z důvodu nemoci nebo úrazu či karantény, ošetřování člena rodiny, těhotenství a mat"/>
          <p:cNvSpPr txBox="1"/>
          <p:nvPr>
            <p:ph type="body" sz="half" idx="4294967295"/>
          </p:nvPr>
        </p:nvSpPr>
        <p:spPr>
          <a:xfrm>
            <a:off x="1463675" y="2119311"/>
            <a:ext cx="6276975" cy="3757614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300"/>
              </a:spcBef>
              <a:defRPr sz="1400"/>
            </a:pPr>
            <a:r>
              <a:t>Systém nemocenského pojištění je určen pro výdělečně činné osoby, které při ztrátě příjmu v případech tzv. krátkodobých sociálních událostí (dočasné pracovní neschopnosti z důvodu nemoci nebo úrazu či karantény, ošetřování člena rodiny, těhotenství a mateřství, péče o dítě) zabezpečuje peněžitými dávkami nemocenského pojištění.</a:t>
            </a:r>
          </a:p>
          <a:p>
            <a:pPr>
              <a:spcBef>
                <a:spcPts val="300"/>
              </a:spcBef>
              <a:defRPr sz="1400"/>
            </a:pPr>
            <a:r>
              <a:t>zákonem č. 187/2006 Sb., o nemocenském pojištění, ve znění pozdějších předpisů.</a:t>
            </a:r>
          </a:p>
          <a:p>
            <a:pPr>
              <a:spcBef>
                <a:spcPts val="300"/>
              </a:spcBef>
              <a:defRPr sz="1400"/>
            </a:pPr>
            <a:r>
              <a:t>Zaměstnanci povinně, OSVČ dobrovolně </a:t>
            </a:r>
          </a:p>
          <a:p>
            <a:pPr>
              <a:spcBef>
                <a:spcPts val="300"/>
              </a:spcBef>
              <a:defRPr b="1" sz="1400"/>
            </a:pPr>
            <a:r>
              <a:t>4 druhy peněžitých dávek</a:t>
            </a:r>
            <a:r>
              <a:rPr b="0"/>
              <a:t>, a to:</a:t>
            </a:r>
          </a:p>
          <a:p>
            <a:pPr lvl="1" marL="639762" indent="-273050">
              <a:spcBef>
                <a:spcPts val="0"/>
              </a:spcBef>
              <a:defRPr sz="1200"/>
            </a:pPr>
            <a:r>
              <a:t>Nemocenské (od 15. dne, předtím od 1. dne náhrada mzdy)</a:t>
            </a:r>
          </a:p>
          <a:p>
            <a:pPr lvl="1" marL="639762" indent="-273050">
              <a:spcBef>
                <a:spcPts val="0"/>
              </a:spcBef>
              <a:defRPr sz="1200"/>
            </a:pPr>
            <a:r>
              <a:t>Peněžitá pomoc v mateřství (28 týdnů)</a:t>
            </a:r>
          </a:p>
          <a:p>
            <a:pPr lvl="1" marL="639762" indent="-273050">
              <a:spcBef>
                <a:spcPts val="0"/>
              </a:spcBef>
              <a:defRPr sz="1200"/>
            </a:pPr>
            <a:r>
              <a:t>Otcovská (1 týden)</a:t>
            </a:r>
          </a:p>
          <a:p>
            <a:pPr lvl="1" marL="639762" indent="-273050">
              <a:spcBef>
                <a:spcPts val="0"/>
              </a:spcBef>
              <a:defRPr sz="1200"/>
            </a:pPr>
            <a:r>
              <a:t>Ošetřovné (nejdéle 9 dnů, sám rodič 16 dnů)</a:t>
            </a:r>
          </a:p>
          <a:p>
            <a:pPr lvl="1" marL="639762" indent="-273050">
              <a:spcBef>
                <a:spcPts val="0"/>
              </a:spcBef>
              <a:defRPr sz="1200"/>
            </a:pPr>
            <a:r>
              <a:t>Vyrovnávací příspěvek v těhotenství a v mateřství</a:t>
            </a:r>
          </a:p>
          <a:p>
            <a:pPr>
              <a:spcBef>
                <a:spcPts val="300"/>
              </a:spcBef>
              <a:defRPr sz="1400"/>
            </a:pPr>
            <a:r>
              <a:t>Vyplácí Okresní správa sociálního zabezpečení</a:t>
            </a:r>
          </a:p>
        </p:txBody>
      </p:sp>
      <p:sp>
        <p:nvSpPr>
          <p:cNvPr id="171" name="Číslo snímku"/>
          <p:cNvSpPr txBox="1"/>
          <p:nvPr>
            <p:ph type="sldNum" sz="quarter" idx="4294967295"/>
          </p:nvPr>
        </p:nvSpPr>
        <p:spPr>
          <a:xfrm>
            <a:off x="7966456" y="5807138"/>
            <a:ext cx="258380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Důchodové pojištění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Důchodové pojištění</a:t>
            </a:r>
          </a:p>
        </p:txBody>
      </p:sp>
      <p:sp>
        <p:nvSpPr>
          <p:cNvPr id="174" name="zákon č. 155/1995 Sb., o důchodovém pojištění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zákon č. 155/1995 Sb., o důchodovém pojištění</a:t>
            </a:r>
          </a:p>
          <a:p>
            <a:pPr/>
            <a:r>
              <a:t>Starobní, invalidní, vdovský a vdovecký, sirotčí</a:t>
            </a:r>
          </a:p>
          <a:p>
            <a:pPr/>
            <a:r>
              <a:t>Důchodový věk se neustále zvyšuje</a:t>
            </a:r>
          </a:p>
          <a:p>
            <a:pPr lvl="1" marL="639762" indent="-273050"/>
            <a:r>
              <a:t>u můžu horní hranice 65 let</a:t>
            </a:r>
          </a:p>
          <a:p>
            <a:pPr lvl="1" marL="639762" indent="-273050"/>
            <a:r>
              <a:t>u žen závisí na ročníku narození - před rokem narození 1972 i na počtu dětí</a:t>
            </a:r>
          </a:p>
        </p:txBody>
      </p:sp>
      <p:sp>
        <p:nvSpPr>
          <p:cNvPr id="175" name="Číslo snímku"/>
          <p:cNvSpPr txBox="1"/>
          <p:nvPr>
            <p:ph type="sldNum" sz="quarter" idx="4294967295"/>
          </p:nvPr>
        </p:nvSpPr>
        <p:spPr>
          <a:xfrm>
            <a:off x="7888668" y="5807138"/>
            <a:ext cx="336168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tátní sociální podpora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Státní sociální podpora</a:t>
            </a:r>
          </a:p>
        </p:txBody>
      </p:sp>
      <p:sp>
        <p:nvSpPr>
          <p:cNvPr id="178" name="zákonem č. 117/1995 Sb., o státní sociální podpoře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zákonem č. 117/1995 Sb., o státní sociální podpoře</a:t>
            </a:r>
          </a:p>
          <a:p>
            <a:pPr/>
            <a:r>
              <a:t>dávky: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přídavek na dítě (500 – 1 000 Kč)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rodičovský příspěvek (celková částka 300 000 Kč, nejdéle do 4 let věku dítěte)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příspěvek na bydlení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dávky pěstounské péče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Porodné (13 000 Kč)</a:t>
            </a:r>
          </a:p>
          <a:p>
            <a:pPr lvl="1" marL="639762" indent="-273050">
              <a:spcBef>
                <a:spcPts val="0"/>
              </a:spcBef>
              <a:defRPr sz="1400"/>
            </a:pPr>
            <a:r>
              <a:t>Pohřebné (5 000 Kč)</a:t>
            </a:r>
          </a:p>
          <a:p>
            <a:pPr>
              <a:spcBef>
                <a:spcPts val="400"/>
              </a:spcBef>
              <a:defRPr sz="1800"/>
            </a:pPr>
            <a:r>
              <a:t>Orgánem je Úřad práce</a:t>
            </a:r>
          </a:p>
          <a:p>
            <a:pPr>
              <a:spcBef>
                <a:spcPts val="400"/>
              </a:spcBef>
              <a:defRPr sz="1800"/>
            </a:pPr>
            <a:r>
              <a:t>1,2 % odvádí zaměstnavatel</a:t>
            </a:r>
          </a:p>
        </p:txBody>
      </p:sp>
      <p:sp>
        <p:nvSpPr>
          <p:cNvPr id="179" name="Číslo snímku"/>
          <p:cNvSpPr txBox="1"/>
          <p:nvPr>
            <p:ph type="sldNum" sz="quarter" idx="4294967295"/>
          </p:nvPr>
        </p:nvSpPr>
        <p:spPr>
          <a:xfrm>
            <a:off x="7877999" y="5807138"/>
            <a:ext cx="346836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ociální pomoc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Sociální pomoc</a:t>
            </a:r>
          </a:p>
        </p:txBody>
      </p:sp>
      <p:sp>
        <p:nvSpPr>
          <p:cNvPr id="182" name="Pomoc v hmotné nouzi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Pomoc v hmotné nouzi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zákon č. 111/2006 Sb., o pomoci v hmotné nouzi</a:t>
            </a:r>
          </a:p>
          <a:p>
            <a:pPr/>
            <a:r>
              <a:t>Dávkami, kterými se řeší pomoc v hmotné nouzi, jsou: 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příspěvek na živobytí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doplatek na bydlení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mimořádná okamžitá pomoc</a:t>
            </a:r>
          </a:p>
          <a:p>
            <a:pPr/>
            <a:r>
              <a:t>Orgánem je Úřad práce</a:t>
            </a:r>
          </a:p>
        </p:txBody>
      </p:sp>
      <p:sp>
        <p:nvSpPr>
          <p:cNvPr id="183" name="Číslo snímku"/>
          <p:cNvSpPr txBox="1"/>
          <p:nvPr>
            <p:ph type="sldNum" sz="quarter" idx="4294967295"/>
          </p:nvPr>
        </p:nvSpPr>
        <p:spPr>
          <a:xfrm>
            <a:off x="7865554" y="5807138"/>
            <a:ext cx="359282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Dvojím kliknutím aktivujete úpravy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defTabSz="704087">
              <a:defRPr sz="3300"/>
            </a:pPr>
          </a:p>
        </p:txBody>
      </p:sp>
      <p:sp>
        <p:nvSpPr>
          <p:cNvPr id="186" name="Otázky???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</a:p>
          <a:p>
            <a:pPr marL="0" indent="0" algn="ctr">
              <a:spcBef>
                <a:spcPts val="1000"/>
              </a:spcBef>
              <a:buSzTx/>
              <a:buNone/>
              <a:defRPr sz="4400"/>
            </a:pPr>
            <a:r>
              <a:t>Otázky???</a:t>
            </a:r>
          </a:p>
        </p:txBody>
      </p:sp>
      <p:sp>
        <p:nvSpPr>
          <p:cNvPr id="187" name="Číslo snímku"/>
          <p:cNvSpPr txBox="1"/>
          <p:nvPr>
            <p:ph type="sldNum" sz="quarter" idx="4294967295"/>
          </p:nvPr>
        </p:nvSpPr>
        <p:spPr>
          <a:xfrm>
            <a:off x="7884890" y="5807138"/>
            <a:ext cx="339946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Děkuji za pozornost"/>
          <p:cNvSpPr txBox="1"/>
          <p:nvPr>
            <p:ph type="title" idx="4294967295"/>
          </p:nvPr>
        </p:nvSpPr>
        <p:spPr>
          <a:xfrm>
            <a:off x="1727199" y="1795461"/>
            <a:ext cx="5722940" cy="1827214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4800"/>
            </a:lvl1pPr>
          </a:lstStyle>
          <a:p>
            <a:pPr/>
            <a:r>
              <a:t>Děkuji za pozornost</a:t>
            </a:r>
          </a:p>
        </p:txBody>
      </p:sp>
      <p:sp>
        <p:nvSpPr>
          <p:cNvPr id="190" name="Dvojím kliknutím aktivujete úpravy"/>
          <p:cNvSpPr txBox="1"/>
          <p:nvPr>
            <p:ph type="body" sz="quarter" idx="4294967295"/>
          </p:nvPr>
        </p:nvSpPr>
        <p:spPr>
          <a:xfrm>
            <a:off x="1727200" y="3736975"/>
            <a:ext cx="5711825" cy="1524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>
                <a:solidFill>
                  <a:srgbClr val="465E9C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Literatura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Literatura</a:t>
            </a:r>
          </a:p>
        </p:txBody>
      </p:sp>
      <p:sp>
        <p:nvSpPr>
          <p:cNvPr id="193" name="TOMANCOVÁ, SCHELLE K., SCHELLEOVÁ, I., HYNŠT, A.: Základy práva (nejen) pro školy. Jaroslava Tomancová a kolektiv. 1. vyd. Boskovice: ALBERT, 2007. 360 s. Právo. ISBN 80-73-26-110-3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300"/>
              </a:spcBef>
              <a:defRPr sz="1400"/>
            </a:pPr>
            <a:r>
              <a:t>TOMANCOVÁ, SCHELLE K., SCHELLEOVÁ, I., HYNŠT, A.: </a:t>
            </a:r>
            <a:r>
              <a:rPr i="1"/>
              <a:t>Základy práva (nejen) pro školy</a:t>
            </a:r>
            <a:r>
              <a:t>. Jaroslava Tomancová a kolektiv. 1. vyd. Boskovice: ALBERT, 2007. 360 s. Právo. ISBN 80-73-26-110-3</a:t>
            </a:r>
          </a:p>
          <a:p>
            <a:pPr>
              <a:buSzTx/>
              <a:buNone/>
              <a:defRPr sz="1400"/>
            </a:pPr>
          </a:p>
          <a:p>
            <a:pPr>
              <a:spcBef>
                <a:spcPts val="300"/>
              </a:spcBef>
              <a:defRPr sz="1400"/>
            </a:pPr>
            <a:r>
              <a:t>Zákon č. 262/2006 Sb. Zákoník práce ve znění pozdějších předpisů</a:t>
            </a:r>
          </a:p>
          <a:p>
            <a:pPr>
              <a:spcBef>
                <a:spcPts val="300"/>
              </a:spcBef>
              <a:defRPr sz="1400" u="sng">
                <a:solidFill>
                  <a:srgbClr val="D83E2C"/>
                </a:solidFill>
                <a:uFill>
                  <a:solidFill>
                    <a:srgbClr val="D83E2C"/>
                  </a:solidFill>
                </a:uFill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</a:t>
            </a: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www.mpsv.cz/cs/7</a:t>
            </a:r>
            <a:r>
              <a:rPr u="none">
                <a:solidFill>
                  <a:srgbClr val="000000"/>
                </a:solidFill>
                <a:uFillTx/>
              </a:rPr>
              <a:t>  (nemocenské pojištění)</a:t>
            </a:r>
          </a:p>
          <a:p>
            <a:pPr>
              <a:spcBef>
                <a:spcPts val="300"/>
              </a:spcBef>
              <a:defRPr sz="1400" u="sng">
                <a:solidFill>
                  <a:srgbClr val="D83E2C"/>
                </a:solidFill>
                <a:uFill>
                  <a:solidFill>
                    <a:srgbClr val="D83E2C"/>
                  </a:solidFill>
                </a:uFill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http://</a:t>
            </a: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www.mpsv.cz/cs/2</a:t>
            </a:r>
            <a:r>
              <a:rPr u="none">
                <a:solidFill>
                  <a:srgbClr val="000000"/>
                </a:solidFill>
                <a:uFillTx/>
              </a:rPr>
              <a:t>  (státní sociální podpora)</a:t>
            </a:r>
          </a:p>
          <a:p>
            <a:pPr>
              <a:spcBef>
                <a:spcPts val="300"/>
              </a:spcBef>
              <a:defRPr sz="1400" u="sng">
                <a:solidFill>
                  <a:srgbClr val="D83E2C"/>
                </a:solidFill>
                <a:uFill>
                  <a:solidFill>
                    <a:srgbClr val="D83E2C"/>
                  </a:solidFill>
                </a:uFill>
              </a:defRPr>
            </a:pP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http://</a:t>
            </a:r>
            <a:r>
              <a:rPr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www.mpsv.cz/cs/5</a:t>
            </a:r>
            <a:r>
              <a:rPr u="none">
                <a:solidFill>
                  <a:srgbClr val="000000"/>
                </a:solidFill>
                <a:uFillTx/>
              </a:rPr>
              <a:t>   (pomoc v hmotné nouzi)</a:t>
            </a:r>
          </a:p>
        </p:txBody>
      </p:sp>
      <p:sp>
        <p:nvSpPr>
          <p:cNvPr id="194" name="Číslo snímku"/>
          <p:cNvSpPr txBox="1"/>
          <p:nvPr>
            <p:ph type="sldNum" sz="quarter" idx="4294967295"/>
          </p:nvPr>
        </p:nvSpPr>
        <p:spPr>
          <a:xfrm>
            <a:off x="7901336" y="5807138"/>
            <a:ext cx="323500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acovní právo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Pracovní právo</a:t>
            </a:r>
          </a:p>
        </p:txBody>
      </p:sp>
      <p:sp>
        <p:nvSpPr>
          <p:cNvPr id="90" name="Prameny: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400"/>
              </a:spcBef>
              <a:defRPr sz="2000"/>
            </a:pPr>
            <a:r>
              <a:t>Prameny: 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Zákoník práce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Typické pro pracovní právo je úprava kolektivními smlouvami nebo vnitřními předpisy</a:t>
            </a:r>
          </a:p>
          <a:p>
            <a:pPr>
              <a:spcBef>
                <a:spcPts val="400"/>
              </a:spcBef>
              <a:defRPr sz="2000"/>
            </a:pPr>
            <a:r>
              <a:t>Co neupravuje ZP, tak úprava v OZ</a:t>
            </a:r>
          </a:p>
          <a:p>
            <a:pPr>
              <a:spcBef>
                <a:spcPts val="400"/>
              </a:spcBef>
              <a:defRPr sz="2000"/>
            </a:pPr>
            <a:r>
              <a:t>Odchýlení od ZP, jen když to zákon výslovně nezakazuje, nebo pokud z povahy ustanovení nevyplývá, že se od ZP nelze odchýlit</a:t>
            </a:r>
          </a:p>
          <a:p>
            <a:pPr>
              <a:spcBef>
                <a:spcPts val="400"/>
              </a:spcBef>
              <a:defRPr sz="2000"/>
            </a:pPr>
            <a:r>
              <a:t>Lze se odchýlit smlouvou nebo vnitřním předpisem</a:t>
            </a:r>
          </a:p>
        </p:txBody>
      </p:sp>
      <p:sp>
        <p:nvSpPr>
          <p:cNvPr id="91" name="Číslo snímku"/>
          <p:cNvSpPr txBox="1"/>
          <p:nvPr>
            <p:ph type="sldNum" sz="quarter" idx="4294967295"/>
          </p:nvPr>
        </p:nvSpPr>
        <p:spPr>
          <a:xfrm>
            <a:off x="7994014" y="5807138"/>
            <a:ext cx="230821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racovněprávní vztahy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Pracovněprávní vztahy</a:t>
            </a:r>
          </a:p>
        </p:txBody>
      </p:sp>
      <p:sp>
        <p:nvSpPr>
          <p:cNvPr id="94" name="Zásady pro PPV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Zásady pro PPV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Zvláštní ochrana zaměstnance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Uspokojivé a bezpečné pracovní podmínky pro výkon práce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Spravedlivé odměňování zaměstnance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Řádný výkon práce zaměstnance v souladu s oprávněnými zájmy zaměstnavatele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Rovné zacházení se zaměstnanci  a zákaz jejich diskriminace</a:t>
            </a:r>
          </a:p>
        </p:txBody>
      </p:sp>
      <p:sp>
        <p:nvSpPr>
          <p:cNvPr id="95" name="Číslo snímku"/>
          <p:cNvSpPr txBox="1"/>
          <p:nvPr>
            <p:ph type="sldNum" sz="quarter" idx="4294967295"/>
          </p:nvPr>
        </p:nvSpPr>
        <p:spPr>
          <a:xfrm>
            <a:off x="7981567" y="5807138"/>
            <a:ext cx="243268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PV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PPV</a:t>
            </a:r>
          </a:p>
        </p:txBody>
      </p:sp>
      <p:sp>
        <p:nvSpPr>
          <p:cNvPr id="98" name="Právní vztahy vznikající při výkonu závislé práce mezi zaměstnanci a zaměstnavateli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Právní vztahy vznikající při výkonu závislé práce mezi zaměstnanci a zaměstnavateli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Individuální mezi zaměstnavatelem a zaměstnancem, kdy obsahem jsou práva a povinnosti</a:t>
            </a:r>
          </a:p>
          <a:p>
            <a:pPr lvl="1" marL="639762" indent="-273050">
              <a:spcBef>
                <a:spcPts val="0"/>
              </a:spcBef>
              <a:defRPr sz="2200"/>
            </a:pPr>
            <a:r>
              <a:t>Kolektivní vztahy, jejich subjektem jsou např. odbory</a:t>
            </a:r>
          </a:p>
          <a:p>
            <a:pPr/>
            <a:r>
              <a:t>Právní vztahy vznikající před vznikem PPV, např. výběrové řízení </a:t>
            </a:r>
          </a:p>
        </p:txBody>
      </p:sp>
      <p:sp>
        <p:nvSpPr>
          <p:cNvPr id="99" name="Číslo snímku"/>
          <p:cNvSpPr txBox="1"/>
          <p:nvPr>
            <p:ph type="sldNum" sz="quarter" idx="4294967295"/>
          </p:nvPr>
        </p:nvSpPr>
        <p:spPr>
          <a:xfrm>
            <a:off x="8000903" y="5807138"/>
            <a:ext cx="223932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Závislá práce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Závislá práce</a:t>
            </a:r>
          </a:p>
        </p:txBody>
      </p:sp>
      <p:sp>
        <p:nvSpPr>
          <p:cNvPr id="102" name="Činnost, jež je vykonávána ve vztahu nadřízenosti zaměstnavatele a podřízenosti zaměstnance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400"/>
              </a:spcBef>
              <a:defRPr sz="1800"/>
            </a:pPr>
            <a:r>
              <a:t>Činnost, jež je vykonávána ve vztahu nadřízenosti zaměstnavatele a podřízenosti zaměstnance</a:t>
            </a:r>
          </a:p>
          <a:p>
            <a:pPr>
              <a:spcBef>
                <a:spcPts val="400"/>
              </a:spcBef>
              <a:defRPr sz="1800"/>
            </a:pPr>
            <a:r>
              <a:t>Výlučně osobní výkon práce</a:t>
            </a:r>
          </a:p>
          <a:p>
            <a:pPr>
              <a:spcBef>
                <a:spcPts val="400"/>
              </a:spcBef>
              <a:defRPr sz="1800"/>
            </a:pPr>
            <a:r>
              <a:t>Výkon práce dle pokynů zaměstnavatele a jeho jménem</a:t>
            </a:r>
          </a:p>
          <a:p>
            <a:pPr>
              <a:spcBef>
                <a:spcPts val="400"/>
              </a:spcBef>
              <a:defRPr sz="1800"/>
            </a:pPr>
            <a:r>
              <a:t>Výkon práce za mzdu, plat nebo odměnu za práci</a:t>
            </a:r>
          </a:p>
          <a:p>
            <a:pPr>
              <a:spcBef>
                <a:spcPts val="400"/>
              </a:spcBef>
              <a:defRPr sz="1800"/>
            </a:pPr>
            <a:r>
              <a:t>Výkon práce v pracovní době na pracovišti zaměstnavatele</a:t>
            </a:r>
          </a:p>
          <a:p>
            <a:pPr>
              <a:spcBef>
                <a:spcPts val="400"/>
              </a:spcBef>
              <a:defRPr sz="1800"/>
            </a:pPr>
            <a:r>
              <a:t>Výkon práce na náklady zaměstnavatele a na jeho odpovědnost</a:t>
            </a:r>
          </a:p>
        </p:txBody>
      </p:sp>
      <p:sp>
        <p:nvSpPr>
          <p:cNvPr id="103" name="Číslo snímku"/>
          <p:cNvSpPr txBox="1"/>
          <p:nvPr>
            <p:ph type="sldNum" sz="quarter" idx="4294967295"/>
          </p:nvPr>
        </p:nvSpPr>
        <p:spPr>
          <a:xfrm>
            <a:off x="8001571" y="5807138"/>
            <a:ext cx="223265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Základní PPV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Základní PPV</a:t>
            </a:r>
          </a:p>
        </p:txBody>
      </p:sp>
      <p:sp>
        <p:nvSpPr>
          <p:cNvPr id="106" name="Pracovní poměr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Pracovní poměr</a:t>
            </a:r>
          </a:p>
          <a:p>
            <a:pPr/>
            <a:r>
              <a:t>Právní vztahy založené dohodami o pracích konaných mimo pracovní poměr</a:t>
            </a:r>
          </a:p>
        </p:txBody>
      </p:sp>
      <p:sp>
        <p:nvSpPr>
          <p:cNvPr id="107" name="Číslo snímku"/>
          <p:cNvSpPr txBox="1"/>
          <p:nvPr>
            <p:ph type="sldNum" sz="quarter" idx="4294967295"/>
          </p:nvPr>
        </p:nvSpPr>
        <p:spPr>
          <a:xfrm>
            <a:off x="8017350" y="5807138"/>
            <a:ext cx="207486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Účastníci PPV"/>
          <p:cNvSpPr txBox="1"/>
          <p:nvPr>
            <p:ph type="title" idx="4294967295"/>
          </p:nvPr>
        </p:nvSpPr>
        <p:spPr>
          <a:xfrm>
            <a:off x="1116012" y="83661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Účastníci PPV</a:t>
            </a:r>
          </a:p>
        </p:txBody>
      </p:sp>
      <p:sp>
        <p:nvSpPr>
          <p:cNvPr id="110" name="Zaměstnanec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400"/>
              </a:spcBef>
              <a:defRPr sz="1800"/>
            </a:pPr>
            <a:r>
              <a:t>Zaměstnanec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F.O., jež dosáhne 15 let věku, avšak zaměstnavatel před ukončením základní školy pracovní poměr nesmí vůbec sjednat. 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zákonný zástupce, nejčastěji rodič zaměstnance mladšího 16 let, může okamžitě zrušit jeho pracovní poměr dohodu o pracovní činnosti či provedení práce, pokud je to nutné v zájmu vzdělání, vývoje nebo zdraví dítěte. Nutné přivolení soudu</a:t>
            </a:r>
          </a:p>
        </p:txBody>
      </p:sp>
      <p:sp>
        <p:nvSpPr>
          <p:cNvPr id="111" name="Číslo snímku"/>
          <p:cNvSpPr txBox="1"/>
          <p:nvPr>
            <p:ph type="sldNum" sz="quarter" idx="4294967295"/>
          </p:nvPr>
        </p:nvSpPr>
        <p:spPr>
          <a:xfrm>
            <a:off x="8002460" y="5807138"/>
            <a:ext cx="222376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Účastníci PPV"/>
          <p:cNvSpPr txBox="1"/>
          <p:nvPr>
            <p:ph type="title" idx="4294967295"/>
          </p:nvPr>
        </p:nvSpPr>
        <p:spPr>
          <a:xfrm>
            <a:off x="1095375" y="817562"/>
            <a:ext cx="6964363" cy="1201739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Účastníci PPV</a:t>
            </a:r>
          </a:p>
        </p:txBody>
      </p:sp>
      <p:sp>
        <p:nvSpPr>
          <p:cNvPr id="114" name="Zaměstnavatel…"/>
          <p:cNvSpPr txBox="1"/>
          <p:nvPr>
            <p:ph type="body" sz="half" idx="4294967295"/>
          </p:nvPr>
        </p:nvSpPr>
        <p:spPr>
          <a:xfrm>
            <a:off x="1463674" y="2119311"/>
            <a:ext cx="6196015" cy="360362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400"/>
              </a:spcBef>
              <a:defRPr sz="1800"/>
            </a:pPr>
            <a:r>
              <a:t>Zaměstnavatel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F.O. ,P.O. nebo stát (organizační složka)</a:t>
            </a:r>
          </a:p>
          <a:p>
            <a:pPr lvl="1" marL="639762" indent="-273050">
              <a:spcBef>
                <a:spcPts val="0"/>
              </a:spcBef>
              <a:defRPr sz="1800"/>
            </a:pPr>
            <a:r>
              <a:t>U F.O. můžete být zaměstnavatel od 18 let věku</a:t>
            </a:r>
          </a:p>
          <a:p>
            <a:pPr>
              <a:spcBef>
                <a:spcPts val="400"/>
              </a:spcBef>
              <a:defRPr sz="1800"/>
            </a:pPr>
            <a:r>
              <a:t>Odbory </a:t>
            </a:r>
          </a:p>
          <a:p>
            <a:pPr lvl="1" marL="639762" indent="-273050">
              <a:spcBef>
                <a:spcPts val="0"/>
              </a:spcBef>
              <a:defRPr sz="1600"/>
            </a:pPr>
            <a:r>
              <a:t>Mají právo jednat za zaměstnance např. v rámci kolektivního vyjednávání</a:t>
            </a:r>
          </a:p>
          <a:p>
            <a:pPr lvl="1" marL="639762" indent="-273050">
              <a:spcBef>
                <a:spcPts val="0"/>
              </a:spcBef>
              <a:defRPr sz="1600"/>
            </a:pPr>
            <a:r>
              <a:t>Mohou vstupovat do právních vztahů se zaměstnavatelem </a:t>
            </a:r>
          </a:p>
        </p:txBody>
      </p:sp>
      <p:sp>
        <p:nvSpPr>
          <p:cNvPr id="115" name="Číslo snímku"/>
          <p:cNvSpPr txBox="1"/>
          <p:nvPr>
            <p:ph type="sldNum" sz="quarter" idx="4294967295"/>
          </p:nvPr>
        </p:nvSpPr>
        <p:spPr>
          <a:xfrm>
            <a:off x="8016461" y="5807138"/>
            <a:ext cx="208375" cy="36817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Špendlík">
  <a:themeElements>
    <a:clrScheme name="Špendlí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DA023"/>
      </a:accent1>
      <a:accent2>
        <a:srgbClr val="AA2B1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Špendlík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Špendlík">
  <a:themeElements>
    <a:clrScheme name="Špendlí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DA023"/>
      </a:accent1>
      <a:accent2>
        <a:srgbClr val="AA2B1E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Špendlík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