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3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FCB"/>
          </a:solidFill>
        </a:fill>
      </a:tcStyle>
    </a:wholeTbl>
    <a:band2H>
      <a:tcTxStyle b="def" i="def"/>
      <a:tcStyle>
        <a:tcBdr/>
        <a:fill>
          <a:solidFill>
            <a:srgbClr val="FFF0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2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4237" y="5614987"/>
            <a:ext cx="7394576" cy="54768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Obdélník"/>
          <p:cNvSpPr/>
          <p:nvPr/>
        </p:nvSpPr>
        <p:spPr>
          <a:xfrm>
            <a:off x="990600" y="1017587"/>
            <a:ext cx="7178675" cy="48307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" name="Obdélník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769937" y="701675"/>
            <a:ext cx="566738" cy="56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7854950" y="749300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Číslo snímku"/>
          <p:cNvSpPr txBox="1"/>
          <p:nvPr>
            <p:ph type="sldNum" sz="quarter" idx="2"/>
          </p:nvPr>
        </p:nvSpPr>
        <p:spPr>
          <a:xfrm>
            <a:off x="6357635" y="5356288"/>
            <a:ext cx="265717" cy="36817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41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6053137"/>
            <a:ext cx="7729538" cy="549276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Obdélník"/>
          <p:cNvSpPr/>
          <p:nvPr/>
        </p:nvSpPr>
        <p:spPr>
          <a:xfrm rot="60000">
            <a:off x="4468812" y="604837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" name="Obdélník"/>
          <p:cNvSpPr/>
          <p:nvPr/>
        </p:nvSpPr>
        <p:spPr>
          <a:xfrm rot="60000">
            <a:off x="4471987" y="603250"/>
            <a:ext cx="3787776" cy="572293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" name="Obdélník"/>
          <p:cNvSpPr/>
          <p:nvPr/>
        </p:nvSpPr>
        <p:spPr>
          <a:xfrm rot="21540000">
            <a:off x="749300" y="576262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" name="Obdélník"/>
          <p:cNvSpPr/>
          <p:nvPr/>
        </p:nvSpPr>
        <p:spPr>
          <a:xfrm rot="21540000">
            <a:off x="749300" y="576262"/>
            <a:ext cx="3789363" cy="572135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2371725" y="293687"/>
            <a:ext cx="566738" cy="56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6280150" y="333375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 názvu"/>
          <p:cNvSpPr txBox="1"/>
          <p:nvPr>
            <p:ph type="title"/>
          </p:nvPr>
        </p:nvSpPr>
        <p:spPr>
          <a:xfrm>
            <a:off x="1095375" y="817562"/>
            <a:ext cx="6964363" cy="12017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52" name="Text úrovně 1…"/>
          <p:cNvSpPr txBox="1"/>
          <p:nvPr>
            <p:ph type="body" sz="half" idx="1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xfrm rot="60000">
            <a:off x="7846387" y="5898554"/>
            <a:ext cx="265717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6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" y="6053137"/>
            <a:ext cx="7729538" cy="54927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Obdélník"/>
          <p:cNvSpPr/>
          <p:nvPr/>
        </p:nvSpPr>
        <p:spPr>
          <a:xfrm rot="21540000">
            <a:off x="749300" y="576262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" name="Obdélník"/>
          <p:cNvSpPr/>
          <p:nvPr/>
        </p:nvSpPr>
        <p:spPr>
          <a:xfrm rot="21540000">
            <a:off x="744537" y="576262"/>
            <a:ext cx="3789363" cy="572135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" name="Obdélník"/>
          <p:cNvSpPr/>
          <p:nvPr/>
        </p:nvSpPr>
        <p:spPr>
          <a:xfrm rot="60000">
            <a:off x="4468812" y="604837"/>
            <a:ext cx="3789363" cy="5722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7" name="Obdélník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8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35684">
            <a:off x="2371725" y="293687"/>
            <a:ext cx="566738" cy="56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096196">
            <a:off x="6280150" y="333375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 názvu"/>
          <p:cNvSpPr txBox="1"/>
          <p:nvPr>
            <p:ph type="title"/>
          </p:nvPr>
        </p:nvSpPr>
        <p:spPr>
          <a:xfrm>
            <a:off x="1095375" y="817562"/>
            <a:ext cx="6964363" cy="12017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71" name="Text úrovně 1…"/>
          <p:cNvSpPr txBox="1"/>
          <p:nvPr>
            <p:ph type="body" sz="half" idx="1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2" name="Číslo snímku"/>
          <p:cNvSpPr txBox="1"/>
          <p:nvPr>
            <p:ph type="sldNum" sz="quarter" idx="2"/>
          </p:nvPr>
        </p:nvSpPr>
        <p:spPr>
          <a:xfrm rot="60000">
            <a:off x="7851150" y="5901729"/>
            <a:ext cx="265716" cy="36817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.jpeg"/><Relationship Id="rId7" Type="http://schemas.openxmlformats.org/officeDocument/2006/relationships/image" Target="../media/image4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eskupit"/>
          <p:cNvGrpSpPr/>
          <p:nvPr/>
        </p:nvGrpSpPr>
        <p:grpSpPr>
          <a:xfrm>
            <a:off x="-6097" y="-6097"/>
            <a:ext cx="9156194" cy="6870194"/>
            <a:chOff x="0" y="0"/>
            <a:chExt cx="9156192" cy="6870192"/>
          </a:xfrm>
        </p:grpSpPr>
        <p:pic>
          <p:nvPicPr>
            <p:cNvPr id="2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174993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6047" y="0"/>
              <a:ext cx="8010146" cy="6870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300" y="6065837"/>
            <a:ext cx="7935913" cy="5476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délník"/>
          <p:cNvSpPr/>
          <p:nvPr/>
        </p:nvSpPr>
        <p:spPr>
          <a:xfrm>
            <a:off x="731837" y="574675"/>
            <a:ext cx="7696201" cy="571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Obdélník"/>
          <p:cNvSpPr/>
          <p:nvPr/>
        </p:nvSpPr>
        <p:spPr>
          <a:xfrm>
            <a:off x="731837" y="576262"/>
            <a:ext cx="7696201" cy="5715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63500" dist="50800" dir="5400000">
              <a:srgbClr val="000000">
                <a:alpha val="19999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435684">
            <a:off x="544512" y="273050"/>
            <a:ext cx="566738" cy="568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:\Users\Administrator\Desktop\Pushpin Dev\Assets\pushpinLeft.png" descr="C:\Users\Administrator\Desktop\Pushpin Dev\Assets\pushpinLef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096196">
            <a:off x="8115300" y="298450"/>
            <a:ext cx="566738" cy="5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Číslo snímku"/>
          <p:cNvSpPr txBox="1"/>
          <p:nvPr>
            <p:ph type="sldNum" sz="quarter" idx="2"/>
          </p:nvPr>
        </p:nvSpPr>
        <p:spPr>
          <a:xfrm>
            <a:off x="7959121" y="5807138"/>
            <a:ext cx="265717" cy="36817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465E9C"/>
                </a:solidFill>
                <a:latin typeface="Rage Italic"/>
                <a:ea typeface="Rage Italic"/>
                <a:cs typeface="Rage Italic"/>
                <a:sym typeface="Rage Ital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" name="Text názvu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nstantia"/>
          <a:ea typeface="Constantia"/>
          <a:cs typeface="Constantia"/>
          <a:sym typeface="Constantia"/>
        </a:defRPr>
      </a:lvl9pPr>
    </p:titleStyle>
    <p:bodyStyle>
      <a:lvl1pPr marL="273050" marR="0" indent="-27305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64585" marR="0" indent="-29787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601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55725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7589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O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2161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26733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1305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358775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2"/>
        </a:buClr>
        <a:buSzPct val="85000"/>
        <a:buFont typeface="Brush Script MT Italic"/>
        <a:buChar char=""/>
        <a:tabLst/>
        <a:defRPr b="0" baseline="0" cap="none" i="0" spc="0" strike="noStrike" sz="2400" u="none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age Ital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3" Type="http://schemas.microsoft.com/office/2007/relationships/media" Target="../media/media15.m4a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3" Type="http://schemas.microsoft.com/office/2007/relationships/media" Target="../media/media16.m4a"/><Relationship Id="rId4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3" Type="http://schemas.microsoft.com/office/2007/relationships/media" Target="../media/media18.m4a"/><Relationship Id="rId4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3" Type="http://schemas.microsoft.com/office/2007/relationships/media" Target="../media/media19.m4a"/><Relationship Id="rId4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restní právo"/>
          <p:cNvSpPr txBox="1"/>
          <p:nvPr>
            <p:ph type="title" idx="4294967295"/>
          </p:nvPr>
        </p:nvSpPr>
        <p:spPr>
          <a:xfrm>
            <a:off x="1727200" y="1795462"/>
            <a:ext cx="5722938" cy="182721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Trestní právo</a:t>
            </a:r>
          </a:p>
        </p:txBody>
      </p:sp>
      <p:sp>
        <p:nvSpPr>
          <p:cNvPr id="82" name="Ing.Mgr. Tomáš Klusák"/>
          <p:cNvSpPr txBox="1"/>
          <p:nvPr>
            <p:ph type="body" sz="quarter" idx="4294967295"/>
          </p:nvPr>
        </p:nvSpPr>
        <p:spPr>
          <a:xfrm>
            <a:off x="1727200" y="3736975"/>
            <a:ext cx="5711825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r">
              <a:buSzTx/>
              <a:buNone/>
              <a:defRPr sz="2000">
                <a:solidFill>
                  <a:srgbClr val="465E9C"/>
                </a:solidFill>
              </a:defRPr>
            </a:pPr>
          </a:p>
          <a:p>
            <a:pPr marL="0" indent="0" algn="r">
              <a:buSzTx/>
              <a:buNone/>
              <a:defRPr sz="2000">
                <a:solidFill>
                  <a:srgbClr val="465E9C"/>
                </a:solidFill>
              </a:defRPr>
            </a:pPr>
          </a:p>
          <a:p>
            <a:pPr marL="0" indent="0" algn="r">
              <a:spcBef>
                <a:spcPts val="400"/>
              </a:spcBef>
              <a:buSzTx/>
              <a:buNone/>
              <a:defRPr sz="2000">
                <a:solidFill>
                  <a:srgbClr val="465E9C"/>
                </a:solidFill>
              </a:defRPr>
            </a:pPr>
            <a:r>
              <a:t>Ing.Mgr. Tomáš Klusák</a:t>
            </a:r>
          </a:p>
        </p:txBody>
      </p:sp>
      <p:pic>
        <p:nvPicPr>
          <p:cNvPr id="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7412" y="3998912"/>
            <a:ext cx="1646238" cy="1474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6325" y="1558925"/>
            <a:ext cx="1873250" cy="215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restní právo proces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Trestní právo procesní</a:t>
            </a:r>
          </a:p>
        </p:txBody>
      </p:sp>
      <p:sp>
        <p:nvSpPr>
          <p:cNvPr id="159" name="Upravuje trestní řízení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Upravuje trestní řízení</a:t>
            </a:r>
          </a:p>
          <a:p>
            <a:pPr>
              <a:spcBef>
                <a:spcPts val="400"/>
              </a:spcBef>
              <a:defRPr sz="1800"/>
            </a:pPr>
            <a:r>
              <a:t>Postup orgánů činných v trestním řízení, aby TČ byly náležitě zjištěny a pachatelé podle zákona potrestáni</a:t>
            </a:r>
          </a:p>
          <a:p>
            <a:pPr>
              <a:spcBef>
                <a:spcPts val="400"/>
              </a:spcBef>
              <a:defRPr sz="1800"/>
            </a:pPr>
            <a:r>
              <a:t>Vybrané zásady trestního řízení: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Zásada stíhaní jen ze zákonných důvodů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Zásada přiměřenosti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Zásada obžalovací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Zásada vyhledávací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Zásada veřejnosti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Zásada  presumpce neviny </a:t>
            </a:r>
          </a:p>
        </p:txBody>
      </p:sp>
      <p:sp>
        <p:nvSpPr>
          <p:cNvPr id="160" name="Číslo snímku"/>
          <p:cNvSpPr txBox="1"/>
          <p:nvPr>
            <p:ph type="sldNum" sz="quarter" idx="2"/>
          </p:nvPr>
        </p:nvSpPr>
        <p:spPr>
          <a:xfrm>
            <a:off x="7959121" y="5807138"/>
            <a:ext cx="26571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83400" y="1879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04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ubjekty trestního říz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Subjekty trestního řízení</a:t>
            </a:r>
          </a:p>
        </p:txBody>
      </p:sp>
      <p:sp>
        <p:nvSpPr>
          <p:cNvPr id="164" name="STŘ: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STŘ: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OČTŘ 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Obviněný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Obhájce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Poškozený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Zúčastněná osoba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Orgán SPOD</a:t>
            </a:r>
            <a:endParaRPr sz="2200"/>
          </a:p>
          <a:p>
            <a:pPr>
              <a:spcBef>
                <a:spcPts val="400"/>
              </a:spcBef>
              <a:defRPr sz="1800"/>
            </a:pPr>
            <a:r>
              <a:t>Osoba proti níž se řízení vede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Podezřelý (bez sdělení obvinění)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Obviněný (sdělení obvinění)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Obžalovaný (nařízeno hlavní líčení)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Odsouzený (odsuzující rozsudek)</a:t>
            </a:r>
          </a:p>
        </p:txBody>
      </p:sp>
      <p:sp>
        <p:nvSpPr>
          <p:cNvPr id="165" name="Číslo snímku"/>
          <p:cNvSpPr txBox="1"/>
          <p:nvPr>
            <p:ph type="sldNum" sz="quarter" idx="2"/>
          </p:nvPr>
        </p:nvSpPr>
        <p:spPr>
          <a:xfrm>
            <a:off x="8044243" y="5807138"/>
            <a:ext cx="180595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1917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00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tadia TŘ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Stadia TŘ</a:t>
            </a:r>
          </a:p>
        </p:txBody>
      </p:sp>
      <p:sp>
        <p:nvSpPr>
          <p:cNvPr id="169" name="Přípravné řízení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Přípravné řízení</a:t>
            </a:r>
          </a:p>
          <a:p>
            <a:pPr/>
            <a:r>
              <a:t>Předběžné projednání obžaloby</a:t>
            </a:r>
          </a:p>
          <a:p>
            <a:pPr/>
            <a:r>
              <a:t> Hlavní líčení</a:t>
            </a:r>
          </a:p>
          <a:p>
            <a:pPr/>
            <a:r>
              <a:t>Odvolací řízení</a:t>
            </a:r>
          </a:p>
          <a:p>
            <a:pPr/>
            <a:r>
              <a:t>Vykonávací řízení</a:t>
            </a:r>
          </a:p>
        </p:txBody>
      </p:sp>
      <p:sp>
        <p:nvSpPr>
          <p:cNvPr id="170" name="Číslo snímku"/>
          <p:cNvSpPr txBox="1"/>
          <p:nvPr>
            <p:ph type="sldNum" sz="quarter" idx="2"/>
          </p:nvPr>
        </p:nvSpPr>
        <p:spPr>
          <a:xfrm>
            <a:off x="7966456" y="5807138"/>
            <a:ext cx="258382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13500" y="1143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44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ozhodnut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Rozhodnutí</a:t>
            </a:r>
          </a:p>
        </p:txBody>
      </p:sp>
      <p:sp>
        <p:nvSpPr>
          <p:cNvPr id="174" name="Rozsudek (nejdůležitější část výrok o vině a trestu)…"/>
          <p:cNvSpPr txBox="1"/>
          <p:nvPr>
            <p:ph type="body" sz="half" idx="4294967295"/>
          </p:nvPr>
        </p:nvSpPr>
        <p:spPr>
          <a:xfrm>
            <a:off x="1476375" y="2133600"/>
            <a:ext cx="6196013" cy="36036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Rozsudek (nejdůležitější část výrok o vině a trestu)</a:t>
            </a:r>
          </a:p>
          <a:p>
            <a:pPr/>
            <a:r>
              <a:t>Trestní příkaz (bez nařízení jednání)</a:t>
            </a:r>
          </a:p>
          <a:p>
            <a:pPr/>
            <a:r>
              <a:t>Usnesení (otázky spíše procesní)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Opravné prostředky: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Odvolání, stížnost, odpor (řádné OP)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Obnova řízení, dovolání, stížnost pro porušení zákona (mimořádné OP)                                           </a:t>
            </a:r>
          </a:p>
        </p:txBody>
      </p:sp>
      <p:sp>
        <p:nvSpPr>
          <p:cNvPr id="175" name="Číslo snímku"/>
          <p:cNvSpPr txBox="1"/>
          <p:nvPr>
            <p:ph type="sldNum" sz="quarter" idx="2"/>
          </p:nvPr>
        </p:nvSpPr>
        <p:spPr>
          <a:xfrm>
            <a:off x="7955788" y="5807138"/>
            <a:ext cx="269050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43700" y="1016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3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ladistv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Mladiství</a:t>
            </a:r>
          </a:p>
        </p:txBody>
      </p:sp>
      <p:sp>
        <p:nvSpPr>
          <p:cNvPr id="179" name="Zákon o soudnictví ve věcech mládeže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Zákon o soudnictví ve věcech mládeže</a:t>
            </a:r>
          </a:p>
          <a:p>
            <a:pPr lvl="1" marL="639762" indent="-273050">
              <a:spcBef>
                <a:spcPts val="0"/>
              </a:spcBef>
              <a:defRPr sz="1600"/>
            </a:pPr>
            <a:r>
              <a:t>Vztahuje se na děti do 15 let (nejsou trestně odpovědné)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Mladistvé (15-18)</a:t>
            </a:r>
          </a:p>
          <a:p>
            <a:pPr lvl="2" marL="914400" indent="-228600">
              <a:spcBef>
                <a:spcPts val="0"/>
              </a:spcBef>
              <a:defRPr sz="1600"/>
            </a:pPr>
            <a:r>
              <a:t>TČ se nazývá provinění</a:t>
            </a:r>
          </a:p>
          <a:p>
            <a:pPr lvl="2" marL="914400" indent="-228600">
              <a:spcBef>
                <a:spcPts val="0"/>
              </a:spcBef>
              <a:defRPr sz="1600"/>
            </a:pPr>
            <a:r>
              <a:t>Mladiství musí mít obhájce</a:t>
            </a:r>
          </a:p>
          <a:p>
            <a:pPr lvl="2" marL="914400" indent="-228600">
              <a:spcBef>
                <a:spcPts val="0"/>
              </a:spcBef>
              <a:defRPr sz="1600"/>
            </a:pPr>
            <a:r>
              <a:t>Trest se nazývá opatření</a:t>
            </a:r>
          </a:p>
          <a:p>
            <a:pPr>
              <a:spcBef>
                <a:spcPts val="400"/>
              </a:spcBef>
              <a:defRPr sz="2000"/>
            </a:pPr>
            <a:r>
              <a:t>Účinná lítost ---zánik trestnosti</a:t>
            </a:r>
          </a:p>
          <a:p>
            <a:pPr>
              <a:spcBef>
                <a:spcPts val="200"/>
              </a:spcBef>
              <a:defRPr sz="1200"/>
            </a:pPr>
            <a:r>
              <a:t>Trestnost činu, na který trestní zákoník stanoví trest odnětí svobody, jehož horní hranice nepřevyšuje pět let, spáchaného mladistvým zaniká, jestliže mladistvý po spáchání činu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a) dobrovolně odstranil nebo napravil způsobený následek, 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b) svým chováním projevil účinnou snahu po nápravě a</a:t>
            </a:r>
          </a:p>
          <a:p>
            <a:pPr lvl="1" marL="639762" indent="-273050">
              <a:spcBef>
                <a:spcPts val="0"/>
              </a:spcBef>
              <a:defRPr sz="1200"/>
            </a:pPr>
            <a:r>
              <a:t>c) čin neměl trvale nepříznivých následků pro poškozeného nebo pro společnost.</a:t>
            </a:r>
          </a:p>
        </p:txBody>
      </p:sp>
      <p:sp>
        <p:nvSpPr>
          <p:cNvPr id="180" name="Číslo snímku"/>
          <p:cNvSpPr txBox="1"/>
          <p:nvPr>
            <p:ph type="sldNum" sz="quarter" idx="2"/>
          </p:nvPr>
        </p:nvSpPr>
        <p:spPr>
          <a:xfrm>
            <a:off x="7943341" y="5807138"/>
            <a:ext cx="28149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75400" y="927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48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Opatř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Opatření </a:t>
            </a:r>
          </a:p>
        </p:txBody>
      </p:sp>
      <p:sp>
        <p:nvSpPr>
          <p:cNvPr id="184" name="Opatření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Opatření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Při splnění podmínek je možnost upustit od uložení trestního opatření </a:t>
            </a:r>
          </a:p>
        </p:txBody>
      </p:sp>
      <p:sp>
        <p:nvSpPr>
          <p:cNvPr id="185" name="Číslo snímku"/>
          <p:cNvSpPr txBox="1"/>
          <p:nvPr>
            <p:ph type="sldNum" sz="quarter" idx="2"/>
          </p:nvPr>
        </p:nvSpPr>
        <p:spPr>
          <a:xfrm>
            <a:off x="7962677" y="5807138"/>
            <a:ext cx="262161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" name="Čára"/>
          <p:cNvSpPr/>
          <p:nvPr/>
        </p:nvSpPr>
        <p:spPr>
          <a:xfrm>
            <a:off x="3059112" y="2349500"/>
            <a:ext cx="1368426" cy="0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7" name="Čára"/>
          <p:cNvSpPr/>
          <p:nvPr/>
        </p:nvSpPr>
        <p:spPr>
          <a:xfrm>
            <a:off x="3059112" y="2349499"/>
            <a:ext cx="1368426" cy="719139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88" name="Čára"/>
          <p:cNvSpPr/>
          <p:nvPr/>
        </p:nvSpPr>
        <p:spPr>
          <a:xfrm>
            <a:off x="3059112" y="2349499"/>
            <a:ext cx="1152526" cy="1511302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91" name="Seskupit"/>
          <p:cNvGrpSpPr/>
          <p:nvPr/>
        </p:nvGrpSpPr>
        <p:grpSpPr>
          <a:xfrm>
            <a:off x="4572000" y="2133600"/>
            <a:ext cx="2447925" cy="431800"/>
            <a:chOff x="0" y="0"/>
            <a:chExt cx="2447925" cy="431800"/>
          </a:xfrm>
        </p:grpSpPr>
        <p:sp>
          <p:nvSpPr>
            <p:cNvPr id="189" name="Zaoblený obdélník"/>
            <p:cNvSpPr/>
            <p:nvPr/>
          </p:nvSpPr>
          <p:spPr>
            <a:xfrm>
              <a:off x="0" y="0"/>
              <a:ext cx="2447925" cy="431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výchovná"/>
            <p:cNvSpPr txBox="1"/>
            <p:nvPr/>
          </p:nvSpPr>
          <p:spPr>
            <a:xfrm>
              <a:off x="74727" y="33680"/>
              <a:ext cx="2298471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výchovná</a:t>
              </a:r>
            </a:p>
          </p:txBody>
        </p:sp>
      </p:grpSp>
      <p:grpSp>
        <p:nvGrpSpPr>
          <p:cNvPr id="194" name="Seskupit"/>
          <p:cNvGrpSpPr/>
          <p:nvPr/>
        </p:nvGrpSpPr>
        <p:grpSpPr>
          <a:xfrm>
            <a:off x="4572000" y="2852737"/>
            <a:ext cx="2447925" cy="431801"/>
            <a:chOff x="0" y="0"/>
            <a:chExt cx="2447925" cy="431800"/>
          </a:xfrm>
        </p:grpSpPr>
        <p:sp>
          <p:nvSpPr>
            <p:cNvPr id="192" name="Zaoblený obdélník"/>
            <p:cNvSpPr/>
            <p:nvPr/>
          </p:nvSpPr>
          <p:spPr>
            <a:xfrm>
              <a:off x="0" y="0"/>
              <a:ext cx="2447925" cy="431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ochranná"/>
            <p:cNvSpPr txBox="1"/>
            <p:nvPr/>
          </p:nvSpPr>
          <p:spPr>
            <a:xfrm>
              <a:off x="74727" y="33680"/>
              <a:ext cx="2298471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ochranná</a:t>
              </a:r>
            </a:p>
          </p:txBody>
        </p:sp>
      </p:grpSp>
      <p:grpSp>
        <p:nvGrpSpPr>
          <p:cNvPr id="197" name="Seskupit"/>
          <p:cNvGrpSpPr/>
          <p:nvPr/>
        </p:nvGrpSpPr>
        <p:grpSpPr>
          <a:xfrm>
            <a:off x="4572000" y="3716337"/>
            <a:ext cx="2447925" cy="433388"/>
            <a:chOff x="0" y="0"/>
            <a:chExt cx="2447925" cy="433387"/>
          </a:xfrm>
        </p:grpSpPr>
        <p:sp>
          <p:nvSpPr>
            <p:cNvPr id="195" name="Zaoblený obdélník"/>
            <p:cNvSpPr/>
            <p:nvPr/>
          </p:nvSpPr>
          <p:spPr>
            <a:xfrm>
              <a:off x="0" y="0"/>
              <a:ext cx="2447925" cy="4333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6" name="trestní"/>
            <p:cNvSpPr txBox="1"/>
            <p:nvPr/>
          </p:nvSpPr>
          <p:spPr>
            <a:xfrm>
              <a:off x="74805" y="34474"/>
              <a:ext cx="2298315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trestní</a:t>
              </a:r>
            </a:p>
          </p:txBody>
        </p:sp>
      </p:grpSp>
      <p:pic>
        <p:nvPicPr>
          <p:cNvPr id="19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990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8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Výchovná opatř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Výchovná opatření</a:t>
            </a:r>
          </a:p>
        </p:txBody>
      </p:sp>
      <p:sp>
        <p:nvSpPr>
          <p:cNvPr id="201" name="dohled probačního úředníka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dohled probačního úředníka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Sledování, kontrola, odborné vedení </a:t>
            </a:r>
          </a:p>
          <a:p>
            <a:pPr/>
            <a:r>
              <a:t>probační program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K rozvíjení sociálních a osobnostních stránek</a:t>
            </a:r>
          </a:p>
          <a:p>
            <a:pPr/>
            <a:r>
              <a:t>výchovné povinnosti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Podrobení se léčení ze závislosti</a:t>
            </a:r>
          </a:p>
          <a:p>
            <a:pPr/>
            <a:r>
              <a:t>výchovná omezení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Nestýkání se s určitými osobami</a:t>
            </a:r>
          </a:p>
          <a:p>
            <a:pPr/>
            <a:r>
              <a:t>napomenutí s výstrahou</a:t>
            </a:r>
          </a:p>
        </p:txBody>
      </p:sp>
      <p:sp>
        <p:nvSpPr>
          <p:cNvPr id="202" name="Číslo snímku"/>
          <p:cNvSpPr txBox="1"/>
          <p:nvPr>
            <p:ph type="sldNum" sz="quarter" idx="2"/>
          </p:nvPr>
        </p:nvSpPr>
        <p:spPr>
          <a:xfrm>
            <a:off x="7963344" y="5807138"/>
            <a:ext cx="26149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39000" y="1130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9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Ochranná opatř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Ochranná opatření</a:t>
            </a:r>
          </a:p>
        </p:txBody>
      </p:sp>
      <p:sp>
        <p:nvSpPr>
          <p:cNvPr id="206" name="ochranné léčení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ochranné léčení</a:t>
            </a:r>
          </a:p>
          <a:p>
            <a:pPr/>
            <a:r>
              <a:t>zabezpečovací detence</a:t>
            </a:r>
          </a:p>
          <a:p>
            <a:pPr/>
            <a:r>
              <a:t>zabrání věci nebo jiné majetkové hodnoty</a:t>
            </a:r>
          </a:p>
          <a:p>
            <a:pPr/>
            <a:r>
              <a:t>ochranná výchova</a:t>
            </a:r>
          </a:p>
        </p:txBody>
      </p:sp>
      <p:sp>
        <p:nvSpPr>
          <p:cNvPr id="207" name="Číslo snímku"/>
          <p:cNvSpPr txBox="1"/>
          <p:nvPr>
            <p:ph type="sldNum" sz="quarter" idx="2"/>
          </p:nvPr>
        </p:nvSpPr>
        <p:spPr>
          <a:xfrm>
            <a:off x="7979124" y="5807138"/>
            <a:ext cx="24571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62800" y="1041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26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restní opatř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Trestní opatření</a:t>
            </a:r>
          </a:p>
        </p:txBody>
      </p:sp>
      <p:sp>
        <p:nvSpPr>
          <p:cNvPr id="211" name="obecně prospěšné práce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400"/>
            </a:pPr>
            <a:r>
              <a:t>obecně prospěšné práce</a:t>
            </a:r>
          </a:p>
          <a:p>
            <a:pPr>
              <a:spcBef>
                <a:spcPts val="300"/>
              </a:spcBef>
              <a:defRPr sz="1400"/>
            </a:pPr>
            <a:r>
              <a:t>peněžité opatření</a:t>
            </a:r>
          </a:p>
          <a:p>
            <a:pPr>
              <a:spcBef>
                <a:spcPts val="300"/>
              </a:spcBef>
              <a:defRPr sz="1400"/>
            </a:pPr>
            <a:r>
              <a:t>peněžité opatření s podmíněným odkladem výkonu</a:t>
            </a:r>
          </a:p>
          <a:p>
            <a:pPr>
              <a:spcBef>
                <a:spcPts val="300"/>
              </a:spcBef>
              <a:defRPr sz="1400"/>
            </a:pPr>
            <a:r>
              <a:t>propadnutí věci nebo jiné majetkové hodnoty</a:t>
            </a:r>
          </a:p>
          <a:p>
            <a:pPr>
              <a:spcBef>
                <a:spcPts val="300"/>
              </a:spcBef>
              <a:defRPr sz="1400"/>
            </a:pPr>
            <a:r>
              <a:t>zákaz činnosti</a:t>
            </a:r>
          </a:p>
          <a:p>
            <a:pPr>
              <a:spcBef>
                <a:spcPts val="300"/>
              </a:spcBef>
              <a:defRPr sz="1400"/>
            </a:pPr>
            <a:r>
              <a:t>vyhoštění</a:t>
            </a:r>
          </a:p>
          <a:p>
            <a:pPr>
              <a:spcBef>
                <a:spcPts val="300"/>
              </a:spcBef>
              <a:defRPr sz="1400"/>
            </a:pPr>
            <a:r>
              <a:t>domácí vězení </a:t>
            </a:r>
          </a:p>
          <a:p>
            <a:pPr>
              <a:spcBef>
                <a:spcPts val="300"/>
              </a:spcBef>
              <a:defRPr sz="1400"/>
            </a:pPr>
            <a:r>
              <a:t>zákaz vstupu na sportovní, kulturní a jiné společenské akce</a:t>
            </a:r>
          </a:p>
          <a:p>
            <a:pPr>
              <a:spcBef>
                <a:spcPts val="300"/>
              </a:spcBef>
              <a:defRPr sz="1400"/>
            </a:pPr>
            <a:r>
              <a:t>odnětí svobody podmíněně odložené na zkušební dobu (podmíněné odsouzení</a:t>
            </a:r>
          </a:p>
          <a:p>
            <a:pPr>
              <a:spcBef>
                <a:spcPts val="300"/>
              </a:spcBef>
              <a:defRPr sz="1400"/>
            </a:pPr>
            <a:r>
              <a:t>odnětí svobody podmíněně odložené na zkušební dobu s dohledem</a:t>
            </a:r>
          </a:p>
          <a:p>
            <a:pPr>
              <a:spcBef>
                <a:spcPts val="300"/>
              </a:spcBef>
              <a:defRPr sz="1400"/>
            </a:pPr>
            <a:r>
              <a:t>odnětí svobody nepodmíněné</a:t>
            </a:r>
          </a:p>
        </p:txBody>
      </p:sp>
      <p:sp>
        <p:nvSpPr>
          <p:cNvPr id="212" name="Číslo snímku"/>
          <p:cNvSpPr txBox="1"/>
          <p:nvPr>
            <p:ph type="sldNum" sz="quarter" idx="2"/>
          </p:nvPr>
        </p:nvSpPr>
        <p:spPr>
          <a:xfrm>
            <a:off x="7964233" y="5807138"/>
            <a:ext cx="260605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10400" y="106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6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ěti mladší 15 let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Děti mladší 15 let</a:t>
            </a:r>
          </a:p>
        </p:txBody>
      </p:sp>
      <p:sp>
        <p:nvSpPr>
          <p:cNvPr id="216" name="Čin jinak trestný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Čin jinak trestný</a:t>
            </a:r>
          </a:p>
          <a:p>
            <a:pPr/>
            <a:r>
              <a:t>Soud pro mládež činí opatření potřebná k jeho nápravě</a:t>
            </a:r>
          </a:p>
          <a:p>
            <a:pPr/>
            <a:r>
              <a:t>Jednání s vyloučením veřejnosti</a:t>
            </a:r>
          </a:p>
          <a:p>
            <a:pPr/>
            <a:r>
              <a:t>Nevede se trestní řízení, ale postup dle pravidel OSŘ</a:t>
            </a:r>
          </a:p>
        </p:txBody>
      </p:sp>
      <p:sp>
        <p:nvSpPr>
          <p:cNvPr id="217" name="Číslo snímku"/>
          <p:cNvSpPr txBox="1"/>
          <p:nvPr>
            <p:ph type="sldNum" sz="quarter" idx="2"/>
          </p:nvPr>
        </p:nvSpPr>
        <p:spPr>
          <a:xfrm>
            <a:off x="7978235" y="5807138"/>
            <a:ext cx="246603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8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99300" y="863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6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bsah přednášk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Obsah přednášky</a:t>
            </a:r>
          </a:p>
        </p:txBody>
      </p:sp>
      <p:sp>
        <p:nvSpPr>
          <p:cNvPr id="87" name="Trestní právo hmotné…"/>
          <p:cNvSpPr txBox="1"/>
          <p:nvPr>
            <p:ph type="body" sz="half" idx="4294967295"/>
          </p:nvPr>
        </p:nvSpPr>
        <p:spPr>
          <a:xfrm>
            <a:off x="1403350" y="2349500"/>
            <a:ext cx="5845175" cy="32527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Trestní právo hmotné</a:t>
            </a:r>
          </a:p>
          <a:p>
            <a:pPr/>
            <a:r>
              <a:t>Trestní právo procesní</a:t>
            </a:r>
          </a:p>
          <a:p>
            <a:pPr/>
            <a:r>
              <a:t>Soudnictví ve věcech mládeže</a:t>
            </a:r>
          </a:p>
        </p:txBody>
      </p:sp>
      <p:sp>
        <p:nvSpPr>
          <p:cNvPr id="88" name="Číslo snímku"/>
          <p:cNvSpPr txBox="1"/>
          <p:nvPr>
            <p:ph type="sldNum" sz="quarter" idx="2"/>
          </p:nvPr>
        </p:nvSpPr>
        <p:spPr>
          <a:xfrm>
            <a:off x="8004682" y="5807138"/>
            <a:ext cx="220156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92383" y="120881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8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Opatření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Opatření</a:t>
            </a:r>
          </a:p>
        </p:txBody>
      </p:sp>
      <p:sp>
        <p:nvSpPr>
          <p:cNvPr id="221" name="výchovnou povinnost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výchovnou povinnost</a:t>
            </a:r>
          </a:p>
          <a:p>
            <a:pPr>
              <a:spcBef>
                <a:spcPts val="400"/>
              </a:spcBef>
              <a:defRPr sz="1800"/>
            </a:pPr>
            <a:r>
              <a:t>výchovné omezení</a:t>
            </a:r>
          </a:p>
          <a:p>
            <a:pPr>
              <a:spcBef>
                <a:spcPts val="400"/>
              </a:spcBef>
              <a:defRPr sz="1800"/>
            </a:pPr>
            <a:r>
              <a:t>napomenutí s výstrahou</a:t>
            </a:r>
          </a:p>
          <a:p>
            <a:pPr>
              <a:spcBef>
                <a:spcPts val="400"/>
              </a:spcBef>
              <a:defRPr sz="1800"/>
            </a:pPr>
            <a:r>
              <a:t>zařazení do terapeutického, psychologického nebo jiného vhodného výchovného programu ve středisku výchovné péče</a:t>
            </a:r>
          </a:p>
          <a:p>
            <a:pPr>
              <a:spcBef>
                <a:spcPts val="400"/>
              </a:spcBef>
              <a:defRPr sz="1800"/>
            </a:pPr>
            <a:r>
              <a:t>dohled probačního úředníka</a:t>
            </a:r>
          </a:p>
          <a:p>
            <a:pPr>
              <a:spcBef>
                <a:spcPts val="400"/>
              </a:spcBef>
              <a:defRPr sz="1800"/>
            </a:pPr>
            <a:r>
              <a:t>ochrannou výchovu</a:t>
            </a:r>
          </a:p>
          <a:p>
            <a:pPr>
              <a:spcBef>
                <a:spcPts val="400"/>
              </a:spcBef>
              <a:defRPr sz="1800"/>
            </a:pPr>
            <a:r>
              <a:t>ochranné léčení</a:t>
            </a:r>
          </a:p>
        </p:txBody>
      </p:sp>
      <p:sp>
        <p:nvSpPr>
          <p:cNvPr id="222" name="Číslo snímku"/>
          <p:cNvSpPr txBox="1"/>
          <p:nvPr>
            <p:ph type="sldNum" sz="quarter" idx="2"/>
          </p:nvPr>
        </p:nvSpPr>
        <p:spPr>
          <a:xfrm>
            <a:off x="7881334" y="5807138"/>
            <a:ext cx="34350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92900" y="1130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8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vojím kliknutím aktivujete úprav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04087">
              <a:defRPr sz="3387"/>
            </a:pPr>
          </a:p>
        </p:txBody>
      </p:sp>
      <p:sp>
        <p:nvSpPr>
          <p:cNvPr id="226" name="Otázky???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</a:p>
          <a:p>
            <a:pPr marL="0" indent="0" algn="ctr">
              <a:spcBef>
                <a:spcPts val="1000"/>
              </a:spcBef>
              <a:buSzTx/>
              <a:buNone/>
              <a:defRPr sz="4400"/>
            </a:pPr>
            <a:r>
              <a:t>Otázky???</a:t>
            </a:r>
          </a:p>
        </p:txBody>
      </p:sp>
      <p:sp>
        <p:nvSpPr>
          <p:cNvPr id="227" name="Číslo snímku"/>
          <p:cNvSpPr txBox="1"/>
          <p:nvPr>
            <p:ph type="sldNum" sz="quarter" idx="2"/>
          </p:nvPr>
        </p:nvSpPr>
        <p:spPr>
          <a:xfrm>
            <a:off x="7966456" y="5807138"/>
            <a:ext cx="258382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ěkuji za pozornost"/>
          <p:cNvSpPr txBox="1"/>
          <p:nvPr>
            <p:ph type="title" idx="4294967295"/>
          </p:nvPr>
        </p:nvSpPr>
        <p:spPr>
          <a:xfrm>
            <a:off x="1727200" y="1795462"/>
            <a:ext cx="5722938" cy="182721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800"/>
            </a:lvl1pPr>
          </a:lstStyle>
          <a:p>
            <a:pPr/>
            <a:r>
              <a:t>Děkuji za pozornost</a:t>
            </a:r>
          </a:p>
        </p:txBody>
      </p:sp>
      <p:sp>
        <p:nvSpPr>
          <p:cNvPr id="230" name="Dvojím kliknutím aktivujete úpravy"/>
          <p:cNvSpPr txBox="1"/>
          <p:nvPr>
            <p:ph type="body" sz="quarter" idx="4294967295"/>
          </p:nvPr>
        </p:nvSpPr>
        <p:spPr>
          <a:xfrm>
            <a:off x="1727200" y="3736975"/>
            <a:ext cx="5711825" cy="152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buSzTx/>
              <a:buNone/>
              <a:defRPr>
                <a:solidFill>
                  <a:srgbClr val="465E9C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Literatura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Literatura</a:t>
            </a:r>
          </a:p>
        </p:txBody>
      </p:sp>
      <p:sp>
        <p:nvSpPr>
          <p:cNvPr id="233" name="TOMANCOVÁ, SCHELLE K., SCHELLEOVÁ, I., HYNŠT, A.: Základy práva (nejen) pro školy. Jaroslava Tomancová a kolektiv. 1. vyd. Boskovice: ALBERT, 2007. 360 s. Právo. ISBN 80-73-26-110-3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400"/>
            </a:pPr>
            <a:r>
              <a:t>TOMANCOVÁ, SCHELLE K., SCHELLEOVÁ, I., HYNŠT, A.: </a:t>
            </a:r>
            <a:r>
              <a:rPr i="1"/>
              <a:t>Základy práva (nejen) pro školy</a:t>
            </a:r>
            <a:r>
              <a:t>. Jaroslava Tomancová a kolektiv. 1. vyd. Boskovice: ALBERT, 2007. 360 s. Právo. ISBN 80-73-26-110-3</a:t>
            </a:r>
          </a:p>
          <a:p>
            <a:pPr>
              <a:spcBef>
                <a:spcPts val="300"/>
              </a:spcBef>
              <a:defRPr sz="1400"/>
            </a:pPr>
            <a:r>
              <a:t>Zákon č. 40/2009 Sb. Trestní zákoník ve znění pozdějších předpisů</a:t>
            </a:r>
          </a:p>
          <a:p>
            <a:pPr>
              <a:spcBef>
                <a:spcPts val="300"/>
              </a:spcBef>
              <a:defRPr sz="1400"/>
            </a:pPr>
            <a:r>
              <a:t>Zákon č. 218/2003 zákon o soudnictví ve věcech mládeže ve znění pozdějších předpisů</a:t>
            </a:r>
          </a:p>
          <a:p>
            <a:pPr>
              <a:spcBef>
                <a:spcPts val="300"/>
              </a:spcBef>
              <a:defRPr sz="1400"/>
            </a:pPr>
            <a:r>
              <a:t>Zákon č. 141/1961 trestní řád ve znění pozdějších předpisů</a:t>
            </a:r>
          </a:p>
        </p:txBody>
      </p:sp>
      <p:sp>
        <p:nvSpPr>
          <p:cNvPr id="234" name="Číslo snímku"/>
          <p:cNvSpPr txBox="1"/>
          <p:nvPr>
            <p:ph type="sldNum" sz="quarter" idx="2"/>
          </p:nvPr>
        </p:nvSpPr>
        <p:spPr>
          <a:xfrm>
            <a:off x="7878000" y="5807138"/>
            <a:ext cx="346838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restní práv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Trestní právo</a:t>
            </a:r>
          </a:p>
        </p:txBody>
      </p:sp>
      <p:sp>
        <p:nvSpPr>
          <p:cNvPr id="92" name="Prameny:…"/>
          <p:cNvSpPr txBox="1"/>
          <p:nvPr>
            <p:ph type="body" sz="half" idx="4294967295"/>
          </p:nvPr>
        </p:nvSpPr>
        <p:spPr>
          <a:xfrm>
            <a:off x="1463675" y="2119312"/>
            <a:ext cx="6203950" cy="37576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2000"/>
            </a:pPr>
            <a:r>
              <a:t>Prameny: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Ústava, LZPS 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Trestní zákoník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Trestní řád</a:t>
            </a:r>
          </a:p>
          <a:p>
            <a:pPr lvl="1" marL="639762" indent="-273050">
              <a:spcBef>
                <a:spcPts val="0"/>
              </a:spcBef>
              <a:defRPr sz="1800"/>
            </a:pPr>
            <a:r>
              <a:t>O soudnictví ve věcech mládeže</a:t>
            </a:r>
          </a:p>
          <a:p>
            <a:pPr>
              <a:spcBef>
                <a:spcPts val="400"/>
              </a:spcBef>
              <a:defRPr sz="2000"/>
            </a:pPr>
            <a:r>
              <a:t>Účelem je chránit společnost před jednání pro společnost nebezpečným</a:t>
            </a:r>
          </a:p>
          <a:p>
            <a:pPr>
              <a:spcBef>
                <a:spcPts val="400"/>
              </a:spcBef>
              <a:defRPr sz="2000"/>
            </a:pPr>
            <a:r>
              <a:t>Princip subsidiarity trestní represe a ultima ratio trestního práva</a:t>
            </a:r>
          </a:p>
          <a:p>
            <a:pPr>
              <a:spcBef>
                <a:spcPts val="400"/>
              </a:spcBef>
              <a:defRPr sz="2000"/>
            </a:pPr>
            <a:r>
              <a:t>Funkce TPH : ochranná, regulativní, preventivní, represivní</a:t>
            </a:r>
          </a:p>
        </p:txBody>
      </p:sp>
      <p:sp>
        <p:nvSpPr>
          <p:cNvPr id="93" name="Číslo snímku"/>
          <p:cNvSpPr txBox="1"/>
          <p:nvPr>
            <p:ph type="sldNum" sz="quarter" idx="2"/>
          </p:nvPr>
        </p:nvSpPr>
        <p:spPr>
          <a:xfrm>
            <a:off x="7994014" y="5807138"/>
            <a:ext cx="23082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61200" y="927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9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restní právo hmotné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Trestní právo hmotné</a:t>
            </a:r>
          </a:p>
        </p:txBody>
      </p:sp>
      <p:sp>
        <p:nvSpPr>
          <p:cNvPr id="97" name="Úprava v TZ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Úprava v TZ</a:t>
            </a:r>
          </a:p>
          <a:p>
            <a:pPr/>
            <a:r>
              <a:t>Upravuje podmínky tr. odpovědnosti</a:t>
            </a:r>
          </a:p>
          <a:p>
            <a:pPr/>
            <a:r>
              <a:t>Stanoví zejména: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Co je to trestný čin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Jaký trest lze za něj uložit</a:t>
            </a:r>
          </a:p>
          <a:p>
            <a:pPr/>
            <a:r>
              <a:t>TZ část</a:t>
            </a:r>
          </a:p>
        </p:txBody>
      </p:sp>
      <p:sp>
        <p:nvSpPr>
          <p:cNvPr id="98" name="Číslo snímku"/>
          <p:cNvSpPr txBox="1"/>
          <p:nvPr>
            <p:ph type="sldNum" sz="quarter" idx="2"/>
          </p:nvPr>
        </p:nvSpPr>
        <p:spPr>
          <a:xfrm>
            <a:off x="7981568" y="5807138"/>
            <a:ext cx="243270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" name="Čára"/>
          <p:cNvSpPr/>
          <p:nvPr/>
        </p:nvSpPr>
        <p:spPr>
          <a:xfrm>
            <a:off x="2987675" y="4437062"/>
            <a:ext cx="1584325" cy="1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2" name="Seskupit"/>
          <p:cNvGrpSpPr/>
          <p:nvPr/>
        </p:nvGrpSpPr>
        <p:grpSpPr>
          <a:xfrm>
            <a:off x="4716462" y="4290561"/>
            <a:ext cx="2376488" cy="364440"/>
            <a:chOff x="0" y="0"/>
            <a:chExt cx="2376487" cy="364439"/>
          </a:xfrm>
        </p:grpSpPr>
        <p:sp>
          <p:nvSpPr>
            <p:cNvPr id="100" name="Zaoblený obdélník"/>
            <p:cNvSpPr/>
            <p:nvPr/>
          </p:nvSpPr>
          <p:spPr>
            <a:xfrm>
              <a:off x="0" y="2038"/>
              <a:ext cx="2376488" cy="36036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1" name="obecná"/>
            <p:cNvSpPr txBox="1"/>
            <p:nvPr/>
          </p:nvSpPr>
          <p:spPr>
            <a:xfrm>
              <a:off x="71241" y="-1"/>
              <a:ext cx="2234005" cy="36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obecná</a:t>
              </a:r>
            </a:p>
          </p:txBody>
        </p:sp>
      </p:grpSp>
      <p:sp>
        <p:nvSpPr>
          <p:cNvPr id="103" name="Čára"/>
          <p:cNvSpPr/>
          <p:nvPr/>
        </p:nvSpPr>
        <p:spPr>
          <a:xfrm>
            <a:off x="2987675" y="4437062"/>
            <a:ext cx="1655763" cy="936626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6" name="Seskupit"/>
          <p:cNvGrpSpPr/>
          <p:nvPr/>
        </p:nvGrpSpPr>
        <p:grpSpPr>
          <a:xfrm>
            <a:off x="4787900" y="5121275"/>
            <a:ext cx="2305050" cy="395288"/>
            <a:chOff x="0" y="0"/>
            <a:chExt cx="2305050" cy="395287"/>
          </a:xfrm>
        </p:grpSpPr>
        <p:sp>
          <p:nvSpPr>
            <p:cNvPr id="104" name="Zaoblený obdélník"/>
            <p:cNvSpPr/>
            <p:nvPr/>
          </p:nvSpPr>
          <p:spPr>
            <a:xfrm>
              <a:off x="0" y="0"/>
              <a:ext cx="2305050" cy="395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5" name="zvláštní"/>
            <p:cNvSpPr txBox="1"/>
            <p:nvPr/>
          </p:nvSpPr>
          <p:spPr>
            <a:xfrm>
              <a:off x="72946" y="15424"/>
              <a:ext cx="2159158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zvláštní</a:t>
              </a:r>
            </a:p>
          </p:txBody>
        </p:sp>
      </p:grpSp>
      <p:pic>
        <p:nvPicPr>
          <p:cNvPr id="107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93000" y="1028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06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PH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TPH</a:t>
            </a:r>
          </a:p>
        </p:txBody>
      </p:sp>
      <p:sp>
        <p:nvSpPr>
          <p:cNvPr id="110" name="Jen trestní zákon vymezuje trestné činy a stanoví trestní sankce, které lze za jejich spáchání uložit.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1800"/>
            </a:pPr>
            <a:r>
              <a:t>Jen trestní zákon vymezuje trestné činy a stanoví trestní sankce, které lze za jejich spáchání uložit.</a:t>
            </a:r>
          </a:p>
          <a:p>
            <a:pPr>
              <a:spcBef>
                <a:spcPts val="400"/>
              </a:spcBef>
              <a:defRPr sz="1800"/>
            </a:pPr>
            <a:r>
              <a:t>Trestní odpovědnost pachatele a trestněprávní důsledky s ní spojené lze uplatňovat jen v případech společensky škodlivých, ve kterých nepostačuje uplatnění odpovědnosti podle jiného právního předpisu.</a:t>
            </a:r>
          </a:p>
          <a:p>
            <a:pPr>
              <a:spcBef>
                <a:spcPts val="400"/>
              </a:spcBef>
              <a:defRPr sz="1800"/>
            </a:pPr>
            <a:r>
              <a:t>Trestné činy</a:t>
            </a:r>
          </a:p>
        </p:txBody>
      </p:sp>
      <p:sp>
        <p:nvSpPr>
          <p:cNvPr id="111" name="Číslo snímku"/>
          <p:cNvSpPr txBox="1"/>
          <p:nvPr>
            <p:ph type="sldNum" sz="quarter" idx="2"/>
          </p:nvPr>
        </p:nvSpPr>
        <p:spPr>
          <a:xfrm>
            <a:off x="8000904" y="5807138"/>
            <a:ext cx="223934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" name="Čára"/>
          <p:cNvSpPr/>
          <p:nvPr/>
        </p:nvSpPr>
        <p:spPr>
          <a:xfrm>
            <a:off x="3132137" y="4076700"/>
            <a:ext cx="1584326" cy="0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5" name="Seskupit"/>
          <p:cNvGrpSpPr/>
          <p:nvPr/>
        </p:nvGrpSpPr>
        <p:grpSpPr>
          <a:xfrm>
            <a:off x="4859337" y="3895274"/>
            <a:ext cx="2449513" cy="364440"/>
            <a:chOff x="0" y="0"/>
            <a:chExt cx="2449512" cy="364439"/>
          </a:xfrm>
        </p:grpSpPr>
        <p:sp>
          <p:nvSpPr>
            <p:cNvPr id="113" name="Zaoblený obdélník"/>
            <p:cNvSpPr/>
            <p:nvPr/>
          </p:nvSpPr>
          <p:spPr>
            <a:xfrm>
              <a:off x="0" y="2038"/>
              <a:ext cx="2449513" cy="36036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4" name="přečin"/>
            <p:cNvSpPr txBox="1"/>
            <p:nvPr/>
          </p:nvSpPr>
          <p:spPr>
            <a:xfrm>
              <a:off x="71241" y="-1"/>
              <a:ext cx="2307030" cy="36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přečin</a:t>
              </a:r>
            </a:p>
          </p:txBody>
        </p:sp>
      </p:grpSp>
      <p:sp>
        <p:nvSpPr>
          <p:cNvPr id="116" name="Čára"/>
          <p:cNvSpPr/>
          <p:nvPr/>
        </p:nvSpPr>
        <p:spPr>
          <a:xfrm>
            <a:off x="3132137" y="4076700"/>
            <a:ext cx="1511301" cy="1152525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19" name="Seskupit"/>
          <p:cNvGrpSpPr/>
          <p:nvPr/>
        </p:nvGrpSpPr>
        <p:grpSpPr>
          <a:xfrm>
            <a:off x="4859337" y="5084762"/>
            <a:ext cx="2520951" cy="431801"/>
            <a:chOff x="0" y="0"/>
            <a:chExt cx="2520950" cy="431800"/>
          </a:xfrm>
        </p:grpSpPr>
        <p:sp>
          <p:nvSpPr>
            <p:cNvPr id="117" name="Zaoblený obdélník"/>
            <p:cNvSpPr/>
            <p:nvPr/>
          </p:nvSpPr>
          <p:spPr>
            <a:xfrm>
              <a:off x="0" y="0"/>
              <a:ext cx="2520950" cy="4318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8" name="zločin"/>
            <p:cNvSpPr txBox="1"/>
            <p:nvPr/>
          </p:nvSpPr>
          <p:spPr>
            <a:xfrm>
              <a:off x="74727" y="33680"/>
              <a:ext cx="2371496" cy="36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zločin</a:t>
              </a:r>
            </a:p>
          </p:txBody>
        </p:sp>
      </p:grpSp>
      <p:pic>
        <p:nvPicPr>
          <p:cNvPr id="12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59500" y="106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58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restný čin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Trestný čin</a:t>
            </a:r>
          </a:p>
        </p:txBody>
      </p:sp>
      <p:sp>
        <p:nvSpPr>
          <p:cNvPr id="123" name="Prvky TČ: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Prvky TČ: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Objekt (zájmy chráněné TZ)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Objektivní stránka (jednání x následek x PS)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Subjekt (F.O. splňující věk, příčetnost)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Subjektivní stránka (úmysl x nedbalost)</a:t>
            </a:r>
          </a:p>
          <a:p>
            <a:pPr lvl="1" marL="273050" indent="93662">
              <a:spcBef>
                <a:spcPts val="0"/>
              </a:spcBef>
              <a:buSzTx/>
              <a:buNone/>
              <a:defRPr sz="2200"/>
            </a:pPr>
            <a:r>
              <a:t>(Vražda)</a:t>
            </a:r>
          </a:p>
          <a:p>
            <a:pPr lvl="1" marL="273050" indent="93662">
              <a:spcBef>
                <a:spcPts val="0"/>
              </a:spcBef>
              <a:buSzTx/>
              <a:buNone/>
              <a:defRPr sz="2200"/>
            </a:pPr>
            <a:r>
              <a:t>Př. </a:t>
            </a:r>
            <a:r>
              <a:rPr sz="2000"/>
              <a:t>Kdo jiného úmyslně usmrtí, bude potrestán odnětím svobody na deset až osmnáct let. </a:t>
            </a:r>
          </a:p>
        </p:txBody>
      </p:sp>
      <p:sp>
        <p:nvSpPr>
          <p:cNvPr id="124" name="Číslo snímku"/>
          <p:cNvSpPr txBox="1"/>
          <p:nvPr>
            <p:ph type="sldNum" sz="quarter" idx="2"/>
          </p:nvPr>
        </p:nvSpPr>
        <p:spPr>
          <a:xfrm>
            <a:off x="8001571" y="5807138"/>
            <a:ext cx="22326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5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91300" y="901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33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kolnosti vylučující protiprávnost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731520">
              <a:defRPr sz="3520"/>
            </a:lvl1pPr>
          </a:lstStyle>
          <a:p>
            <a:pPr/>
            <a:r>
              <a:t>Okolnosti vylučující protiprávnost</a:t>
            </a:r>
          </a:p>
        </p:txBody>
      </p:sp>
      <p:sp>
        <p:nvSpPr>
          <p:cNvPr id="128" name="Krajní nouze (odvracení nebezpečí)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Krajní nouze (odvracení nebezpečí)</a:t>
            </a:r>
          </a:p>
          <a:p>
            <a:pPr/>
            <a:r>
              <a:t>Nutná obrana (odvracení útoku)</a:t>
            </a:r>
          </a:p>
          <a:p>
            <a:pPr/>
            <a:r>
              <a:t>Svolení poškozeného (nelze usmrtit nebo ublížit na zdraví, Př. transplantace)</a:t>
            </a:r>
          </a:p>
          <a:p>
            <a:pPr/>
            <a:r>
              <a:t>Oprávněné použití zbraně (policisté)</a:t>
            </a:r>
          </a:p>
          <a:p>
            <a:pPr/>
            <a:r>
              <a:t>Přípustné riziko (při výkonu povolání, př. lékař)</a:t>
            </a:r>
          </a:p>
        </p:txBody>
      </p:sp>
      <p:sp>
        <p:nvSpPr>
          <p:cNvPr id="129" name="Číslo snímku"/>
          <p:cNvSpPr txBox="1"/>
          <p:nvPr>
            <p:ph type="sldNum" sz="quarter" idx="2"/>
          </p:nvPr>
        </p:nvSpPr>
        <p:spPr>
          <a:xfrm>
            <a:off x="8017351" y="5807138"/>
            <a:ext cx="207487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75500" y="208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3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ávní následky TO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Právní následky TO</a:t>
            </a:r>
          </a:p>
        </p:txBody>
      </p:sp>
      <p:sp>
        <p:nvSpPr>
          <p:cNvPr id="133" name="Trest (uložen soudem na základě zákona)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 (uložen soudem na základě zákona)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Účelem je ochrana společnosti</a:t>
            </a:r>
          </a:p>
          <a:p>
            <a:pPr lvl="1" marL="639762" indent="-273050">
              <a:spcBef>
                <a:spcPts val="0"/>
              </a:spcBef>
              <a:defRPr sz="2200"/>
            </a:pPr>
            <a:r>
              <a:t>Funkce represivní, preventivní, ochranná, výchovná</a:t>
            </a:r>
          </a:p>
          <a:p>
            <a:pPr lvl="1" marL="273050" indent="93662">
              <a:spcBef>
                <a:spcPts val="0"/>
              </a:spcBef>
              <a:buSzTx/>
              <a:buNone/>
              <a:defRPr sz="2200"/>
            </a:pPr>
          </a:p>
          <a:p>
            <a:pPr/>
            <a:r>
              <a:t>Ochranná opatření</a:t>
            </a:r>
          </a:p>
        </p:txBody>
      </p:sp>
      <p:sp>
        <p:nvSpPr>
          <p:cNvPr id="134" name="Číslo snímku"/>
          <p:cNvSpPr txBox="1"/>
          <p:nvPr>
            <p:ph type="sldNum" sz="quarter" idx="2"/>
          </p:nvPr>
        </p:nvSpPr>
        <p:spPr>
          <a:xfrm>
            <a:off x="8002460" y="5807138"/>
            <a:ext cx="222378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" name="Čára"/>
          <p:cNvSpPr/>
          <p:nvPr/>
        </p:nvSpPr>
        <p:spPr>
          <a:xfrm flipV="1">
            <a:off x="4571999" y="3933825"/>
            <a:ext cx="1152526" cy="431800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38" name="Seskupit"/>
          <p:cNvGrpSpPr/>
          <p:nvPr/>
        </p:nvGrpSpPr>
        <p:grpSpPr>
          <a:xfrm>
            <a:off x="5867400" y="3714299"/>
            <a:ext cx="2160588" cy="364440"/>
            <a:chOff x="0" y="0"/>
            <a:chExt cx="2160587" cy="364439"/>
          </a:xfrm>
        </p:grpSpPr>
        <p:sp>
          <p:nvSpPr>
            <p:cNvPr id="136" name="Zaoblený obdélník"/>
            <p:cNvSpPr/>
            <p:nvPr/>
          </p:nvSpPr>
          <p:spPr>
            <a:xfrm>
              <a:off x="0" y="2038"/>
              <a:ext cx="2160588" cy="36036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" name="Ochranné léčení"/>
            <p:cNvSpPr txBox="1"/>
            <p:nvPr/>
          </p:nvSpPr>
          <p:spPr>
            <a:xfrm>
              <a:off x="71241" y="-1"/>
              <a:ext cx="2018105" cy="36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Ochranné léčení</a:t>
              </a:r>
            </a:p>
          </p:txBody>
        </p:sp>
      </p:grpSp>
      <p:sp>
        <p:nvSpPr>
          <p:cNvPr id="139" name="Čára"/>
          <p:cNvSpPr/>
          <p:nvPr/>
        </p:nvSpPr>
        <p:spPr>
          <a:xfrm>
            <a:off x="4571999" y="4365625"/>
            <a:ext cx="1152527" cy="503238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42" name="Seskupit"/>
          <p:cNvGrpSpPr/>
          <p:nvPr/>
        </p:nvGrpSpPr>
        <p:grpSpPr>
          <a:xfrm>
            <a:off x="5903912" y="4547736"/>
            <a:ext cx="2124076" cy="643840"/>
            <a:chOff x="0" y="0"/>
            <a:chExt cx="2124075" cy="643839"/>
          </a:xfrm>
        </p:grpSpPr>
        <p:sp>
          <p:nvSpPr>
            <p:cNvPr id="140" name="Zaoblený obdélník"/>
            <p:cNvSpPr/>
            <p:nvPr/>
          </p:nvSpPr>
          <p:spPr>
            <a:xfrm>
              <a:off x="0" y="141738"/>
              <a:ext cx="2124075" cy="36036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" name="Ochranná výchova"/>
            <p:cNvSpPr txBox="1"/>
            <p:nvPr/>
          </p:nvSpPr>
          <p:spPr>
            <a:xfrm>
              <a:off x="71241" y="-1"/>
              <a:ext cx="1981593" cy="6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Ochranná výchova</a:t>
              </a:r>
            </a:p>
          </p:txBody>
        </p:sp>
      </p:grpSp>
      <p:grpSp>
        <p:nvGrpSpPr>
          <p:cNvPr id="145" name="Seskupit"/>
          <p:cNvGrpSpPr/>
          <p:nvPr/>
        </p:nvGrpSpPr>
        <p:grpSpPr>
          <a:xfrm>
            <a:off x="5903912" y="5163686"/>
            <a:ext cx="2197101" cy="923240"/>
            <a:chOff x="0" y="0"/>
            <a:chExt cx="2197100" cy="923239"/>
          </a:xfrm>
        </p:grpSpPr>
        <p:sp>
          <p:nvSpPr>
            <p:cNvPr id="143" name="Zaoblený obdélník"/>
            <p:cNvSpPr/>
            <p:nvPr/>
          </p:nvSpPr>
          <p:spPr>
            <a:xfrm>
              <a:off x="0" y="136975"/>
              <a:ext cx="2197100" cy="649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4" name="Zabrání věci či jiné majetkové hodnoty"/>
            <p:cNvSpPr txBox="1"/>
            <p:nvPr/>
          </p:nvSpPr>
          <p:spPr>
            <a:xfrm>
              <a:off x="85340" y="-1"/>
              <a:ext cx="2026420" cy="9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Zabrání věci či jiné majetkové hodnoty</a:t>
              </a:r>
            </a:p>
          </p:txBody>
        </p:sp>
      </p:grpSp>
      <p:sp>
        <p:nvSpPr>
          <p:cNvPr id="146" name="Čára"/>
          <p:cNvSpPr/>
          <p:nvPr/>
        </p:nvSpPr>
        <p:spPr>
          <a:xfrm>
            <a:off x="4571999" y="4365624"/>
            <a:ext cx="1008064" cy="1116014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Čára"/>
          <p:cNvSpPr/>
          <p:nvPr/>
        </p:nvSpPr>
        <p:spPr>
          <a:xfrm>
            <a:off x="4572000" y="4365625"/>
            <a:ext cx="1152525" cy="0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0" name="Seskupit"/>
          <p:cNvGrpSpPr/>
          <p:nvPr/>
        </p:nvGrpSpPr>
        <p:grpSpPr>
          <a:xfrm>
            <a:off x="5903912" y="4061167"/>
            <a:ext cx="2124076" cy="643841"/>
            <a:chOff x="0" y="0"/>
            <a:chExt cx="2124075" cy="643839"/>
          </a:xfrm>
        </p:grpSpPr>
        <p:sp>
          <p:nvSpPr>
            <p:cNvPr id="148" name="Zaoblený obdélník"/>
            <p:cNvSpPr/>
            <p:nvPr/>
          </p:nvSpPr>
          <p:spPr>
            <a:xfrm>
              <a:off x="0" y="88557"/>
              <a:ext cx="2124075" cy="46672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flat">
              <a:solidFill>
                <a:srgbClr val="975E1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9" name="Zabezpečovací detence"/>
            <p:cNvSpPr txBox="1"/>
            <p:nvPr/>
          </p:nvSpPr>
          <p:spPr>
            <a:xfrm>
              <a:off x="76431" y="-1"/>
              <a:ext cx="1971213" cy="6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Zabezpečovací detence</a:t>
              </a:r>
            </a:p>
          </p:txBody>
        </p:sp>
      </p:grpSp>
      <p:pic>
        <p:nvPicPr>
          <p:cNvPr id="151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91400" y="1270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18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resty"/>
          <p:cNvSpPr txBox="1"/>
          <p:nvPr>
            <p:ph type="title" idx="4294967295"/>
          </p:nvPr>
        </p:nvSpPr>
        <p:spPr>
          <a:xfrm>
            <a:off x="1095375" y="817562"/>
            <a:ext cx="6964363" cy="120173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Tresty</a:t>
            </a:r>
          </a:p>
        </p:txBody>
      </p:sp>
      <p:sp>
        <p:nvSpPr>
          <p:cNvPr id="154" name="odnětí svobody,…"/>
          <p:cNvSpPr txBox="1"/>
          <p:nvPr>
            <p:ph type="body" sz="half" idx="4294967295"/>
          </p:nvPr>
        </p:nvSpPr>
        <p:spPr>
          <a:xfrm>
            <a:off x="1463675" y="2119312"/>
            <a:ext cx="6196013" cy="36036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300"/>
              </a:spcBef>
              <a:defRPr sz="1400"/>
            </a:pPr>
            <a:r>
              <a:t>odnětí svobody,</a:t>
            </a:r>
          </a:p>
          <a:p>
            <a:pPr>
              <a:spcBef>
                <a:spcPts val="300"/>
              </a:spcBef>
              <a:defRPr sz="1400"/>
            </a:pPr>
            <a:r>
              <a:t>domácí vězení, </a:t>
            </a:r>
          </a:p>
          <a:p>
            <a:pPr>
              <a:spcBef>
                <a:spcPts val="300"/>
              </a:spcBef>
              <a:defRPr sz="1400"/>
            </a:pPr>
            <a:r>
              <a:t>obecně prospěšné práce,</a:t>
            </a:r>
          </a:p>
          <a:p>
            <a:pPr>
              <a:spcBef>
                <a:spcPts val="300"/>
              </a:spcBef>
              <a:defRPr sz="1400"/>
            </a:pPr>
            <a:r>
              <a:t>propadnutí majetku,</a:t>
            </a:r>
          </a:p>
          <a:p>
            <a:pPr>
              <a:spcBef>
                <a:spcPts val="300"/>
              </a:spcBef>
              <a:defRPr sz="1400"/>
            </a:pPr>
            <a:r>
              <a:t>peněžitý trest, </a:t>
            </a:r>
          </a:p>
          <a:p>
            <a:pPr>
              <a:spcBef>
                <a:spcPts val="300"/>
              </a:spcBef>
              <a:defRPr sz="1400"/>
            </a:pPr>
            <a:r>
              <a:t>propadnutí věci nebo jiné majetkové hodnoty,</a:t>
            </a:r>
          </a:p>
          <a:p>
            <a:pPr>
              <a:spcBef>
                <a:spcPts val="300"/>
              </a:spcBef>
              <a:defRPr sz="1400"/>
            </a:pPr>
            <a:r>
              <a:t>zákaz činnosti,</a:t>
            </a:r>
          </a:p>
          <a:p>
            <a:pPr>
              <a:spcBef>
                <a:spcPts val="300"/>
              </a:spcBef>
              <a:defRPr sz="1400"/>
            </a:pPr>
            <a:r>
              <a:t>zákaz pobytu,</a:t>
            </a:r>
          </a:p>
          <a:p>
            <a:pPr>
              <a:spcBef>
                <a:spcPts val="300"/>
              </a:spcBef>
              <a:defRPr sz="1400"/>
            </a:pPr>
            <a:r>
              <a:t>zákaz vstupu na sportovní, kulturní a jiné společenské akce,</a:t>
            </a:r>
          </a:p>
          <a:p>
            <a:pPr>
              <a:spcBef>
                <a:spcPts val="300"/>
              </a:spcBef>
              <a:defRPr sz="1400"/>
            </a:pPr>
            <a:r>
              <a:t>ztrátu čestných titulů nebo vyznamenání,</a:t>
            </a:r>
          </a:p>
          <a:p>
            <a:pPr>
              <a:spcBef>
                <a:spcPts val="300"/>
              </a:spcBef>
              <a:defRPr sz="1400"/>
            </a:pPr>
            <a:r>
              <a:t>ztrátu vojenské hodnosti,</a:t>
            </a:r>
          </a:p>
          <a:p>
            <a:pPr>
              <a:spcBef>
                <a:spcPts val="300"/>
              </a:spcBef>
              <a:defRPr sz="1400"/>
            </a:pPr>
            <a:r>
              <a:t>vyhoštění.</a:t>
            </a:r>
          </a:p>
        </p:txBody>
      </p:sp>
      <p:sp>
        <p:nvSpPr>
          <p:cNvPr id="155" name="Číslo snímku"/>
          <p:cNvSpPr txBox="1"/>
          <p:nvPr>
            <p:ph type="sldNum" sz="quarter" idx="2"/>
          </p:nvPr>
        </p:nvSpPr>
        <p:spPr>
          <a:xfrm>
            <a:off x="8016462" y="5807138"/>
            <a:ext cx="208376" cy="3681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Zvukový záznam.m4a" descr="Zvukový záznam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13400" y="1206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Špendlík">
  <a:themeElements>
    <a:clrScheme name="Špendlí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023"/>
      </a:accent1>
      <a:accent2>
        <a:srgbClr val="AA2B1E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Špendlík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