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95"/>
  </p:notesMasterIdLst>
  <p:sldIdLst>
    <p:sldId id="256" r:id="rId2"/>
    <p:sldId id="361" r:id="rId3"/>
    <p:sldId id="362" r:id="rId4"/>
    <p:sldId id="363" r:id="rId5"/>
    <p:sldId id="364" r:id="rId6"/>
    <p:sldId id="412" r:id="rId7"/>
    <p:sldId id="365" r:id="rId8"/>
    <p:sldId id="366" r:id="rId9"/>
    <p:sldId id="424" r:id="rId10"/>
    <p:sldId id="367" r:id="rId11"/>
    <p:sldId id="368" r:id="rId12"/>
    <p:sldId id="369" r:id="rId13"/>
    <p:sldId id="370" r:id="rId14"/>
    <p:sldId id="371" r:id="rId15"/>
    <p:sldId id="372" r:id="rId16"/>
    <p:sldId id="373" r:id="rId17"/>
    <p:sldId id="374" r:id="rId18"/>
    <p:sldId id="375" r:id="rId19"/>
    <p:sldId id="376" r:id="rId20"/>
    <p:sldId id="425" r:id="rId21"/>
    <p:sldId id="350" r:id="rId22"/>
    <p:sldId id="351" r:id="rId23"/>
    <p:sldId id="377" r:id="rId24"/>
    <p:sldId id="378" r:id="rId25"/>
    <p:sldId id="379" r:id="rId26"/>
    <p:sldId id="380" r:id="rId27"/>
    <p:sldId id="381" r:id="rId28"/>
    <p:sldId id="384" r:id="rId29"/>
    <p:sldId id="382" r:id="rId30"/>
    <p:sldId id="383" r:id="rId31"/>
    <p:sldId id="385" r:id="rId32"/>
    <p:sldId id="386" r:id="rId33"/>
    <p:sldId id="426" r:id="rId34"/>
    <p:sldId id="352" r:id="rId35"/>
    <p:sldId id="387" r:id="rId36"/>
    <p:sldId id="388" r:id="rId37"/>
    <p:sldId id="389" r:id="rId38"/>
    <p:sldId id="353" r:id="rId39"/>
    <p:sldId id="390" r:id="rId40"/>
    <p:sldId id="427" r:id="rId41"/>
    <p:sldId id="391" r:id="rId42"/>
    <p:sldId id="392" r:id="rId43"/>
    <p:sldId id="393" r:id="rId44"/>
    <p:sldId id="394" r:id="rId45"/>
    <p:sldId id="395" r:id="rId46"/>
    <p:sldId id="396" r:id="rId47"/>
    <p:sldId id="397" r:id="rId48"/>
    <p:sldId id="398" r:id="rId49"/>
    <p:sldId id="399" r:id="rId50"/>
    <p:sldId id="400" r:id="rId51"/>
    <p:sldId id="428" r:id="rId52"/>
    <p:sldId id="354" r:id="rId53"/>
    <p:sldId id="401" r:id="rId54"/>
    <p:sldId id="402" r:id="rId55"/>
    <p:sldId id="403" r:id="rId56"/>
    <p:sldId id="404" r:id="rId57"/>
    <p:sldId id="405" r:id="rId58"/>
    <p:sldId id="406" r:id="rId59"/>
    <p:sldId id="407" r:id="rId60"/>
    <p:sldId id="408" r:id="rId61"/>
    <p:sldId id="355" r:id="rId62"/>
    <p:sldId id="356" r:id="rId63"/>
    <p:sldId id="357" r:id="rId64"/>
    <p:sldId id="358" r:id="rId65"/>
    <p:sldId id="409" r:id="rId66"/>
    <p:sldId id="410" r:id="rId67"/>
    <p:sldId id="411" r:id="rId68"/>
    <p:sldId id="360" r:id="rId69"/>
    <p:sldId id="413" r:id="rId70"/>
    <p:sldId id="416" r:id="rId71"/>
    <p:sldId id="417" r:id="rId72"/>
    <p:sldId id="418" r:id="rId73"/>
    <p:sldId id="419" r:id="rId74"/>
    <p:sldId id="414" r:id="rId75"/>
    <p:sldId id="415" r:id="rId76"/>
    <p:sldId id="429" r:id="rId77"/>
    <p:sldId id="430" r:id="rId78"/>
    <p:sldId id="435" r:id="rId79"/>
    <p:sldId id="431" r:id="rId80"/>
    <p:sldId id="432" r:id="rId81"/>
    <p:sldId id="433" r:id="rId82"/>
    <p:sldId id="436" r:id="rId83"/>
    <p:sldId id="434" r:id="rId84"/>
    <p:sldId id="437" r:id="rId85"/>
    <p:sldId id="442" r:id="rId86"/>
    <p:sldId id="438" r:id="rId87"/>
    <p:sldId id="439" r:id="rId88"/>
    <p:sldId id="420" r:id="rId89"/>
    <p:sldId id="421" r:id="rId90"/>
    <p:sldId id="422" r:id="rId91"/>
    <p:sldId id="440" r:id="rId92"/>
    <p:sldId id="441" r:id="rId93"/>
    <p:sldId id="346" r:id="rId9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97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A229F9-4943-4E8D-BF71-9DEB3B3FFA47}" type="datetimeFigureOut">
              <a:rPr lang="cs-CZ" smtClean="0"/>
              <a:t>30.12.2020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3AA54F-FECE-413E-BE2B-38E203CDF74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1469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 smtClean="0"/>
          </a:p>
          <a:p>
            <a:pPr eaLnBrk="1" hangingPunct="1">
              <a:spcBef>
                <a:spcPct val="0"/>
              </a:spcBef>
            </a:pPr>
            <a:endParaRPr lang="cs-CZ" altLang="cs-CZ" smtClean="0"/>
          </a:p>
        </p:txBody>
      </p:sp>
      <p:sp>
        <p:nvSpPr>
          <p:cNvPr id="53252" name="Zástupný symbol pro číslo snímku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8AC3E41-F99F-4DF0-8BE4-B3E32734B0FA}" type="slidenum">
              <a:rPr lang="cs-CZ" altLang="cs-CZ"/>
              <a:pPr algn="r" eaLnBrk="1" hangingPunct="1">
                <a:spcBef>
                  <a:spcPct val="0"/>
                </a:spcBef>
              </a:pPr>
              <a:t>9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63F2-8D49-449B-9B88-DC464642BD42}" type="datetimeFigureOut">
              <a:rPr lang="cs-CZ" smtClean="0"/>
              <a:pPr/>
              <a:t>30.12.2020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CD69-044E-406C-BAD0-A5D974412D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657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63F2-8D49-449B-9B88-DC464642BD42}" type="datetimeFigureOut">
              <a:rPr lang="cs-CZ" smtClean="0"/>
              <a:pPr/>
              <a:t>30.12.2020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CD69-044E-406C-BAD0-A5D974412D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8805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63F2-8D49-449B-9B88-DC464642BD42}" type="datetimeFigureOut">
              <a:rPr lang="cs-CZ" smtClean="0"/>
              <a:pPr/>
              <a:t>30.12.2020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CD69-044E-406C-BAD0-A5D974412D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526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63F2-8D49-449B-9B88-DC464642BD42}" type="datetimeFigureOut">
              <a:rPr lang="cs-CZ" smtClean="0"/>
              <a:pPr/>
              <a:t>30.12.2020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CD69-044E-406C-BAD0-A5D974412D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485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63F2-8D49-449B-9B88-DC464642BD42}" type="datetimeFigureOut">
              <a:rPr lang="cs-CZ" smtClean="0"/>
              <a:pPr/>
              <a:t>30.12.2020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CD69-044E-406C-BAD0-A5D974412D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1418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63F2-8D49-449B-9B88-DC464642BD42}" type="datetimeFigureOut">
              <a:rPr lang="cs-CZ" smtClean="0"/>
              <a:pPr/>
              <a:t>30.12.2020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CD69-044E-406C-BAD0-A5D974412D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2592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63F2-8D49-449B-9B88-DC464642BD42}" type="datetimeFigureOut">
              <a:rPr lang="cs-CZ" smtClean="0"/>
              <a:pPr/>
              <a:t>30.12.2020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CD69-044E-406C-BAD0-A5D974412D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5378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63F2-8D49-449B-9B88-DC464642BD42}" type="datetimeFigureOut">
              <a:rPr lang="cs-CZ" smtClean="0"/>
              <a:pPr/>
              <a:t>30.12.2020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CD69-044E-406C-BAD0-A5D974412D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28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63F2-8D49-449B-9B88-DC464642BD42}" type="datetimeFigureOut">
              <a:rPr lang="cs-CZ" smtClean="0"/>
              <a:pPr/>
              <a:t>30.12.2020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CD69-044E-406C-BAD0-A5D974412D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372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63F2-8D49-449B-9B88-DC464642BD42}" type="datetimeFigureOut">
              <a:rPr lang="cs-CZ" smtClean="0"/>
              <a:pPr/>
              <a:t>30.12.2020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CD69-044E-406C-BAD0-A5D974412D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2089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5C63F2-8D49-449B-9B88-DC464642BD42}" type="datetimeFigureOut">
              <a:rPr lang="cs-CZ" smtClean="0"/>
              <a:pPr/>
              <a:t>30.12.2020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59CD69-044E-406C-BAD0-A5D974412D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49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C63F2-8D49-449B-9B88-DC464642BD42}" type="datetimeFigureOut">
              <a:rPr lang="cs-CZ" smtClean="0"/>
              <a:pPr/>
              <a:t>30.12.2020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9CD69-044E-406C-BAD0-A5D974412D6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8831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rgbClr val="FF0000"/>
                </a:solidFill>
              </a:rPr>
              <a:t>Zákon o pedagogických pracovnících</a:t>
            </a:r>
            <a:endParaRPr lang="cs-CZ" b="1" dirty="0">
              <a:solidFill>
                <a:srgbClr val="FF00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2019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Zdravotní způsobilost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Zákon č. 373/2011 Sb., o specifických lékařských službách (pracovně lékařské služby)</a:t>
            </a:r>
          </a:p>
          <a:p>
            <a:r>
              <a:rPr lang="cs-CZ" dirty="0" smtClean="0"/>
              <a:t>Posudek o zdravotní způsobilosti lze použít i pro další pracovní poměr u téhož zaměstnavatele, pokud byl nový PP uzavřen nejdéle do 3 měsíců ode dne ukončení pracovněprávního vztahu se stejným výkonem práce, pokud v době od jeho ukončení nedošlo ke změně nebo vývoji zdravotního stavu posuzované osoby</a:t>
            </a:r>
          </a:p>
          <a:p>
            <a:r>
              <a:rPr lang="cs-CZ" dirty="0" smtClean="0"/>
              <a:t>Vyhláška č. 79/2013 Sb., o provedení některých ustanovení zákona č. 373/2011 Sb. (zaměstnanci ve školách a školských zařízeních jsou kategorií rizikovou)</a:t>
            </a:r>
          </a:p>
          <a:p>
            <a:pPr lvl="1"/>
            <a:r>
              <a:rPr lang="cs-CZ" dirty="0"/>
              <a:t>1x za 4 roky</a:t>
            </a:r>
          </a:p>
          <a:p>
            <a:pPr lvl="1"/>
            <a:r>
              <a:rPr lang="cs-CZ" dirty="0"/>
              <a:t>Po dovršení 50 let 1x za 2 roky</a:t>
            </a:r>
          </a:p>
          <a:p>
            <a:pPr lvl="1"/>
            <a:r>
              <a:rPr lang="cs-CZ" dirty="0"/>
              <a:t>U poskytovatele pracovně lékařských služeb zaměstnavatele</a:t>
            </a:r>
          </a:p>
          <a:p>
            <a:r>
              <a:rPr lang="cs-CZ" dirty="0" smtClean="0"/>
              <a:t>Psychická způsobilost (§ 18 zákona č. </a:t>
            </a:r>
            <a:r>
              <a:rPr lang="cs-CZ" dirty="0"/>
              <a:t>109/2002 Sb., o </a:t>
            </a:r>
            <a:r>
              <a:rPr lang="cs-CZ" dirty="0" smtClean="0"/>
              <a:t> </a:t>
            </a:r>
            <a:r>
              <a:rPr lang="cs-CZ" dirty="0"/>
              <a:t>výkonu ústavní výchovy nebo ochranné výchovy ve školských zařízeních a o preventivně výchovné péči ve školských </a:t>
            </a:r>
            <a:r>
              <a:rPr lang="cs-CZ" dirty="0" smtClean="0"/>
              <a:t>zařízeních)</a:t>
            </a:r>
          </a:p>
        </p:txBody>
      </p:sp>
    </p:spTree>
    <p:extLst>
      <p:ext uri="{BB962C8B-B14F-4D97-AF65-F5344CB8AC3E}">
        <p14:creationId xmlns:p14="http://schemas.microsoft.com/office/powerpoint/2010/main" val="292861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Znalost českého jazyka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Získal odbornou kvalifikaci v českém jazyce</a:t>
            </a:r>
          </a:p>
          <a:p>
            <a:r>
              <a:rPr lang="cs-CZ" dirty="0" smtClean="0"/>
              <a:t>Vyučuje ve škole s jiným vyučovacím jazykem než českým</a:t>
            </a:r>
          </a:p>
          <a:p>
            <a:r>
              <a:rPr lang="cs-CZ" dirty="0" smtClean="0"/>
              <a:t>Vykonal úspěšně maturitní zkoušku z českého jazyka a literatury</a:t>
            </a:r>
          </a:p>
          <a:p>
            <a:r>
              <a:rPr lang="cs-CZ" dirty="0" smtClean="0"/>
              <a:t>Vyučuje cizí jazyk a konverzaci v cizím jazyce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3022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Odborná kvalifikace - MŠ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VŠ v oblasti pedagogických věd – příprava učitelů MŠ</a:t>
            </a:r>
          </a:p>
          <a:p>
            <a:r>
              <a:rPr lang="cs-CZ" dirty="0" smtClean="0"/>
              <a:t>VŠ studijního oboru pedagogika, v oblasti pedagogických věd – příprava učitelů 1.st. ZŠ, vychovatelství nebo pedagogika volného času + CŽV VŠ – příprava učitelů MŠ</a:t>
            </a:r>
          </a:p>
          <a:p>
            <a:r>
              <a:rPr lang="cs-CZ" dirty="0" smtClean="0"/>
              <a:t>VOŠ – příprava učitelů MŠ</a:t>
            </a:r>
          </a:p>
          <a:p>
            <a:r>
              <a:rPr lang="cs-CZ" dirty="0" smtClean="0"/>
              <a:t>SV s MZ – příprava učitelů MŠ</a:t>
            </a:r>
          </a:p>
          <a:p>
            <a:r>
              <a:rPr lang="cs-CZ" dirty="0" smtClean="0"/>
              <a:t>SV s MZ – příprava vychovatelů + vykonání jednotlivé zkoušky, která svým obsahem a formou odpovídá zkoušce profilové části maturitní zkoušky z předmětu zaměřeného na pedagogiku předškolního věku</a:t>
            </a:r>
          </a:p>
          <a:p>
            <a:r>
              <a:rPr lang="cs-CZ" dirty="0" smtClean="0"/>
              <a:t>VŠ v oblasti pedagogických věd – speciální pedagogika</a:t>
            </a:r>
          </a:p>
          <a:p>
            <a:r>
              <a:rPr lang="cs-CZ" dirty="0" smtClean="0"/>
              <a:t>VOŠ – speciální pedagogika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2870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Odborná kvalifikace – MŠ SVP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 v oblasti pedagogických věd – speciální pedagogika</a:t>
            </a:r>
          </a:p>
          <a:p>
            <a:r>
              <a:rPr lang="cs-CZ" dirty="0"/>
              <a:t>VOŠ – speciální pedagogika</a:t>
            </a:r>
          </a:p>
          <a:p>
            <a:r>
              <a:rPr lang="cs-CZ" dirty="0" smtClean="0"/>
              <a:t>Odborná kvalifikace učitele MŠ + VŠ bakalářský studijní program v oblasti pedagogických věd – speciální pedagogika, nebo CŽV VŠ – speciální pedagogika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769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Odborná kvalifikace – 1. stupeň ZŠ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VŠ magisterské v oblasti pedagogických věd – učitel 1. stupně ZŠ</a:t>
            </a:r>
          </a:p>
          <a:p>
            <a:r>
              <a:rPr lang="cs-CZ" dirty="0" smtClean="0"/>
              <a:t>VŠ magisterské studijního oboru pedagogika, v oblasti pedagogických věd – příprava učitelů MŠ, </a:t>
            </a:r>
            <a:r>
              <a:rPr lang="cs-CZ" b="1" dirty="0" smtClean="0"/>
              <a:t>vychovatelství nebo pedagogika volného času</a:t>
            </a:r>
            <a:r>
              <a:rPr lang="cs-CZ" dirty="0" smtClean="0"/>
              <a:t> + CŠV VŠ – příprava učitelů 1. stupně ZŠ</a:t>
            </a:r>
          </a:p>
          <a:p>
            <a:r>
              <a:rPr lang="cs-CZ" dirty="0" smtClean="0"/>
              <a:t>VŠ magisterské v oblasti pedagogických věd – učitel VVP 2. stupně ZŠ nebo učitel VVP 2. stupně ZŠ a učitel VVP SŠ + CŽV VŠ – příprava učitelů 1. stupně ZŠ nebo doplňující studium k rozšíření odborné kvalifikace (§ 22 odst. 2 ZPP)</a:t>
            </a:r>
          </a:p>
          <a:p>
            <a:r>
              <a:rPr lang="cs-CZ" dirty="0" smtClean="0"/>
              <a:t>VŠ magisterské v oblasti pedagogických věd – učitel VVP SŠ + CŽV VŠ – příprava učitelů 1. stupně ZŠ</a:t>
            </a:r>
          </a:p>
          <a:p>
            <a:r>
              <a:rPr lang="cs-CZ" dirty="0" smtClean="0"/>
              <a:t>VŠ magisterské v oblasti pedagogických věd – učitele ZUŠ – jen pro výuku předmětu odpovídajícího charakteru oboru</a:t>
            </a:r>
          </a:p>
          <a:p>
            <a:r>
              <a:rPr lang="cs-CZ" dirty="0" smtClean="0"/>
              <a:t>Kvalifikace učitele cizích jazyků – jen pro výuku cizích jazyků (§ 12 ZPP)</a:t>
            </a:r>
          </a:p>
          <a:p>
            <a:r>
              <a:rPr lang="cs-CZ" dirty="0" smtClean="0"/>
              <a:t>VŠ magisterské v oblasti pedagogických věd – speciální pedagogika pro učitele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VŠ magisterské v oblasti umění studijního oboru umělecko-pedagogického zaměření, který odpovídá charakteru vyučovaného předmětu</a:t>
            </a:r>
          </a:p>
          <a:p>
            <a:r>
              <a:rPr lang="cs-CZ" dirty="0" smtClean="0"/>
              <a:t>VŠ magisterské v oblasti pedagogických věd – speciální pedagogika, studijní obor speciální pedagogika + CŽV VŠ – učitel 1. stupně ZŠ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0533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Odborná kvalifikace – 1. stupeň ZŠ SVP</a:t>
            </a:r>
            <a:endParaRPr lang="cs-CZ" sz="36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VŠ magisterské v oblasti pedagogických věd – speciální pedagogika pro učitele</a:t>
            </a:r>
          </a:p>
          <a:p>
            <a:r>
              <a:rPr lang="cs-CZ" dirty="0"/>
              <a:t>VŠ magisterské v oblasti pedagogických věd – speciální pedagogika, studijní obor speciální pedagogika + CŽV VŠ – učitel 1. stupně ZŠ</a:t>
            </a:r>
          </a:p>
          <a:p>
            <a:r>
              <a:rPr lang="cs-CZ" dirty="0" smtClean="0"/>
              <a:t>Odborná kvalifikace učitele 1. stupně ZŠ + VŠ v oblasti pedagogických věd – speciální pedagogika, nebo CŽV VŠ – speciální pedagogika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444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2"/>
                </a:solidFill>
              </a:rPr>
              <a:t>Odborná kvalifikace – 2. stupeň ZŠ</a:t>
            </a:r>
            <a:endParaRPr lang="cs-CZ" sz="40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 magisterské v oblasti pedagogických věd – učitel všeobecně-vzdělávacích předmětů 2. st. ZŠ</a:t>
            </a:r>
          </a:p>
          <a:p>
            <a:r>
              <a:rPr lang="cs-CZ" dirty="0"/>
              <a:t>VŠ magisterské v oblasti pedagogických </a:t>
            </a:r>
            <a:r>
              <a:rPr lang="cs-CZ" dirty="0" smtClean="0"/>
              <a:t>věd – učitel </a:t>
            </a:r>
            <a:r>
              <a:rPr lang="cs-CZ" dirty="0"/>
              <a:t>všeobecně-vzdělávacích předmětů 2. st. </a:t>
            </a:r>
            <a:r>
              <a:rPr lang="cs-CZ" dirty="0" smtClean="0"/>
              <a:t>ZŠ a všeobecně-vzdělávacích předmětů SŠ</a:t>
            </a:r>
          </a:p>
          <a:p>
            <a:r>
              <a:rPr lang="cs-CZ" dirty="0"/>
              <a:t>VŠ magisterské v oblasti pedagogických věd </a:t>
            </a:r>
            <a:r>
              <a:rPr lang="cs-CZ" dirty="0" smtClean="0"/>
              <a:t>– učitel </a:t>
            </a:r>
            <a:r>
              <a:rPr lang="cs-CZ" dirty="0"/>
              <a:t>všeobecně-vzdělávacích </a:t>
            </a:r>
            <a:r>
              <a:rPr lang="cs-CZ" dirty="0" smtClean="0"/>
              <a:t>SŠ</a:t>
            </a:r>
            <a:endParaRPr lang="cs-CZ" dirty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919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tx2"/>
                </a:solidFill>
              </a:rPr>
              <a:t>Odborná kvalifikace – 2. stupeň ZŠ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VŠ magisterské studijního oboru, který odpovídá charakteru vyučovaného předmětu, a</a:t>
            </a:r>
          </a:p>
          <a:p>
            <a:pPr lvl="1"/>
            <a:r>
              <a:rPr lang="cs-CZ" dirty="0"/>
              <a:t>VŠ bakalářské v oblasti pedagogických věd – příprava učitelů všeobecně-vzdělávacích předmětů 2. st. ZŠ nebo SŠ</a:t>
            </a:r>
          </a:p>
          <a:p>
            <a:pPr lvl="1"/>
            <a:r>
              <a:rPr lang="cs-CZ" dirty="0"/>
              <a:t>CŽV na VŠ – příprava učitelů 2. st. ZŠ nebo SŠ</a:t>
            </a:r>
          </a:p>
          <a:p>
            <a:r>
              <a:rPr lang="cs-CZ" dirty="0" smtClean="0"/>
              <a:t>VŠ magisterské v oblasti pedagogických věd – příprava učitelů 1. st. ZŠ</a:t>
            </a:r>
          </a:p>
          <a:p>
            <a:pPr lvl="1"/>
            <a:r>
              <a:rPr lang="cs-CZ" dirty="0" smtClean="0"/>
              <a:t>VŠ bakalářské v oblasti pedagogických věd – příprava učitelů všeobecně-vzdělávacích předmětů 2. st. ZŠ </a:t>
            </a:r>
          </a:p>
          <a:p>
            <a:pPr lvl="1"/>
            <a:r>
              <a:rPr lang="cs-CZ" dirty="0" smtClean="0"/>
              <a:t>CŽV na VŠ – příprava učitelů 2. st. ZŠ</a:t>
            </a:r>
          </a:p>
          <a:p>
            <a:pPr lvl="1"/>
            <a:r>
              <a:rPr lang="cs-CZ" dirty="0" smtClean="0"/>
              <a:t>Doplňující studium n rozšíření odborné kvalifikace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765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tx2"/>
                </a:solidFill>
              </a:rPr>
              <a:t>Odborná kvalifikace – 2. stupeň ZŠ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 magisterské v oblasti pedagogických věd – učitel základní umělecké školy – jen pro výuku předmětu, který odpovídá charakteru studijního předmětu</a:t>
            </a:r>
          </a:p>
          <a:p>
            <a:r>
              <a:rPr lang="cs-CZ" dirty="0" smtClean="0"/>
              <a:t>VŠ magisterské zaměřené na tělesnou výchovu a sport jen pro výuku tělesné výchovy</a:t>
            </a:r>
          </a:p>
          <a:p>
            <a:r>
              <a:rPr lang="cs-CZ" dirty="0" smtClean="0"/>
              <a:t>Vzdělání učitele jazykové školy s právem státní jazykové zkoušky – jen pro výuku cizího jazyka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684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tx2"/>
                </a:solidFill>
              </a:rPr>
              <a:t>Odborná kvalifikace – 2. stupeň </a:t>
            </a:r>
            <a:r>
              <a:rPr lang="cs-CZ" b="1" dirty="0" smtClean="0">
                <a:solidFill>
                  <a:schemeClr val="tx2"/>
                </a:solidFill>
              </a:rPr>
              <a:t>ZŠ SVP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VŠ magisterské v oblasti pedagogických věd – speciální pedagogika pro učitele</a:t>
            </a:r>
          </a:p>
          <a:p>
            <a:r>
              <a:rPr lang="cs-CZ" dirty="0" smtClean="0"/>
              <a:t>VŠ magisterské v oblasti pedagogických věd – speciální pedagogika + VŠ bakalářské nebo CŽV VŠ – příprava učitelů ZŠ nebo SŠ</a:t>
            </a:r>
          </a:p>
          <a:p>
            <a:r>
              <a:rPr lang="cs-CZ" dirty="0" smtClean="0"/>
              <a:t>VŠ magisterské v oblasti pedagogických věd – příprava učitelů 1. st. ZŠ + CŽV VŠ – speciální pedagogika</a:t>
            </a:r>
          </a:p>
          <a:p>
            <a:r>
              <a:rPr lang="cs-CZ" dirty="0" smtClean="0"/>
              <a:t>Odborná kvalifikace učitele 2. st. ZŠ + VŠ bakalář v oblasti pedagogických věd nebo CŽV VŠ – speciální pedagogika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33262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Co zákon upravuje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Odchylky při sjednávání doby trvání pracovního poměru na dobu určitou pedagogických pracovníků</a:t>
            </a:r>
          </a:p>
          <a:p>
            <a:r>
              <a:rPr lang="cs-CZ" dirty="0" smtClean="0"/>
              <a:t>Předpoklady pro výkon činnosti pedagogických pracovníků</a:t>
            </a:r>
          </a:p>
          <a:p>
            <a:r>
              <a:rPr lang="cs-CZ" dirty="0" smtClean="0"/>
              <a:t>Pracovní dobu pedagogických pracovníků</a:t>
            </a:r>
          </a:p>
          <a:p>
            <a:r>
              <a:rPr lang="cs-CZ" dirty="0" smtClean="0"/>
              <a:t>Další vzdělávání a kariérní systém pedagogických pracovníků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14811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§ 8 odst. 3 – učitel druhého stupně základní školy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Učitel předmětů uměleckého zaměření získává odbornou kvalifikaci vysokoškolským vzděláním získaným studiem v akreditovaném magisterském studijním programu v oblasti umění studijního oboru umělecko-pedagogického zaměření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33411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>
                <a:solidFill>
                  <a:schemeClr val="tx2"/>
                </a:solidFill>
              </a:rPr>
              <a:t>§ 8 odst. </a:t>
            </a:r>
            <a:r>
              <a:rPr lang="cs-CZ" altLang="cs-CZ" b="1" dirty="0" smtClean="0">
                <a:solidFill>
                  <a:srgbClr val="FF0000"/>
                </a:solidFill>
              </a:rPr>
              <a:t>4</a:t>
            </a:r>
            <a:r>
              <a:rPr lang="cs-CZ" altLang="cs-CZ" b="1" dirty="0" smtClean="0">
                <a:solidFill>
                  <a:schemeClr val="tx2"/>
                </a:solidFill>
              </a:rPr>
              <a:t> </a:t>
            </a:r>
            <a:r>
              <a:rPr lang="cs-CZ" altLang="cs-CZ" b="1" dirty="0">
                <a:solidFill>
                  <a:schemeClr val="tx2"/>
                </a:solidFill>
              </a:rPr>
              <a:t>– učitel druhého stupně základní školy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altLang="cs-CZ" b="1" dirty="0"/>
              <a:t>Zaměstnanci, který je výkonným umělcem7), výtvarným umělcem nebo který má odbornou kvalifikaci podle § 10 odst. 1 nebo § 21, může ředitel školy písemně uznat předpoklad odborné kvalifikace učitele předmětu druhého stupně základní školy odpovídajícího uměleckému zaměření nebo odborné kvalifikaci zaměstnance za splněný, pokud týdenní pracovní doba tohoto zaměstnance u právnické osoby vykonávající činnost školy nepřesahuje polovinu stanovené týdenní pracovní doby a pokud tento zaměstnanec mimo pracovněprávní vztah k právnické osobě vykonávající činnost školy provádí umělecké výkony, vytváří umělecká díla nebo vykonává činnost, pro niž splňuje odbornou kvalifikaci podle § 10 odst. 1 nebo § 21. Uznání splnění předpokladu odborné kvalifikace platí pro účely tohoto zákona po dobu, po kterou zaměstnanec splňuje podmínky podle věty první. </a:t>
            </a:r>
            <a:endParaRPr lang="cs-CZ" altLang="cs-CZ" sz="2800" dirty="0"/>
          </a:p>
          <a:p>
            <a:pPr>
              <a:buFontTx/>
              <a:buNone/>
            </a:pPr>
            <a:r>
              <a:rPr lang="cs-CZ" altLang="cs-CZ" sz="2800" b="1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308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§ 8 odst. </a:t>
            </a:r>
            <a:r>
              <a:rPr lang="cs-CZ" altLang="cs-CZ" dirty="0" smtClean="0"/>
              <a:t>4 </a:t>
            </a:r>
            <a:r>
              <a:rPr lang="cs-CZ" altLang="cs-CZ" dirty="0"/>
              <a:t>– z důvodové zprávy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>
              <a:buFontTx/>
              <a:buNone/>
            </a:pPr>
            <a:endParaRPr lang="cs-CZ" altLang="cs-CZ" b="1" dirty="0" smtClean="0"/>
          </a:p>
          <a:p>
            <a:pPr algn="just">
              <a:buFontTx/>
              <a:buNone/>
            </a:pPr>
            <a:r>
              <a:rPr lang="cs-CZ" altLang="cs-CZ" b="1" dirty="0" smtClean="0"/>
              <a:t>Týká se:</a:t>
            </a:r>
          </a:p>
          <a:p>
            <a:pPr algn="just">
              <a:buFontTx/>
              <a:buChar char="-"/>
            </a:pPr>
            <a:r>
              <a:rPr lang="cs-CZ" altLang="cs-CZ" b="1" dirty="0" smtClean="0"/>
              <a:t>Výkonný umělec, výtvarný umělec</a:t>
            </a:r>
          </a:p>
          <a:p>
            <a:pPr algn="just">
              <a:buFontTx/>
              <a:buChar char="-"/>
            </a:pPr>
            <a:r>
              <a:rPr lang="cs-CZ" altLang="cs-CZ" b="1" dirty="0" smtClean="0"/>
              <a:t>Učitel odborných předmětů v ZUŠ, SŠ a konzervatoři</a:t>
            </a:r>
          </a:p>
          <a:p>
            <a:pPr algn="just">
              <a:buFontTx/>
              <a:buChar char="-"/>
            </a:pPr>
            <a:r>
              <a:rPr lang="cs-CZ" altLang="cs-CZ" b="1" dirty="0" smtClean="0"/>
              <a:t>Trenér</a:t>
            </a:r>
          </a:p>
          <a:p>
            <a:pPr marL="0" indent="0" algn="just">
              <a:buNone/>
            </a:pPr>
            <a:endParaRPr lang="cs-CZ" altLang="cs-CZ" b="1" dirty="0"/>
          </a:p>
          <a:p>
            <a:pPr marL="0" indent="0" algn="just">
              <a:buNone/>
            </a:pPr>
            <a:r>
              <a:rPr lang="cs-CZ" altLang="cs-CZ" b="1" dirty="0" smtClean="0"/>
              <a:t>Základní </a:t>
            </a:r>
            <a:r>
              <a:rPr lang="cs-CZ" altLang="cs-CZ" b="1" dirty="0"/>
              <a:t>podmínky</a:t>
            </a:r>
          </a:p>
          <a:p>
            <a:pPr algn="just">
              <a:buFontTx/>
              <a:buChar char="-"/>
            </a:pPr>
            <a:r>
              <a:rPr lang="cs-CZ" altLang="cs-CZ" b="1" dirty="0"/>
              <a:t>Týdenní pracovní doba nepřesahuje jednu polovinu jejich týdenní pracovní doby</a:t>
            </a:r>
          </a:p>
          <a:p>
            <a:pPr algn="just">
              <a:buFontTx/>
              <a:buChar char="-"/>
            </a:pPr>
            <a:r>
              <a:rPr lang="cs-CZ" altLang="cs-CZ" b="1" dirty="0"/>
              <a:t>Učitelé souběžně vykonávají příslušné umělecké nebo odborné činnosti, popřípadě činnost trenéra nebo činnost učitele uměleckých odborných předmětů v ZUŠ, SŠ nebo konzervatoři</a:t>
            </a:r>
          </a:p>
          <a:p>
            <a:pPr algn="just">
              <a:buFontTx/>
              <a:buChar char="-"/>
            </a:pPr>
            <a:r>
              <a:rPr lang="cs-CZ" altLang="cs-CZ" b="1" dirty="0"/>
              <a:t>Jsou výkonnými nebo výtvarnými umělci, nebo splňují odbornou kvalifikaci trenéra nebo učitele odborných uměleckých předmětů podle § 10 zákona a jejich činnost je tak pro konkrétní školu přínosem</a:t>
            </a:r>
          </a:p>
          <a:p>
            <a:pPr algn="just">
              <a:buFontTx/>
              <a:buChar char="-"/>
            </a:pPr>
            <a:endParaRPr lang="cs-CZ" altLang="cs-CZ" b="1" dirty="0"/>
          </a:p>
          <a:p>
            <a:pPr marL="0" indent="0" algn="just">
              <a:buNone/>
            </a:pPr>
            <a:r>
              <a:rPr lang="cs-CZ" altLang="cs-CZ" b="1" u="sng" dirty="0"/>
              <a:t>Výtvarný umělec, výkonný umělec </a:t>
            </a:r>
            <a:r>
              <a:rPr lang="cs-CZ" altLang="cs-CZ" b="1" dirty="0"/>
              <a:t>– osoby, které jsou pro své umělecké kvality přínosem ve výuce příslušných předmětů ve škole</a:t>
            </a:r>
          </a:p>
          <a:p>
            <a:pPr marL="0" indent="0" algn="just">
              <a:buNone/>
            </a:pPr>
            <a:endParaRPr lang="cs-CZ" altLang="cs-CZ" b="1" dirty="0" smtClean="0"/>
          </a:p>
          <a:p>
            <a:pPr marL="0" indent="0" algn="just">
              <a:buNone/>
            </a:pPr>
            <a:r>
              <a:rPr lang="cs-CZ" altLang="cs-CZ" b="1" dirty="0" smtClean="0"/>
              <a:t>Učitel </a:t>
            </a:r>
            <a:r>
              <a:rPr lang="cs-CZ" altLang="cs-CZ" b="1" dirty="0"/>
              <a:t>bude považován za kvalifikovaného za předpokladu splnění všech výše uvedených podmínek po omezenou dobu – dokud bude vyučovat konkrétní předmět – nemožnost dát výpověď podle § 52 písm. f) zákoníku práce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536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2"/>
                </a:solidFill>
              </a:rPr>
              <a:t>Odborná kvalifikace § 8a, § 8b</a:t>
            </a:r>
            <a:endParaRPr lang="cs-CZ" sz="40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Učitel přípravné třídy základní školy</a:t>
            </a:r>
          </a:p>
          <a:p>
            <a:pPr lvl="1"/>
            <a:r>
              <a:rPr lang="cs-CZ" dirty="0" smtClean="0"/>
              <a:t>Kvalifikace učitele mateřské školy</a:t>
            </a:r>
          </a:p>
          <a:p>
            <a:pPr lvl="1"/>
            <a:r>
              <a:rPr lang="cs-CZ" dirty="0"/>
              <a:t> </a:t>
            </a:r>
            <a:r>
              <a:rPr lang="cs-CZ" dirty="0" smtClean="0"/>
              <a:t>kvalifikace učitele 1. stupně základní školy</a:t>
            </a:r>
          </a:p>
          <a:p>
            <a:pPr marL="274320" lvl="1" indent="0">
              <a:buNone/>
            </a:pPr>
            <a:endParaRPr lang="cs-CZ" dirty="0"/>
          </a:p>
          <a:p>
            <a:r>
              <a:rPr lang="cs-CZ" dirty="0" smtClean="0"/>
              <a:t>Učitel přípravného stupně základní školy speciální</a:t>
            </a:r>
          </a:p>
          <a:p>
            <a:pPr lvl="1"/>
            <a:r>
              <a:rPr lang="cs-CZ" dirty="0" smtClean="0"/>
              <a:t>Kvalifikace učitele 1. stupně základní školy, který vzdělává ve třídě nebo škole zřízené pro žáky se speciálními vzdělávacími potřebami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928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2"/>
                </a:solidFill>
              </a:rPr>
              <a:t>Odborná kvalifikace – učitel SŠ</a:t>
            </a:r>
            <a:endParaRPr lang="cs-CZ" sz="40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VŠ magisterské v oblasti pedagogických věd – učitel všeobecně-vzdělávacích předmětů SŠ</a:t>
            </a:r>
          </a:p>
          <a:p>
            <a:r>
              <a:rPr lang="cs-CZ" dirty="0"/>
              <a:t>VŠ magisterské v oblasti pedagogických věd – učitel všeobecně-vzdělávacích předmětů </a:t>
            </a:r>
            <a:r>
              <a:rPr lang="cs-CZ" dirty="0" smtClean="0"/>
              <a:t>2. st. ZŠ a SŠ</a:t>
            </a:r>
          </a:p>
          <a:p>
            <a:r>
              <a:rPr lang="cs-CZ" dirty="0" smtClean="0"/>
              <a:t>VŠ magisterské ve studijním oboru, který odpovídá charakteru vyučovaného předmětu + VŠ bakalář nebo CŽV VŠ – příprava učitelů SŠ nebo 2. st. ZŠ</a:t>
            </a:r>
          </a:p>
          <a:p>
            <a:r>
              <a:rPr lang="cs-CZ" dirty="0" smtClean="0"/>
              <a:t>VŠ magisterské v oblasti pedagogických věd – učitel 2. st. ZŠ +VŠ bakalář nebo CŽV VŠ – příprava učitelů SŠ nebo doplňující studium k rozšíření odborné kvalifikace</a:t>
            </a:r>
            <a:endParaRPr lang="cs-CZ" dirty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45217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tx2"/>
                </a:solidFill>
              </a:rPr>
              <a:t>Odborná kvalifikace – učitel SŠ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Odborná kvalifikace učitele 2. st. ZŠ – jen pro výuku na nižším stupni víceletého G</a:t>
            </a:r>
          </a:p>
          <a:p>
            <a:r>
              <a:rPr lang="cs-CZ" dirty="0" smtClean="0"/>
              <a:t>VŠ magisterské zaměřené na tělesnou výchovu a sport – jen pro výuku tělesné výchovy</a:t>
            </a:r>
          </a:p>
          <a:p>
            <a:r>
              <a:rPr lang="cs-CZ" dirty="0" smtClean="0"/>
              <a:t>Odborná kvalifikace učitele jazykové školy s právem státní jazykové zkoušky – jen pro výuku cizího jazyka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619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tx2"/>
                </a:solidFill>
              </a:rPr>
              <a:t>Odborná kvalifikace – učitel </a:t>
            </a:r>
            <a:r>
              <a:rPr lang="cs-CZ" b="1" dirty="0" smtClean="0">
                <a:solidFill>
                  <a:schemeClr val="tx2"/>
                </a:solidFill>
              </a:rPr>
              <a:t>odborných předmětů SŠ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VŠ magisterské v oblasti pedagogických věd – učitel odborných předmětů SŠ</a:t>
            </a:r>
          </a:p>
          <a:p>
            <a:r>
              <a:rPr lang="cs-CZ" dirty="0"/>
              <a:t>VŠ magisterské v oblasti pedagogických </a:t>
            </a:r>
            <a:r>
              <a:rPr lang="cs-CZ" dirty="0" smtClean="0"/>
              <a:t>věd – učitel všeobecně-vzdělávacích předmětů 2. st. ZŠ a SŠ – studijního oboru, který odpovídá charakteru vyučovaného předmětu</a:t>
            </a:r>
          </a:p>
          <a:p>
            <a:r>
              <a:rPr lang="cs-CZ" dirty="0"/>
              <a:t>VŠ magisterské v oblasti pedagogických </a:t>
            </a:r>
            <a:r>
              <a:rPr lang="cs-CZ" dirty="0" smtClean="0"/>
              <a:t>věd – učitel </a:t>
            </a:r>
            <a:r>
              <a:rPr lang="cs-CZ" dirty="0"/>
              <a:t>všeobecně-vzdělávacích předmětů </a:t>
            </a:r>
            <a:r>
              <a:rPr lang="cs-CZ" dirty="0" smtClean="0"/>
              <a:t>SŠ </a:t>
            </a:r>
            <a:r>
              <a:rPr lang="cs-CZ" dirty="0"/>
              <a:t>– studijního oboru, který odpovídá charakteru vyučovaného předmětu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94620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tx2"/>
                </a:solidFill>
              </a:rPr>
              <a:t>Odborná kvalifikace – učitel odborných předmětů SŠ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VŠ magisterské studijního oboru, který odpovídá charakteru vyučovaného odborného předmětu, a</a:t>
            </a:r>
          </a:p>
          <a:p>
            <a:pPr lvl="1"/>
            <a:r>
              <a:rPr lang="cs-CZ" dirty="0"/>
              <a:t>VŠ v oblasti pedagogických věd – příprava učitelů SŠ nebo 2. stupně ZŠ</a:t>
            </a:r>
          </a:p>
          <a:p>
            <a:pPr lvl="1"/>
            <a:r>
              <a:rPr lang="cs-CZ" dirty="0"/>
              <a:t>CŽV VŠ – příprava učitelů SŠ nebo 2. stupně ZŠ</a:t>
            </a:r>
          </a:p>
          <a:p>
            <a:pPr lvl="1"/>
            <a:r>
              <a:rPr lang="cs-CZ" dirty="0"/>
              <a:t>Studiem pedagogiky podle § 22 (DVPP na VŠ nebo zařízení pro DVPP</a:t>
            </a:r>
            <a:r>
              <a:rPr lang="cs-CZ" dirty="0" smtClean="0"/>
              <a:t>)</a:t>
            </a:r>
            <a:endParaRPr lang="cs-CZ" dirty="0"/>
          </a:p>
          <a:p>
            <a:pPr marL="274320" lvl="1" indent="0">
              <a:buNone/>
            </a:pP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714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Odborná kvalifikace – učitel praktického vyučování SŠ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VŠ studijního boru, který odpovídá charakteru praktického vyučování</a:t>
            </a:r>
          </a:p>
          <a:p>
            <a:pPr lvl="1"/>
            <a:r>
              <a:rPr lang="cs-CZ" dirty="0"/>
              <a:t>VŠ v oblasti pedagogických věd – příprava učitelů SŠ nebo 2. stupně ZŠ</a:t>
            </a:r>
          </a:p>
          <a:p>
            <a:pPr lvl="1"/>
            <a:r>
              <a:rPr lang="cs-CZ" dirty="0"/>
              <a:t>CŽV VŠ – příprava učitelů SŠ nebo 2. stupně ZŠ</a:t>
            </a:r>
          </a:p>
          <a:p>
            <a:pPr lvl="1"/>
            <a:r>
              <a:rPr lang="cs-CZ" dirty="0"/>
              <a:t>Studiem pedagogiky podle § 22 (DVPP na VŠ nebo zařízení pro DVPP</a:t>
            </a:r>
            <a:r>
              <a:rPr lang="cs-CZ" dirty="0" smtClean="0"/>
              <a:t>)</a:t>
            </a:r>
            <a:endParaRPr lang="cs-CZ" dirty="0"/>
          </a:p>
          <a:p>
            <a:r>
              <a:rPr lang="cs-CZ" dirty="0"/>
              <a:t>VOŠ v oboru vzdělání, který odpovídá charakteru vyučovaného předmětu, a</a:t>
            </a:r>
          </a:p>
          <a:p>
            <a:pPr lvl="1"/>
            <a:r>
              <a:rPr lang="cs-CZ" dirty="0"/>
              <a:t>VŠ v oblasti pedagogických věd – příprava učitelů SŠ nebo 2. stupně ZŠ</a:t>
            </a:r>
          </a:p>
          <a:p>
            <a:pPr lvl="1"/>
            <a:r>
              <a:rPr lang="cs-CZ" dirty="0"/>
              <a:t>CŽV VŠ – příprava učitelů SŠ nebo 2. stupně ZŠ</a:t>
            </a:r>
          </a:p>
          <a:p>
            <a:pPr lvl="1"/>
            <a:r>
              <a:rPr lang="cs-CZ" dirty="0"/>
              <a:t>Studiem pedagogiky podle § 22 (DVPP na VŠ nebo zařízení pro DVPP)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6199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tx2"/>
                </a:solidFill>
              </a:rPr>
              <a:t>Odborná kvalifikace – učitel </a:t>
            </a:r>
            <a:r>
              <a:rPr lang="cs-CZ" b="1" dirty="0" smtClean="0">
                <a:solidFill>
                  <a:schemeClr val="tx2"/>
                </a:solidFill>
              </a:rPr>
              <a:t>praktického vyučování SŠ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SŠ s maturitní zkouškou v oboru vzdělání, který odpovídá charakterem vyučovanému předmětu, a</a:t>
            </a:r>
          </a:p>
          <a:p>
            <a:pPr lvl="1"/>
            <a:r>
              <a:rPr lang="cs-CZ" dirty="0"/>
              <a:t>VŠ v oblasti pedagogických věd – příprava učitelů SŠ nebo 2. stupně ZŠ</a:t>
            </a:r>
          </a:p>
          <a:p>
            <a:pPr lvl="1"/>
            <a:r>
              <a:rPr lang="cs-CZ" dirty="0"/>
              <a:t>CŽV VŠ – příprava učitelů SŠ nebo 2. stupně ZŠ</a:t>
            </a:r>
          </a:p>
          <a:p>
            <a:pPr lvl="1"/>
            <a:r>
              <a:rPr lang="cs-CZ" dirty="0"/>
              <a:t>Studiem pedagogiky podle § 22 (DVPP na VŠ nebo zařízení pro DVPP)</a:t>
            </a:r>
          </a:p>
          <a:p>
            <a:pPr marL="274320" lvl="1" indent="0">
              <a:buNone/>
            </a:pPr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7643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Definice pedagogického pracovníka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Koná přímou pedagogickou činnost přímým působením na vzdělávaného, kterým uskutečňuje výchovu a vzdělávání na základě školského zákona</a:t>
            </a:r>
          </a:p>
          <a:p>
            <a:r>
              <a:rPr lang="cs-CZ" dirty="0" smtClean="0"/>
              <a:t>Je zaměstnancem právnické osoby, která vykonává činnost školy, zařízení sociálních služeb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185159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>
                <a:solidFill>
                  <a:schemeClr val="tx2"/>
                </a:solidFill>
              </a:rPr>
              <a:t>Odborná kvalifikace – učitel </a:t>
            </a:r>
            <a:r>
              <a:rPr lang="cs-CZ" sz="3600" b="1" dirty="0" smtClean="0">
                <a:solidFill>
                  <a:schemeClr val="tx2"/>
                </a:solidFill>
              </a:rPr>
              <a:t>praktického vyučování zdravotnických oborů </a:t>
            </a:r>
            <a:r>
              <a:rPr lang="cs-CZ" sz="3600" b="1" dirty="0">
                <a:solidFill>
                  <a:schemeClr val="tx2"/>
                </a:solidFill>
              </a:rPr>
              <a:t>SŠ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+ způsobilost k výkonu zdravotnického povolání podle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455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tx2"/>
                </a:solidFill>
              </a:rPr>
              <a:t>Odborná kvalifikace – učitel </a:t>
            </a:r>
            <a:r>
              <a:rPr lang="cs-CZ" b="1" dirty="0" smtClean="0">
                <a:solidFill>
                  <a:schemeClr val="tx2"/>
                </a:solidFill>
              </a:rPr>
              <a:t>odborného výcviku 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Odborná kvalifikace učitele praktického vyučování</a:t>
            </a:r>
          </a:p>
          <a:p>
            <a:r>
              <a:rPr lang="cs-CZ" dirty="0" smtClean="0"/>
              <a:t>SŠ s výučním listem v oboru, který odpovídá charakteru vyučovaného předmětu, a </a:t>
            </a:r>
          </a:p>
          <a:p>
            <a:pPr lvl="1"/>
            <a:r>
              <a:rPr lang="cs-CZ" dirty="0"/>
              <a:t>VŠ bakalářské v oblasti pedagogických věd – příprava učitelů SŠ nebo 2. st. ZŠ</a:t>
            </a:r>
          </a:p>
          <a:p>
            <a:pPr lvl="1"/>
            <a:r>
              <a:rPr lang="cs-CZ" dirty="0"/>
              <a:t>CŽV VŠ - příprava učitelů SŠ nebo 2. st. ZŠ</a:t>
            </a:r>
          </a:p>
          <a:p>
            <a:pPr lvl="1"/>
            <a:r>
              <a:rPr lang="cs-CZ" dirty="0"/>
              <a:t>Studium </a:t>
            </a:r>
            <a:r>
              <a:rPr lang="cs-CZ" dirty="0" smtClean="0"/>
              <a:t>pedagogiky</a:t>
            </a:r>
            <a:endParaRPr lang="cs-CZ" dirty="0"/>
          </a:p>
          <a:p>
            <a:r>
              <a:rPr lang="cs-CZ" dirty="0" smtClean="0"/>
              <a:t>Učitel odborného výcviku zdravotnických oborů</a:t>
            </a:r>
          </a:p>
          <a:p>
            <a:pPr lvl="1"/>
            <a:r>
              <a:rPr lang="cs-CZ" dirty="0" smtClean="0"/>
              <a:t>Odborná kvalifikace učitele praktického vyučování a</a:t>
            </a:r>
          </a:p>
          <a:p>
            <a:pPr lvl="1"/>
            <a:r>
              <a:rPr lang="cs-CZ" dirty="0" smtClean="0"/>
              <a:t>Způsobilost k výkonu zdravotnického povolání v oboru, který vyučuje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05929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Odborná kvalifikace – učitel SŠ SVP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Kvalifikace učitele všeobecně-vzdělávacích předmětů, učitele odborných předmětů, praktického vyučování, odborného výcviku</a:t>
            </a:r>
          </a:p>
          <a:p>
            <a:pPr lvl="1"/>
            <a:r>
              <a:rPr lang="cs-CZ" dirty="0" smtClean="0"/>
              <a:t>VŠ v oblasti pedagogických věd – speciální pedagogika</a:t>
            </a:r>
          </a:p>
          <a:p>
            <a:pPr lvl="1"/>
            <a:r>
              <a:rPr lang="cs-CZ" dirty="0" smtClean="0"/>
              <a:t>CŽV VŠ – speciální pedagogika</a:t>
            </a:r>
          </a:p>
          <a:p>
            <a:r>
              <a:rPr lang="cs-CZ" dirty="0" smtClean="0"/>
              <a:t>VŠ magisterské v oblasti pedagogických věd – speciální pedagogika pro učitele + CŽV VŠ – příprava učitelů 2. st. ZŠ nebo SŠ</a:t>
            </a:r>
            <a:endParaRPr lang="cs-CZ" dirty="0"/>
          </a:p>
          <a:p>
            <a:r>
              <a:rPr lang="cs-CZ" dirty="0" smtClean="0"/>
              <a:t>Pro výuku v PŠ jednoleté a PŠ dvouleté – VŠ magisterské v oblasti pedagogických věd – speciální pedagogika pro učitele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81628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Učitel předmětu uměleckého zaměření SŠ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Vysokoškolské vzdělání získané studiem v akreditovaném magisterském studijním programu v oblasti umění studijního oboru umělecko-pedagogického zaměření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§ 9 odst. 8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13478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b="1" dirty="0">
                <a:solidFill>
                  <a:schemeClr val="tx2"/>
                </a:solidFill>
              </a:rPr>
              <a:t>§ 9 odst. </a:t>
            </a:r>
            <a:r>
              <a:rPr lang="cs-CZ" altLang="cs-CZ" b="1" dirty="0" smtClean="0">
                <a:solidFill>
                  <a:srgbClr val="FF0000"/>
                </a:solidFill>
              </a:rPr>
              <a:t>9</a:t>
            </a:r>
            <a:r>
              <a:rPr lang="cs-CZ" altLang="cs-CZ" b="1" dirty="0" smtClean="0"/>
              <a:t> </a:t>
            </a:r>
            <a:r>
              <a:rPr lang="cs-CZ" altLang="cs-CZ" b="1" dirty="0" smtClean="0">
                <a:solidFill>
                  <a:schemeClr val="tx2"/>
                </a:solidFill>
              </a:rPr>
              <a:t>– </a:t>
            </a:r>
            <a:r>
              <a:rPr lang="cs-CZ" altLang="cs-CZ" b="1" dirty="0">
                <a:solidFill>
                  <a:schemeClr val="tx2"/>
                </a:solidFill>
              </a:rPr>
              <a:t>učitel </a:t>
            </a:r>
            <a:r>
              <a:rPr lang="cs-CZ" altLang="cs-CZ" b="1" dirty="0" smtClean="0">
                <a:solidFill>
                  <a:schemeClr val="tx2"/>
                </a:solidFill>
              </a:rPr>
              <a:t>SŠ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altLang="cs-CZ" dirty="0"/>
              <a:t>Zaměstnanci, který je výkonným umělcem7), výtvarným umělcem, </a:t>
            </a:r>
            <a:r>
              <a:rPr lang="cs-CZ" altLang="cs-CZ" u="sng" dirty="0"/>
              <a:t>uznávaným odborníkem v oboru </a:t>
            </a:r>
            <a:r>
              <a:rPr lang="cs-CZ" altLang="cs-CZ" dirty="0"/>
              <a:t>nebo který má odbornou kvalifikaci podle § 21, může ředitel školy písemně uznat předpoklad odborné kvalifikace učitele předmětu střední školy odpovídajícího uměleckému nebo odbornému zaměření nebo odborné kvalifikaci zaměstnance za splněný, pokud týdenní pracovní doba tohoto zaměstnance u právnické osoby vykonávající činnost školy nepřesahuje polovinu stanovené týdenní pracovní doby a pokud tento zaměstnanec mimo pracovněprávní vztah k právnické osobě vykonávající činnost školy provádí umělecké výkony, vytváří umělecká díla, vykonává činnost v oboru, v němž je uznávaným odborníkem, nebo činnost, pro niž splňuje odbornou kvalifikaci podle § 21. Uznání splnění předpokladu odborné kvalifikace platí pro účely tohoto zákona po dobu, po kterou zaměstnanec splňuje podmínky podle věty první. </a:t>
            </a:r>
            <a:endParaRPr lang="cs-CZ" alt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03306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Výklad § 9 odst. 8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algn="just">
              <a:buFontTx/>
              <a:buNone/>
            </a:pPr>
            <a:r>
              <a:rPr lang="cs-CZ" altLang="cs-CZ" b="1" dirty="0"/>
              <a:t>Týká se:</a:t>
            </a:r>
          </a:p>
          <a:p>
            <a:pPr algn="just">
              <a:buFontTx/>
              <a:buChar char="-"/>
            </a:pPr>
            <a:r>
              <a:rPr lang="cs-CZ" altLang="cs-CZ" b="1" dirty="0"/>
              <a:t>Výkonný umělec, výtvarný umělec</a:t>
            </a:r>
          </a:p>
          <a:p>
            <a:pPr algn="just">
              <a:buFontTx/>
              <a:buChar char="-"/>
            </a:pPr>
            <a:r>
              <a:rPr lang="cs-CZ" altLang="cs-CZ" b="1" dirty="0" smtClean="0"/>
              <a:t>Uznávaný odborník v oboru</a:t>
            </a:r>
          </a:p>
          <a:p>
            <a:pPr algn="just">
              <a:buFontTx/>
              <a:buChar char="-"/>
            </a:pPr>
            <a:r>
              <a:rPr lang="cs-CZ" altLang="cs-CZ" b="1" dirty="0" smtClean="0"/>
              <a:t>Trenér</a:t>
            </a:r>
            <a:endParaRPr lang="cs-CZ" altLang="cs-CZ" b="1" dirty="0"/>
          </a:p>
          <a:p>
            <a:pPr marL="0" indent="0" algn="just">
              <a:buNone/>
            </a:pPr>
            <a:endParaRPr lang="cs-CZ" altLang="cs-CZ" b="1" dirty="0"/>
          </a:p>
          <a:p>
            <a:pPr marL="0" indent="0" algn="just">
              <a:buNone/>
            </a:pPr>
            <a:r>
              <a:rPr lang="cs-CZ" altLang="cs-CZ" b="1" dirty="0"/>
              <a:t>Základní podmínky</a:t>
            </a:r>
          </a:p>
          <a:p>
            <a:pPr algn="just">
              <a:buFontTx/>
              <a:buChar char="-"/>
            </a:pPr>
            <a:r>
              <a:rPr lang="cs-CZ" altLang="cs-CZ" b="1" dirty="0"/>
              <a:t>Týdenní pracovní doba nepřesahuje jednu polovinu jejich týdenní pracovní doby</a:t>
            </a:r>
          </a:p>
          <a:p>
            <a:pPr algn="just">
              <a:buFontTx/>
              <a:buChar char="-"/>
            </a:pPr>
            <a:r>
              <a:rPr lang="cs-CZ" altLang="cs-CZ" b="1" dirty="0"/>
              <a:t>Učitelé souběžně vykonávají příslušné umělecké nebo odborné činnosti, popřípadě činnost trenéra nebo </a:t>
            </a:r>
            <a:r>
              <a:rPr lang="cs-CZ" altLang="cs-CZ" b="1" dirty="0" smtClean="0"/>
              <a:t>podnikají, či pracují jako odborníci ve firmách</a:t>
            </a:r>
            <a:endParaRPr lang="cs-CZ" altLang="cs-CZ" b="1" dirty="0"/>
          </a:p>
          <a:p>
            <a:pPr algn="just">
              <a:buFontTx/>
              <a:buChar char="-"/>
            </a:pPr>
            <a:r>
              <a:rPr lang="cs-CZ" altLang="cs-CZ" b="1" dirty="0"/>
              <a:t>Jsou výkonnými nebo výtvarnými umělci, nebo splňují odbornou kvalifikaci trenéra </a:t>
            </a:r>
            <a:r>
              <a:rPr lang="cs-CZ" altLang="cs-CZ" b="1" dirty="0" smtClean="0"/>
              <a:t>a </a:t>
            </a:r>
            <a:r>
              <a:rPr lang="cs-CZ" altLang="cs-CZ" b="1" dirty="0"/>
              <a:t>jejich činnost je tak pro konkrétní školu přínosem</a:t>
            </a:r>
          </a:p>
          <a:p>
            <a:pPr algn="just">
              <a:buFontTx/>
              <a:buChar char="-"/>
            </a:pPr>
            <a:endParaRPr lang="cs-CZ" altLang="cs-CZ" b="1" dirty="0"/>
          </a:p>
          <a:p>
            <a:pPr marL="0" indent="0" algn="just">
              <a:buNone/>
            </a:pPr>
            <a:r>
              <a:rPr lang="cs-CZ" altLang="cs-CZ" b="1" u="sng" dirty="0"/>
              <a:t>Výtvarný umělec, výkonný umělec </a:t>
            </a:r>
            <a:r>
              <a:rPr lang="cs-CZ" altLang="cs-CZ" b="1" dirty="0"/>
              <a:t>– osoby, které jsou pro své umělecké kvality přínosem ve výuce příslušných předmětů ve škole</a:t>
            </a:r>
          </a:p>
          <a:p>
            <a:pPr marL="0" indent="0" algn="just">
              <a:buNone/>
            </a:pPr>
            <a:endParaRPr lang="cs-CZ" altLang="cs-CZ" b="1" dirty="0"/>
          </a:p>
          <a:p>
            <a:pPr marL="0" indent="0" algn="just">
              <a:buNone/>
            </a:pPr>
            <a:r>
              <a:rPr lang="cs-CZ" altLang="cs-CZ" b="1" dirty="0"/>
              <a:t>Učitel bude považován za kvalifikovaného za předpokladu splnění všech výše uvedených podmínek po omezenou dobu – dokud bude vyučovat konkrétní předmět – nemožnost dát výpověď podle § 52 písm. f) zákoníku práce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495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Odborná kvalifikace  učitel odborných předmětů ZUŠ, SŠ a konzervatoř</a:t>
            </a:r>
            <a:endParaRPr lang="cs-CZ" sz="36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VŠ studijního oboru, který odpovídá charakteru vyučovaného uměleckého oboru, a</a:t>
            </a:r>
          </a:p>
          <a:p>
            <a:pPr lvl="1"/>
            <a:r>
              <a:rPr lang="cs-CZ" dirty="0"/>
              <a:t>VŠ bakalářské v oblasti pedagogických věd</a:t>
            </a:r>
          </a:p>
          <a:p>
            <a:pPr lvl="1"/>
            <a:r>
              <a:rPr lang="cs-CZ" dirty="0"/>
              <a:t>CŽV VŠ – pedagogika</a:t>
            </a:r>
          </a:p>
          <a:p>
            <a:pPr lvl="1"/>
            <a:r>
              <a:rPr lang="cs-CZ" dirty="0"/>
              <a:t>Studium </a:t>
            </a:r>
            <a:r>
              <a:rPr lang="cs-CZ" dirty="0" smtClean="0"/>
              <a:t>pedagogiky</a:t>
            </a:r>
            <a:endParaRPr lang="cs-CZ" dirty="0"/>
          </a:p>
          <a:p>
            <a:r>
              <a:rPr lang="cs-CZ" dirty="0" smtClean="0"/>
              <a:t>VŠ magisterské v oblasti pedagogických věd – příprava učitelů ZUŠ (jen pro výuku v ZUŠ)</a:t>
            </a:r>
          </a:p>
          <a:p>
            <a:r>
              <a:rPr lang="cs-CZ" dirty="0"/>
              <a:t>VŠ magisterské v oblasti pedagogických </a:t>
            </a:r>
            <a:r>
              <a:rPr lang="cs-CZ" dirty="0" smtClean="0"/>
              <a:t>věd – příprava učitelů všeobecně-vzdělávacích předmětů – hra na hudební nástroj nebo na sólový zpěv </a:t>
            </a:r>
            <a:r>
              <a:rPr lang="cs-CZ" dirty="0"/>
              <a:t>(jen pro výuku v ZUŠ</a:t>
            </a:r>
            <a:r>
              <a:rPr lang="cs-CZ" dirty="0" smtClean="0"/>
              <a:t>)</a:t>
            </a:r>
          </a:p>
          <a:p>
            <a:r>
              <a:rPr lang="cs-CZ" dirty="0"/>
              <a:t>VŠ magisterské v oblasti pedagogických věd – příprava učitelů všeobecně-vzdělávacích předmětů </a:t>
            </a:r>
            <a:r>
              <a:rPr lang="cs-CZ" dirty="0" smtClean="0"/>
              <a:t>– výtvarná výchova (jen pro výuku v ZUŠ)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VŠ magisterské v oblasti umění studijního oboru umělecko-pedagogického zaměření (§10 písm. e)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 smtClean="0"/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60426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>
                <a:solidFill>
                  <a:schemeClr val="tx2"/>
                </a:solidFill>
              </a:rPr>
              <a:t>Odborná kvalifikace  učitel odborných předmětů ZUŠ, SŠ a konzervatoř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dirty="0" smtClean="0"/>
              <a:t>Konzervatoř 8 letá nebo 6 letá (vyšší odborné vzdělání), která odpovídá charakteru vyučovaného uměleckého předmětu</a:t>
            </a:r>
          </a:p>
          <a:p>
            <a:r>
              <a:rPr lang="cs-CZ" dirty="0" smtClean="0"/>
              <a:t>VOŠ, </a:t>
            </a:r>
            <a:r>
              <a:rPr lang="cs-CZ" dirty="0"/>
              <a:t>která odpovídá charakteru vyučovaného uměleckého </a:t>
            </a:r>
            <a:r>
              <a:rPr lang="cs-CZ" dirty="0" smtClean="0"/>
              <a:t>předmětu a</a:t>
            </a:r>
          </a:p>
          <a:p>
            <a:pPr lvl="1"/>
            <a:r>
              <a:rPr lang="cs-CZ" dirty="0"/>
              <a:t>VŠ bakalářská v oblasti pedagogických věd</a:t>
            </a:r>
          </a:p>
          <a:p>
            <a:pPr lvl="1"/>
            <a:r>
              <a:rPr lang="cs-CZ" dirty="0"/>
              <a:t>CŽV VŠ – pedagogika</a:t>
            </a:r>
          </a:p>
          <a:p>
            <a:pPr lvl="1"/>
            <a:r>
              <a:rPr lang="cs-CZ" dirty="0"/>
              <a:t>Studium pedagogiky</a:t>
            </a:r>
          </a:p>
          <a:p>
            <a:r>
              <a:rPr lang="cs-CZ" dirty="0" smtClean="0"/>
              <a:t>Konzervatoř (MZ)</a:t>
            </a:r>
          </a:p>
          <a:p>
            <a:pPr lvl="1"/>
            <a:r>
              <a:rPr lang="cs-CZ" dirty="0"/>
              <a:t>VŠ bakalářská v oblasti pedagogických věd</a:t>
            </a:r>
          </a:p>
          <a:p>
            <a:pPr lvl="1"/>
            <a:r>
              <a:rPr lang="cs-CZ" dirty="0"/>
              <a:t>CŽV VŠ – pedagogika</a:t>
            </a:r>
          </a:p>
          <a:p>
            <a:pPr lvl="1"/>
            <a:r>
              <a:rPr lang="cs-CZ" dirty="0"/>
              <a:t>Studium </a:t>
            </a:r>
            <a:r>
              <a:rPr lang="cs-CZ" dirty="0" smtClean="0"/>
              <a:t>pedagogiky</a:t>
            </a:r>
            <a:endParaRPr lang="cs-CZ" dirty="0"/>
          </a:p>
          <a:p>
            <a:r>
              <a:rPr lang="cs-CZ" dirty="0" smtClean="0"/>
              <a:t>SŠ s MZ </a:t>
            </a:r>
            <a:r>
              <a:rPr lang="cs-CZ" dirty="0"/>
              <a:t>která odpovídá charakteru vyučovaného uměleckého předmětu </a:t>
            </a:r>
            <a:r>
              <a:rPr lang="cs-CZ" dirty="0" smtClean="0"/>
              <a:t>a</a:t>
            </a:r>
          </a:p>
          <a:p>
            <a:pPr lvl="1"/>
            <a:r>
              <a:rPr lang="cs-CZ" dirty="0"/>
              <a:t>VŠ bakalářská v oblasti pedagogických věd</a:t>
            </a:r>
          </a:p>
          <a:p>
            <a:pPr lvl="1"/>
            <a:r>
              <a:rPr lang="cs-CZ" dirty="0"/>
              <a:t>CŽV VŠ – pedagogika</a:t>
            </a:r>
          </a:p>
          <a:p>
            <a:pPr lvl="1"/>
            <a:r>
              <a:rPr lang="cs-CZ" dirty="0"/>
              <a:t>Studium pedagogiky</a:t>
            </a:r>
          </a:p>
          <a:p>
            <a:pPr lvl="1"/>
            <a:endParaRPr lang="cs-CZ" dirty="0"/>
          </a:p>
          <a:p>
            <a:pPr marL="27432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4661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b="1" dirty="0">
                <a:solidFill>
                  <a:schemeClr val="tx2"/>
                </a:solidFill>
              </a:rPr>
              <a:t>§ 10 odst. </a:t>
            </a:r>
            <a:r>
              <a:rPr lang="cs-CZ" altLang="cs-CZ" sz="3200" b="1" dirty="0" smtClean="0">
                <a:solidFill>
                  <a:schemeClr val="tx2"/>
                </a:solidFill>
              </a:rPr>
              <a:t>2</a:t>
            </a:r>
            <a:r>
              <a:rPr lang="cs-CZ" altLang="cs-CZ" sz="3200" b="1" dirty="0">
                <a:solidFill>
                  <a:schemeClr val="tx2"/>
                </a:solidFill>
              </a:rPr>
              <a:t> </a:t>
            </a:r>
            <a:r>
              <a:rPr lang="cs-CZ" altLang="cs-CZ" sz="3200" b="1" dirty="0" smtClean="0">
                <a:solidFill>
                  <a:schemeClr val="tx2"/>
                </a:solidFill>
              </a:rPr>
              <a:t>– </a:t>
            </a:r>
            <a:r>
              <a:rPr lang="cs-CZ" altLang="cs-CZ" sz="3200" b="1" dirty="0">
                <a:solidFill>
                  <a:schemeClr val="tx2"/>
                </a:solidFill>
              </a:rPr>
              <a:t>učitelé uměleckých odborných předmětů v ZUŠ, SŠ a konzervatoři</a:t>
            </a:r>
            <a:endParaRPr lang="cs-CZ" sz="32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FontTx/>
              <a:buNone/>
            </a:pPr>
            <a:r>
              <a:rPr lang="cs-CZ" altLang="cs-CZ" dirty="0" smtClean="0"/>
              <a:t>Uznání kvalifikace</a:t>
            </a:r>
          </a:p>
          <a:p>
            <a:pPr marL="0" indent="0" algn="just">
              <a:buFontTx/>
              <a:buNone/>
            </a:pPr>
            <a:endParaRPr lang="cs-CZ" altLang="cs-CZ" dirty="0" smtClean="0"/>
          </a:p>
          <a:p>
            <a:pPr marL="0" indent="0" algn="just">
              <a:buFontTx/>
              <a:buNone/>
            </a:pPr>
            <a:r>
              <a:rPr lang="cs-CZ" altLang="cs-CZ" dirty="0" smtClean="0"/>
              <a:t>U </a:t>
            </a:r>
            <a:r>
              <a:rPr lang="cs-CZ" altLang="cs-CZ" dirty="0"/>
              <a:t>toho, kdo je nebo byl výkonným umělcem7) nebo výtvarným umělcem, může </a:t>
            </a:r>
            <a:r>
              <a:rPr lang="cs-CZ" altLang="cs-CZ" u="sng" dirty="0"/>
              <a:t>ředitel základní umělecké školy, střední školy nebo konzervatoře</a:t>
            </a:r>
            <a:r>
              <a:rPr lang="cs-CZ" altLang="cs-CZ" dirty="0"/>
              <a:t> v odůvodněných případech </a:t>
            </a:r>
            <a:r>
              <a:rPr lang="cs-CZ" altLang="cs-CZ" u="sng" dirty="0"/>
              <a:t>písemně uznat </a:t>
            </a:r>
            <a:r>
              <a:rPr lang="cs-CZ" altLang="cs-CZ" dirty="0"/>
              <a:t>předpoklad odborné kvalifikace učitele předmětu odpovídajícího uměleckému zaměření zaměstnance </a:t>
            </a:r>
            <a:r>
              <a:rPr lang="cs-CZ" altLang="cs-CZ" u="sng" dirty="0"/>
              <a:t>pro účely tohoto zákona</a:t>
            </a:r>
            <a:r>
              <a:rPr lang="cs-CZ" altLang="cs-CZ" dirty="0"/>
              <a:t> na dané škole za splněný.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0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Odborná kvalifikace – učitel VOŠ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Učitel všeobecně-vzdělávacích předmětů nebo odborných předmětů</a:t>
            </a:r>
          </a:p>
          <a:p>
            <a:pPr lvl="1"/>
            <a:r>
              <a:rPr lang="cs-CZ" dirty="0"/>
              <a:t>VŠ magisterské studijního oboru, který odpovídá charakteru vyučovaného </a:t>
            </a:r>
            <a:r>
              <a:rPr lang="cs-CZ" dirty="0" smtClean="0"/>
              <a:t>předmětu</a:t>
            </a:r>
          </a:p>
          <a:p>
            <a:r>
              <a:rPr lang="cs-CZ" dirty="0" smtClean="0"/>
              <a:t>Učitel praktického vyučování a odborné praxe</a:t>
            </a:r>
          </a:p>
          <a:p>
            <a:pPr lvl="1"/>
            <a:r>
              <a:rPr lang="cs-CZ" dirty="0" smtClean="0"/>
              <a:t>VŠ studijního oboru, který odpovídá charakteru praktického vyučování</a:t>
            </a:r>
          </a:p>
          <a:p>
            <a:pPr lvl="1"/>
            <a:r>
              <a:rPr lang="cs-CZ" dirty="0" smtClean="0"/>
              <a:t>VOŠ oboru vzdělání, který odpovídá charakteru praktického vyučování</a:t>
            </a:r>
          </a:p>
          <a:p>
            <a:pPr lvl="1"/>
            <a:r>
              <a:rPr lang="cs-CZ" dirty="0" smtClean="0"/>
              <a:t>SŠ s maturitní zkouškou oboru vzdělání, která odpovídá charakteru praktického vyučování</a:t>
            </a:r>
          </a:p>
          <a:p>
            <a:pPr lvl="1"/>
            <a:r>
              <a:rPr lang="cs-CZ" dirty="0" smtClean="0"/>
              <a:t>U zdravotnických oborů + způsobilost k výkonu zdravotnického povolání v oboru, který vyučuje</a:t>
            </a:r>
          </a:p>
        </p:txBody>
      </p:sp>
    </p:spTree>
    <p:extLst>
      <p:ext uri="{BB962C8B-B14F-4D97-AF65-F5344CB8AC3E}">
        <p14:creationId xmlns:p14="http://schemas.microsoft.com/office/powerpoint/2010/main" val="1154730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Kdo vykonává přímou pedagogickou činnost</a:t>
            </a:r>
            <a:endParaRPr lang="cs-CZ" sz="36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Učitel</a:t>
            </a:r>
          </a:p>
          <a:p>
            <a:r>
              <a:rPr lang="cs-CZ" dirty="0" smtClean="0"/>
              <a:t>Pedagog v zařízení pro další vzdělávání pedagogických pracovníků</a:t>
            </a:r>
          </a:p>
          <a:p>
            <a:r>
              <a:rPr lang="cs-CZ" dirty="0" smtClean="0"/>
              <a:t>Vychovatel</a:t>
            </a:r>
          </a:p>
          <a:p>
            <a:r>
              <a:rPr lang="cs-CZ" dirty="0" smtClean="0"/>
              <a:t>Speciální pedagog</a:t>
            </a:r>
          </a:p>
          <a:p>
            <a:r>
              <a:rPr lang="cs-CZ" dirty="0" smtClean="0"/>
              <a:t>Psycholog</a:t>
            </a:r>
          </a:p>
          <a:p>
            <a:r>
              <a:rPr lang="cs-CZ" dirty="0" smtClean="0"/>
              <a:t>Pedagog volného času</a:t>
            </a:r>
          </a:p>
          <a:p>
            <a:r>
              <a:rPr lang="cs-CZ" dirty="0" smtClean="0"/>
              <a:t>Asistent pedagoga</a:t>
            </a:r>
          </a:p>
          <a:p>
            <a:r>
              <a:rPr lang="cs-CZ" dirty="0" smtClean="0"/>
              <a:t>Trenér</a:t>
            </a:r>
          </a:p>
          <a:p>
            <a:r>
              <a:rPr lang="cs-CZ" dirty="0" smtClean="0"/>
              <a:t>Metodik prevence v pedagogicko-psychologické poradně</a:t>
            </a:r>
          </a:p>
          <a:p>
            <a:r>
              <a:rPr lang="cs-CZ" dirty="0" smtClean="0"/>
              <a:t>Vedoucí pedagogický pracovník</a:t>
            </a:r>
          </a:p>
        </p:txBody>
      </p:sp>
    </p:spTree>
    <p:extLst>
      <p:ext uri="{BB962C8B-B14F-4D97-AF65-F5344CB8AC3E}">
        <p14:creationId xmlns:p14="http://schemas.microsoft.com/office/powerpoint/2010/main" val="313212240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§ 11 odst. 4 – odborná kvalifikace učitele VOŠ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Učitel předmětů uměleckého zaměření získává odbornou kvalifikaci vysokoškolským vzděláním získaným studiem v akreditovaném magisterském studijním programu v oblasti umění studijního oboru umělecko-pedagogického zaměření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08053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2"/>
                </a:solidFill>
              </a:rPr>
              <a:t>§ 11 odst. 4 – učitel VOŠ</a:t>
            </a:r>
            <a:endParaRPr lang="cs-CZ" sz="40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 smtClean="0"/>
              <a:t>Uznání kvalifikace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U toho, kdo je nebo byl výkonným umělcem nebo výtvarným umělcem, může ředitel vyšší odborné školy v odůvodněných případech písemně uznat předpoklad odborné kvalifikace učitele předmětu odpovídajícího uměleckému zaměření zaměstnance pro účely tohoto zákona na dané škole za splněný.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5184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2"/>
                </a:solidFill>
              </a:rPr>
              <a:t>§ 11 odst. 5 – učitel VOŠ</a:t>
            </a:r>
            <a:endParaRPr lang="cs-CZ" sz="40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altLang="cs-CZ" dirty="0"/>
              <a:t>Zaměstnanci, </a:t>
            </a:r>
            <a:r>
              <a:rPr lang="cs-CZ" altLang="cs-CZ" dirty="0" smtClean="0"/>
              <a:t>který je </a:t>
            </a:r>
            <a:r>
              <a:rPr lang="cs-CZ" altLang="cs-CZ" u="sng" dirty="0"/>
              <a:t>uznávaným odborníkem v oboru </a:t>
            </a:r>
            <a:r>
              <a:rPr lang="cs-CZ" altLang="cs-CZ" dirty="0"/>
              <a:t>nebo který má odbornou kvalifikaci podle § 21, může ředitel školy písemně uznat předpoklad odborné kvalifikace učitele předmětu </a:t>
            </a:r>
            <a:r>
              <a:rPr lang="cs-CZ" altLang="cs-CZ" dirty="0" smtClean="0"/>
              <a:t>vyšší odborné školy </a:t>
            </a:r>
            <a:r>
              <a:rPr lang="cs-CZ" altLang="cs-CZ" dirty="0"/>
              <a:t>odpovídajícího </a:t>
            </a:r>
            <a:r>
              <a:rPr lang="cs-CZ" altLang="cs-CZ" dirty="0" smtClean="0"/>
              <a:t>odbornému </a:t>
            </a:r>
            <a:r>
              <a:rPr lang="cs-CZ" altLang="cs-CZ" dirty="0"/>
              <a:t>zaměření nebo odborné kvalifikaci zaměstnance za splněný, pokud týdenní pracovní doba tohoto zaměstnance u právnické osoby vykonávající činnost školy nepřesahuje polovinu stanovené týdenní pracovní doby a pokud tento zaměstnanec mimo pracovněprávní vztah k právnické osobě vykonávající činnost školy </a:t>
            </a:r>
            <a:r>
              <a:rPr lang="cs-CZ" altLang="cs-CZ" dirty="0" smtClean="0"/>
              <a:t>vykonává </a:t>
            </a:r>
            <a:r>
              <a:rPr lang="cs-CZ" altLang="cs-CZ" dirty="0"/>
              <a:t>činnost v oboru, v němž je uznávaným odborníkem, nebo činnost, pro niž splňuje odbornou kvalifikaci podle § 21. Uznání splnění předpokladu odborné kvalifikace platí pro účely tohoto zákona po dobu, po kterou zaměstnanec splňuje podmínky podle věty první. </a:t>
            </a:r>
            <a:endParaRPr lang="cs-CZ" altLang="cs-CZ" sz="2400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658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Odborná kvalifikace – učitel jazykové školy</a:t>
            </a:r>
            <a:endParaRPr lang="cs-CZ" sz="36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VŠ magisterské v oblasti pedagogických věd – příprava učitelů příslušných cizích jazyků</a:t>
            </a:r>
          </a:p>
          <a:p>
            <a:r>
              <a:rPr lang="cs-CZ" dirty="0" smtClean="0"/>
              <a:t>VŠ v oblasti pedagogických věd</a:t>
            </a:r>
          </a:p>
          <a:p>
            <a:pPr lvl="1"/>
            <a:r>
              <a:rPr lang="cs-CZ" dirty="0"/>
              <a:t>Jazyková zkouška v úrovni C1 Společného evropského referenčního rámce pro jazyky a didaktické </a:t>
            </a:r>
            <a:r>
              <a:rPr lang="cs-CZ" dirty="0" smtClean="0"/>
              <a:t>studium</a:t>
            </a:r>
          </a:p>
          <a:p>
            <a:r>
              <a:rPr lang="cs-CZ" dirty="0" smtClean="0"/>
              <a:t>VŠ magisterské v oblasti společenských věd – cizí jazyky</a:t>
            </a:r>
          </a:p>
          <a:p>
            <a:pPr lvl="1"/>
            <a:r>
              <a:rPr lang="cs-CZ" dirty="0"/>
              <a:t>VŠ v oblasti pedagogických věd – příprava učitelů</a:t>
            </a:r>
          </a:p>
          <a:p>
            <a:pPr lvl="1"/>
            <a:r>
              <a:rPr lang="cs-CZ" dirty="0"/>
              <a:t>CŽV VŠ – příprava učitelů</a:t>
            </a:r>
          </a:p>
          <a:p>
            <a:pPr lvl="1"/>
            <a:r>
              <a:rPr lang="cs-CZ" dirty="0"/>
              <a:t>Studiem </a:t>
            </a:r>
            <a:r>
              <a:rPr lang="cs-CZ" dirty="0" smtClean="0"/>
              <a:t>pedagogiky</a:t>
            </a:r>
            <a:endParaRPr lang="cs-CZ" dirty="0"/>
          </a:p>
          <a:p>
            <a:r>
              <a:rPr lang="cs-CZ" dirty="0" smtClean="0"/>
              <a:t>VŠ magisterské</a:t>
            </a:r>
          </a:p>
          <a:p>
            <a:pPr lvl="1"/>
            <a:r>
              <a:rPr lang="cs-CZ" dirty="0"/>
              <a:t>VŠ v oblasti pedagogických věd – příprava </a:t>
            </a:r>
            <a:r>
              <a:rPr lang="cs-CZ" dirty="0" smtClean="0"/>
              <a:t>učitelů</a:t>
            </a:r>
          </a:p>
          <a:p>
            <a:pPr lvl="1"/>
            <a:r>
              <a:rPr lang="cs-CZ" dirty="0"/>
              <a:t>CŽV VŠ – příprava </a:t>
            </a:r>
            <a:r>
              <a:rPr lang="cs-CZ" dirty="0" smtClean="0"/>
              <a:t>učitelů a jazyková </a:t>
            </a:r>
            <a:r>
              <a:rPr lang="cs-CZ" dirty="0"/>
              <a:t>zkouška v úrovni C1 Společného evropského referenčního rámce pro jazyky a didaktické studium</a:t>
            </a:r>
          </a:p>
          <a:p>
            <a:pPr lvl="1"/>
            <a:endParaRPr lang="cs-CZ" dirty="0"/>
          </a:p>
          <a:p>
            <a:pPr marL="274320" lvl="1" indent="0">
              <a:buNone/>
            </a:pPr>
            <a:endParaRPr lang="cs-CZ" dirty="0"/>
          </a:p>
          <a:p>
            <a:pPr lvl="1"/>
            <a:endParaRPr lang="cs-CZ" dirty="0" smtClean="0"/>
          </a:p>
          <a:p>
            <a:pPr lvl="1"/>
            <a:endParaRPr lang="cs-CZ" dirty="0" smtClean="0"/>
          </a:p>
          <a:p>
            <a:pPr marL="27432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458248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2"/>
                </a:solidFill>
              </a:rPr>
              <a:t>Odborná kvalifikace – učitel DVPP</a:t>
            </a:r>
            <a:endParaRPr lang="cs-CZ" sz="40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 v magisterském studijním programu studijního oboru, který odpovídá charakteru vzdělávacích předmětů</a:t>
            </a:r>
          </a:p>
          <a:p>
            <a:r>
              <a:rPr lang="cs-CZ" dirty="0" smtClean="0"/>
              <a:t>+</a:t>
            </a:r>
          </a:p>
          <a:p>
            <a:r>
              <a:rPr lang="cs-CZ" dirty="0" smtClean="0"/>
              <a:t>Pedagogická praxe v oboru, který odpovídá charakteru vzdělávacích předmětů nejméně 4 roky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08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Odborná kvalifikace – učitel náboženství</a:t>
            </a:r>
            <a:endParaRPr lang="cs-CZ" sz="36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VŠ magisterské v oblasti teologických věd</a:t>
            </a:r>
          </a:p>
          <a:p>
            <a:r>
              <a:rPr lang="cs-CZ" dirty="0"/>
              <a:t>VŠ magisterské v </a:t>
            </a:r>
            <a:r>
              <a:rPr lang="cs-CZ" dirty="0" smtClean="0"/>
              <a:t>oblasti pedagogických věd zamřené na přípravu učitelů náboženství</a:t>
            </a:r>
          </a:p>
          <a:p>
            <a:r>
              <a:rPr lang="cs-CZ" dirty="0"/>
              <a:t>VŠ magisterské v </a:t>
            </a:r>
            <a:r>
              <a:rPr lang="cs-CZ" dirty="0" smtClean="0"/>
              <a:t>oblasti pedagogických nebo společenských věd a </a:t>
            </a:r>
          </a:p>
          <a:p>
            <a:pPr lvl="1"/>
            <a:r>
              <a:rPr lang="cs-CZ" dirty="0" smtClean="0"/>
              <a:t>VŠ bakalářské v oblasti pedagogických věd – příprava učitelů náboženství</a:t>
            </a:r>
          </a:p>
          <a:p>
            <a:pPr lvl="1"/>
            <a:r>
              <a:rPr lang="cs-CZ" dirty="0" smtClean="0"/>
              <a:t>CŽV VŠ – příprava učitelů náboženství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pověřený </a:t>
            </a:r>
            <a:r>
              <a:rPr lang="cs-CZ" dirty="0"/>
              <a:t>zástupce církve nebo náboženské společnosti - </a:t>
            </a:r>
            <a:r>
              <a:rPr lang="cs-CZ" dirty="0" smtClean="0"/>
              <a:t>pověření </a:t>
            </a:r>
            <a:r>
              <a:rPr lang="cs-CZ" dirty="0"/>
              <a:t>vydává statutární orgán církve nebo náboženské společnosti, v případě římskokatolické církve statutární orgán příslušného biskupství.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040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Odborná kvalifikace – učitel odborného výcviku v zařízení sociálních služeb</a:t>
            </a:r>
            <a:endParaRPr lang="cs-CZ" sz="36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Odborná kvalifikace učitele odborného výcviku SŠ + speciální pedagogika v rámci DVPP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393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2"/>
                </a:solidFill>
              </a:rPr>
              <a:t>Odborná kvalifikace - vychovatel</a:t>
            </a:r>
            <a:endParaRPr lang="cs-CZ" sz="40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VŠ v oblasti pedagogických věd</a:t>
            </a:r>
          </a:p>
          <a:p>
            <a:r>
              <a:rPr lang="cs-CZ" dirty="0" smtClean="0"/>
              <a:t>Odborná kvalifikace (VŠ) učitele 1. stupně ZŠ, 2. stupně ZŠ, SŠ, uměleckých odborných předmětů v ZUŠ, SŠ a konzervatoři, jazykové školy, učitel náboženství</a:t>
            </a:r>
          </a:p>
          <a:p>
            <a:r>
              <a:rPr lang="cs-CZ" dirty="0" smtClean="0"/>
              <a:t>VŠ + CŽV VŠ v oblasti pedagogických věd nebo studium pedagogiky</a:t>
            </a:r>
          </a:p>
          <a:p>
            <a:r>
              <a:rPr lang="cs-CZ" dirty="0" smtClean="0"/>
              <a:t>VOŠ – vychovatelství nebo pedagogika volného času nebo speciální pedagogika nebo sociální pedagogika</a:t>
            </a:r>
          </a:p>
          <a:p>
            <a:r>
              <a:rPr lang="cs-CZ" dirty="0" smtClean="0"/>
              <a:t>VOŠ +</a:t>
            </a:r>
            <a:r>
              <a:rPr lang="cs-CZ" dirty="0"/>
              <a:t> CŽV VŠ </a:t>
            </a:r>
            <a:r>
              <a:rPr lang="cs-CZ" dirty="0" smtClean="0"/>
              <a:t>– vychovatelství nebo sociální pedagogika nebo pedagogika volného času nebo příprava učitelů ZŠ nebo SŠ nebo studium pedagogiky</a:t>
            </a:r>
          </a:p>
          <a:p>
            <a:r>
              <a:rPr lang="cs-CZ" dirty="0" smtClean="0"/>
              <a:t>SŠ s MZ – příprava vychovatelů nebo pedagogů volného času</a:t>
            </a:r>
          </a:p>
          <a:p>
            <a:r>
              <a:rPr lang="cs-CZ" dirty="0" smtClean="0"/>
              <a:t>SŠ s MZ – příprava učitelů MŠ + vykonání jednotlivé zkoušky</a:t>
            </a:r>
          </a:p>
          <a:p>
            <a:r>
              <a:rPr lang="cs-CZ" dirty="0" smtClean="0"/>
              <a:t>SŠ s MZ + CŽV VŠ – vychovatelství, sociální pedagogika, pedagogika volného času, příprava učitelů ZŠ nebo SŠ</a:t>
            </a:r>
          </a:p>
        </p:txBody>
      </p:sp>
    </p:spTree>
    <p:extLst>
      <p:ext uri="{BB962C8B-B14F-4D97-AF65-F5344CB8AC3E}">
        <p14:creationId xmlns:p14="http://schemas.microsoft.com/office/powerpoint/2010/main" val="132302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Odborná kvalifikace – vychovatel SVP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 – speciální pedagogika nebo sociální pedagogika</a:t>
            </a:r>
          </a:p>
          <a:p>
            <a:r>
              <a:rPr lang="cs-CZ" dirty="0" smtClean="0"/>
              <a:t>VOŠ – speciální pedagogika</a:t>
            </a:r>
          </a:p>
          <a:p>
            <a:r>
              <a:rPr lang="cs-CZ" dirty="0" smtClean="0"/>
              <a:t>Odborná kvalifikace vychovatele + CŽV VŠ – speciální pedagogika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196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Odborná kvalifikace - pedagog volného času</a:t>
            </a:r>
            <a:endParaRPr lang="cs-CZ" sz="36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u="sng" dirty="0" smtClean="0"/>
              <a:t>Komplexní přímá pedagogická činnost</a:t>
            </a:r>
          </a:p>
          <a:p>
            <a:r>
              <a:rPr lang="cs-CZ" dirty="0" smtClean="0"/>
              <a:t>VŠ v oblasti pedagogických věd</a:t>
            </a:r>
          </a:p>
          <a:p>
            <a:r>
              <a:rPr lang="cs-CZ" dirty="0" smtClean="0"/>
              <a:t>VŠ + CŽV VŠ – pedagogika nebo studium pedagogiky</a:t>
            </a:r>
          </a:p>
          <a:p>
            <a:r>
              <a:rPr lang="cs-CZ" dirty="0" smtClean="0"/>
              <a:t>VOŠ s pedagogickým zaměřením</a:t>
            </a:r>
          </a:p>
          <a:p>
            <a:r>
              <a:rPr lang="cs-CZ" dirty="0" smtClean="0"/>
              <a:t>VOŠ +</a:t>
            </a:r>
            <a:r>
              <a:rPr lang="cs-CZ" dirty="0"/>
              <a:t> CŽV VŠ – pedagogika nebo studium </a:t>
            </a:r>
            <a:r>
              <a:rPr lang="cs-CZ" dirty="0" smtClean="0"/>
              <a:t>pedagogiky</a:t>
            </a:r>
          </a:p>
          <a:p>
            <a:r>
              <a:rPr lang="cs-CZ" dirty="0" smtClean="0"/>
              <a:t>SŠ s MZ s pedagogickým zaměřením</a:t>
            </a:r>
          </a:p>
          <a:p>
            <a:r>
              <a:rPr lang="cs-CZ" dirty="0" smtClean="0"/>
              <a:t>SŠ s MZ + </a:t>
            </a:r>
            <a:r>
              <a:rPr lang="cs-CZ" dirty="0"/>
              <a:t>CŽV VŠ – pedagogika nebo studium pedagogiky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256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Předpoklady pro výkon činnosti pedagogického pracovníka</a:t>
            </a:r>
            <a:endParaRPr lang="cs-CZ" sz="36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Je plně způsobilý k právním úkonům</a:t>
            </a:r>
          </a:p>
          <a:p>
            <a:r>
              <a:rPr lang="cs-CZ" dirty="0" smtClean="0"/>
              <a:t>Má odbornou kvalifikaci pro přímou pedagogickou činnost, kterou vykonává</a:t>
            </a:r>
          </a:p>
          <a:p>
            <a:r>
              <a:rPr lang="cs-CZ" dirty="0" smtClean="0"/>
              <a:t>Je bezúhonný</a:t>
            </a:r>
          </a:p>
          <a:p>
            <a:r>
              <a:rPr lang="cs-CZ" dirty="0" smtClean="0"/>
              <a:t>Je zdravotně způsobilý</a:t>
            </a:r>
          </a:p>
          <a:p>
            <a:r>
              <a:rPr lang="cs-CZ" dirty="0" smtClean="0"/>
              <a:t>Prokázal znalost českého jazyka, není-li dále stanoveno jinak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1761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Odborná kvalifikace – pedagog volného času</a:t>
            </a:r>
            <a:endParaRPr lang="cs-CZ" sz="36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/>
          </a:p>
          <a:p>
            <a:r>
              <a:rPr lang="cs-CZ" b="1" u="sng" dirty="0" smtClean="0"/>
              <a:t>Dílčí přímá pedagogická činnost</a:t>
            </a:r>
          </a:p>
          <a:p>
            <a:r>
              <a:rPr lang="cs-CZ" dirty="0" smtClean="0"/>
              <a:t>Odborná kvalifikace pedagoga volného času konajícího komplexní přímou pedagogickou činnost</a:t>
            </a:r>
          </a:p>
          <a:p>
            <a:r>
              <a:rPr lang="cs-CZ" dirty="0" smtClean="0"/>
              <a:t>SŠ s výučním listem + </a:t>
            </a:r>
            <a:r>
              <a:rPr lang="cs-CZ" dirty="0"/>
              <a:t>CŽV VŠ – pedagogika nebo studium pedagogiky</a:t>
            </a:r>
          </a:p>
        </p:txBody>
      </p:sp>
    </p:spTree>
    <p:extLst>
      <p:ext uri="{BB962C8B-B14F-4D97-AF65-F5344CB8AC3E}">
        <p14:creationId xmlns:p14="http://schemas.microsoft.com/office/powerpoint/2010/main" val="151957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Odborná kvalifikace pedagoga volného času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17 odst. 3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Pedagog volného času pro aktivity zájmového vzdělávání odpovídající uměleckému zaměření získává odbornou kvalifikaci vysokoškolským vzděláním získaným studiem v akreditovaném magisterském studijním programu v oblasti umění studijního oboru umělecko-pedagogického zaměření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235563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>
                <a:solidFill>
                  <a:schemeClr val="tx2"/>
                </a:solidFill>
              </a:rPr>
              <a:t>§ 17 odst. </a:t>
            </a:r>
            <a:r>
              <a:rPr lang="cs-CZ" altLang="cs-CZ" b="1" dirty="0" smtClean="0">
                <a:solidFill>
                  <a:srgbClr val="FF0000"/>
                </a:solidFill>
              </a:rPr>
              <a:t>4</a:t>
            </a:r>
            <a:r>
              <a:rPr lang="cs-CZ" altLang="cs-CZ" b="1" dirty="0" smtClean="0"/>
              <a:t> </a:t>
            </a:r>
            <a:r>
              <a:rPr lang="cs-CZ" altLang="cs-CZ" b="1" dirty="0">
                <a:solidFill>
                  <a:schemeClr val="tx2"/>
                </a:solidFill>
              </a:rPr>
              <a:t>– pedagog volného času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altLang="cs-CZ" dirty="0"/>
              <a:t>Zaměstnanci, který je výkonným umělcem7), výtvarným umělcem nebo který má odbornou kvalifikaci podle § 10 odst. 1 nebo § 21, může ředitel školy písemně uznat předpoklad odborné kvalifikace pedagoga volného času </a:t>
            </a:r>
            <a:r>
              <a:rPr lang="cs-CZ" altLang="cs-CZ" u="sng" dirty="0"/>
              <a:t>pro aktivity zájmového vzdělávání </a:t>
            </a:r>
            <a:r>
              <a:rPr lang="cs-CZ" altLang="cs-CZ" dirty="0"/>
              <a:t>odpovídající uměleckému zaměření nebo odborné kvalifikaci zaměstnance za splněný, pokud týdenní pracovní doba tohoto zaměstnance u právnické osoby vykonávající činnost školy nepřesahuje polovinu stanovené týdenní pracovní doby a pokud tento zaměstnanec mimo pracovněprávní vztah k právnické osobě vykonávající činnost školy provádí umělecké výkony, vytváří umělecká díla nebo vykonává činnost, pro niž splňuje odbornou kvalifikaci podle § 10 odst. 1 nebo § 21. Uznání splnění předpokladu odborné kvalifikace platí pro účely tohoto zákona po dobu, po kterou zaměstnanec splňuje podmínky podle věty první.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417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Odborná kvalifikace – speciální pedagog</a:t>
            </a:r>
            <a:endParaRPr lang="cs-CZ" sz="36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VŠ magisterské v oblasti pedagogických věd – speciální </a:t>
            </a:r>
          </a:p>
          <a:p>
            <a:r>
              <a:rPr lang="cs-CZ" dirty="0"/>
              <a:t>VŠ magisterské v oblasti pedagogických </a:t>
            </a:r>
            <a:r>
              <a:rPr lang="cs-CZ" dirty="0" smtClean="0"/>
              <a:t>věd – pedagogika předškolního věku, příprava učitelů všeobecně-vzdělávacích předmětů ZŠ nebo SŠ nebo vychovatelů + doplňující studium k rozšíření odborné kvalifikace</a:t>
            </a:r>
          </a:p>
          <a:p>
            <a:r>
              <a:rPr lang="cs-CZ" dirty="0"/>
              <a:t>VŠ magisterské v oblasti pedagogických </a:t>
            </a:r>
            <a:r>
              <a:rPr lang="cs-CZ" dirty="0" smtClean="0"/>
              <a:t>věd + </a:t>
            </a:r>
            <a:r>
              <a:rPr lang="cs-CZ" dirty="0"/>
              <a:t>doplňující studium k rozšíření odborné kvalifikace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582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2"/>
                </a:solidFill>
              </a:rPr>
              <a:t>Odborná kvalifikace - psycholog</a:t>
            </a:r>
            <a:endParaRPr lang="cs-CZ" sz="40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VŠ magisterské – studijní program psychologie </a:t>
            </a:r>
          </a:p>
          <a:p>
            <a:endParaRPr lang="cs-CZ" dirty="0"/>
          </a:p>
          <a:p>
            <a:r>
              <a:rPr lang="cs-CZ" dirty="0" smtClean="0"/>
              <a:t>Nelze udělit výjimku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482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Odborná kvalifikace – metodik prevence v PPP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Vysokoškolské vzdělání získané v akreditovaném studijním programu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848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Odborná kvalifikace - asistent pedagoga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Přímá pedagogická činnost ve třídě SVP, individuální integrace</a:t>
            </a:r>
          </a:p>
          <a:p>
            <a:r>
              <a:rPr lang="cs-CZ" dirty="0" smtClean="0"/>
              <a:t>VŠ v oblasti pedagogických věd</a:t>
            </a:r>
          </a:p>
          <a:p>
            <a:r>
              <a:rPr lang="cs-CZ" dirty="0" smtClean="0"/>
              <a:t>VŠ + CŽV VŠ – pedagogika nebo studiem pedagogiky nebo studium pro asistenty pedagoga</a:t>
            </a:r>
          </a:p>
          <a:p>
            <a:r>
              <a:rPr lang="cs-CZ" dirty="0" smtClean="0"/>
              <a:t>VOŠ s pedagogickým zaměřením</a:t>
            </a:r>
          </a:p>
          <a:p>
            <a:r>
              <a:rPr lang="cs-CZ" dirty="0" smtClean="0"/>
              <a:t>VOŠ + </a:t>
            </a:r>
            <a:r>
              <a:rPr lang="cs-CZ" dirty="0"/>
              <a:t>CŽV VŠ – pedagogika nebo studiem pedagogiky nebo studium pro asistenty </a:t>
            </a:r>
            <a:r>
              <a:rPr lang="cs-CZ" dirty="0" smtClean="0"/>
              <a:t>pedagoga</a:t>
            </a:r>
          </a:p>
          <a:p>
            <a:r>
              <a:rPr lang="cs-CZ" dirty="0" smtClean="0"/>
              <a:t>SŠ s MZ s pedagogickým zaměřením</a:t>
            </a:r>
          </a:p>
          <a:p>
            <a:r>
              <a:rPr lang="cs-CZ" dirty="0" smtClean="0"/>
              <a:t>SŠ s MZ - </a:t>
            </a:r>
            <a:r>
              <a:rPr lang="cs-CZ" dirty="0"/>
              <a:t>CŽV VŠ – pedagogika nebo studiem pedagogiky nebo studium pro asistenty pedagoga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174893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Odborná kvalifikace – asistent pedagoga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Pomocné výchovné práce</a:t>
            </a:r>
          </a:p>
          <a:p>
            <a:r>
              <a:rPr lang="cs-CZ" dirty="0" smtClean="0"/>
              <a:t>Odborná kvalifikace pro přímou pedagogickou činnost ve třídě SVP, individuální integraci</a:t>
            </a:r>
          </a:p>
          <a:p>
            <a:r>
              <a:rPr lang="cs-CZ" dirty="0" smtClean="0"/>
              <a:t>SŠ s výučním listem + studium pedagogiky</a:t>
            </a:r>
          </a:p>
          <a:p>
            <a:r>
              <a:rPr lang="cs-CZ" dirty="0" smtClean="0"/>
              <a:t>SŠ – asistent pedagoga</a:t>
            </a:r>
          </a:p>
          <a:p>
            <a:r>
              <a:rPr lang="cs-CZ" dirty="0" smtClean="0"/>
              <a:t>SŠ + studium pedagogiky nebo studium pro asistenty pedagoga</a:t>
            </a:r>
          </a:p>
          <a:p>
            <a:r>
              <a:rPr lang="cs-CZ" dirty="0" smtClean="0"/>
              <a:t>ZŠ + studium pro asistenty pedagoga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392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Odborná kvalifikace - trenér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VŠ magisterské v oblasti pedagogických věd – příprava učitelů tělesné výchovy + osvědčení nejméně II. třídy trenéra příslušné specializace</a:t>
            </a:r>
          </a:p>
          <a:p>
            <a:r>
              <a:rPr lang="cs-CZ" dirty="0" smtClean="0"/>
              <a:t>VŠ magisterské – tělesná výchova a sport +</a:t>
            </a:r>
            <a:r>
              <a:rPr lang="cs-CZ" dirty="0"/>
              <a:t> osvědčení nejméně II. třídy trenéra příslušné </a:t>
            </a:r>
            <a:r>
              <a:rPr lang="cs-CZ" dirty="0" smtClean="0"/>
              <a:t>specializace</a:t>
            </a:r>
          </a:p>
          <a:p>
            <a:r>
              <a:rPr lang="cs-CZ" dirty="0" smtClean="0"/>
              <a:t>VŠ bakalářské – tělesná výchova a sport + </a:t>
            </a:r>
            <a:r>
              <a:rPr lang="cs-CZ" dirty="0"/>
              <a:t>osvědčení nejméně II. třídy trenéra příslušné </a:t>
            </a:r>
            <a:r>
              <a:rPr lang="cs-CZ" dirty="0" smtClean="0"/>
              <a:t>specializace</a:t>
            </a:r>
          </a:p>
          <a:p>
            <a:r>
              <a:rPr lang="cs-CZ" dirty="0" smtClean="0"/>
              <a:t>VOŠ</a:t>
            </a:r>
            <a:r>
              <a:rPr lang="en-US" dirty="0" smtClean="0"/>
              <a:t> – </a:t>
            </a:r>
            <a:r>
              <a:rPr lang="cs-CZ" dirty="0" smtClean="0"/>
              <a:t>sportovní</a:t>
            </a:r>
            <a:r>
              <a:rPr lang="en-US" dirty="0" smtClean="0"/>
              <a:t>, </a:t>
            </a:r>
            <a:r>
              <a:rPr lang="cs-CZ" dirty="0" smtClean="0"/>
              <a:t>tělovýchovné </a:t>
            </a:r>
            <a:r>
              <a:rPr lang="en-US" dirty="0" smtClean="0"/>
              <a:t>a </a:t>
            </a:r>
            <a:r>
              <a:rPr lang="cs-CZ" dirty="0" smtClean="0"/>
              <a:t>pohybové</a:t>
            </a:r>
            <a:r>
              <a:rPr lang="en-US" dirty="0" smtClean="0"/>
              <a:t> </a:t>
            </a:r>
            <a:r>
              <a:rPr lang="cs-CZ" dirty="0" smtClean="0"/>
              <a:t>činnosti + </a:t>
            </a:r>
            <a:r>
              <a:rPr lang="cs-CZ" dirty="0"/>
              <a:t>osvědčení nejméně II. třídy trenéra příslušné </a:t>
            </a:r>
            <a:r>
              <a:rPr lang="cs-CZ" dirty="0" smtClean="0"/>
              <a:t>specializace</a:t>
            </a:r>
          </a:p>
          <a:p>
            <a:r>
              <a:rPr lang="cs-CZ" dirty="0" smtClean="0"/>
              <a:t>SŠ s MZ nebo s VL + trenérská škola tělovýchovných fakult VŠ + </a:t>
            </a:r>
            <a:r>
              <a:rPr lang="cs-CZ" dirty="0"/>
              <a:t>osvědčení nejméně II. třídy trenéra příslušné specializace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7072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Společná ustanovení k odborné kvalifikaci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Studium pedagogiky (VŠ nebo ZDVPP) </a:t>
            </a:r>
          </a:p>
          <a:p>
            <a:pPr lvl="1"/>
            <a:r>
              <a:rPr lang="cs-CZ" dirty="0"/>
              <a:t>Pedagogika, psychologie, didaktika – učitel – nejméně 120 hodin</a:t>
            </a:r>
          </a:p>
          <a:p>
            <a:pPr lvl="1"/>
            <a:r>
              <a:rPr lang="cs-CZ" dirty="0"/>
              <a:t>Pedagogika, psychologie – vychovatel a asistent pedagoga (nejméně 80 hodin), pedagog volného času (komplexní přímá pedagogická činnost - nejméně 120 hodin, dílčí přímá pedagogická činnost – nejméně 40 hodin</a:t>
            </a:r>
            <a:r>
              <a:rPr lang="cs-CZ" dirty="0" smtClean="0"/>
              <a:t>)</a:t>
            </a:r>
          </a:p>
          <a:p>
            <a:r>
              <a:rPr lang="cs-CZ" dirty="0" smtClean="0"/>
              <a:t>Studium v oblasti pedagogických věd </a:t>
            </a:r>
          </a:p>
          <a:p>
            <a:pPr lvl="1"/>
            <a:r>
              <a:rPr lang="cs-CZ" dirty="0" smtClean="0"/>
              <a:t>znalosti </a:t>
            </a:r>
            <a:r>
              <a:rPr lang="cs-CZ" dirty="0"/>
              <a:t>a dovednosti v oblasti pedagogických, speciálně pedagogických nebo psychologických věd, které jsou součástí jeho odborné </a:t>
            </a:r>
            <a:r>
              <a:rPr lang="cs-CZ" dirty="0" smtClean="0"/>
              <a:t>kvalifikace</a:t>
            </a:r>
          </a:p>
          <a:p>
            <a:pPr lvl="1"/>
            <a:r>
              <a:rPr lang="cs-CZ" dirty="0" smtClean="0"/>
              <a:t>CŽV VŠ nejméně 250 vyučovacích hodin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8942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Předpoklady pro výkon činnosti ředitele veřejné školy</a:t>
            </a:r>
            <a:endParaRPr lang="cs-CZ" sz="36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Podmínka praxe pro možnost přihlásit se do KŘ</a:t>
            </a:r>
          </a:p>
          <a:p>
            <a:r>
              <a:rPr lang="cs-CZ" dirty="0" smtClean="0"/>
              <a:t>Získání nejpozději do 2 let ode dne, kdy začal vykonávat činnost ředitele školy, znalosti v oblasti řízení školství absolvováním studia pro ředitele škol v rámci DVPP (100 hodin, zkouška)nebo školský management nebo CŽV VŠ (350 hodin, závěrečná práce, zkouška)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0558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Společná ustanovení k odborné kvalifikaci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Doplňující studium k rozšíření odborné kvalifikace (§ 6a </a:t>
            </a:r>
            <a:r>
              <a:rPr lang="cs-CZ" b="1" dirty="0" err="1" smtClean="0"/>
              <a:t>v.č</a:t>
            </a:r>
            <a:r>
              <a:rPr lang="cs-CZ" b="1" dirty="0" smtClean="0"/>
              <a:t>. 317/2005 Sb.)</a:t>
            </a:r>
          </a:p>
          <a:p>
            <a:r>
              <a:rPr lang="cs-CZ" dirty="0" smtClean="0"/>
              <a:t>Vzdělávací program pro DVPP uskutečňovaný VŠ</a:t>
            </a:r>
          </a:p>
          <a:p>
            <a:r>
              <a:rPr lang="cs-CZ" dirty="0" smtClean="0"/>
              <a:t>Určený pro absolventy VŠ magisterských v oblasti pedagogických věd – příprava učitelů všeobecně vzdělávacích předmětů</a:t>
            </a:r>
          </a:p>
          <a:p>
            <a:r>
              <a:rPr lang="cs-CZ" dirty="0" smtClean="0"/>
              <a:t>Získání způsobilosti vykonávat přímou pedagogickou činnost na jiném stupni nebo druhu školy</a:t>
            </a:r>
          </a:p>
          <a:p>
            <a:r>
              <a:rPr lang="cs-CZ" dirty="0" smtClean="0"/>
              <a:t>Nejméně 60 vyučovacích hodin CŽV na VŠ, v případě speciálního pedagoga nejméně 350 hodin</a:t>
            </a:r>
          </a:p>
          <a:p>
            <a:pPr marL="0" indent="0">
              <a:buNone/>
            </a:pPr>
            <a:r>
              <a:rPr lang="cs-CZ" b="1" dirty="0" smtClean="0"/>
              <a:t>Studium k rozšíření odborné kvalifikace (§ 6 </a:t>
            </a:r>
            <a:r>
              <a:rPr lang="cs-CZ" b="1" dirty="0" err="1" smtClean="0"/>
              <a:t>v.č</a:t>
            </a:r>
            <a:r>
              <a:rPr lang="cs-CZ" b="1" dirty="0" smtClean="0"/>
              <a:t>. 317/2005 Sb.)</a:t>
            </a:r>
          </a:p>
          <a:p>
            <a:r>
              <a:rPr lang="cs-CZ" dirty="0" smtClean="0"/>
              <a:t>Získání způsobilosti </a:t>
            </a:r>
            <a:r>
              <a:rPr lang="cs-CZ" dirty="0"/>
              <a:t>vykonávat přímou pedagogickou činnost na jiném druhu školy nebo na jiném stupni </a:t>
            </a:r>
            <a:r>
              <a:rPr lang="cs-CZ" dirty="0" smtClean="0"/>
              <a:t>školy (nejméně 200 hodin), nebo způsobilost </a:t>
            </a:r>
            <a:r>
              <a:rPr lang="cs-CZ" dirty="0"/>
              <a:t>vyučovat další </a:t>
            </a:r>
            <a:r>
              <a:rPr lang="cs-CZ" dirty="0" smtClean="0"/>
              <a:t>předměty (nejméně 250 hodin), způsobilost </a:t>
            </a:r>
            <a:r>
              <a:rPr lang="cs-CZ" dirty="0"/>
              <a:t>vykonávat přímou speciálně pedagogickou činnost u zdravotně postižených dětí, žáků a studentů s jiným druhem </a:t>
            </a:r>
            <a:r>
              <a:rPr lang="cs-CZ" dirty="0" smtClean="0"/>
              <a:t>postižení (nejméně 250 hodin)</a:t>
            </a:r>
          </a:p>
          <a:p>
            <a:r>
              <a:rPr lang="cs-CZ" dirty="0" smtClean="0"/>
              <a:t>CŽV VŠ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961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>
                <a:solidFill>
                  <a:schemeClr val="tx2"/>
                </a:solidFill>
              </a:rPr>
              <a:t>§ 22 – společná ustanovení k odborné kvalifikaci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dirty="0" smtClean="0"/>
              <a:t>Řešení nedostatku kvalifikovaných učitelů cizích jazyků</a:t>
            </a:r>
          </a:p>
          <a:p>
            <a:pPr marL="0" indent="0">
              <a:buNone/>
            </a:pPr>
            <a:r>
              <a:rPr lang="cs-CZ" altLang="cs-CZ" b="1" dirty="0" smtClean="0"/>
              <a:t>	</a:t>
            </a:r>
            <a:r>
              <a:rPr lang="cs-CZ" altLang="cs-CZ" dirty="0" smtClean="0"/>
              <a:t>(</a:t>
            </a:r>
            <a:r>
              <a:rPr lang="cs-CZ" altLang="cs-CZ" dirty="0"/>
              <a:t>4</a:t>
            </a:r>
            <a:r>
              <a:rPr lang="cs-CZ" altLang="cs-CZ" dirty="0" smtClean="0"/>
              <a:t>) </a:t>
            </a:r>
            <a:r>
              <a:rPr lang="cs-CZ" altLang="cs-CZ" dirty="0"/>
              <a:t>Pedagogický pracovník, pro kterého je příslušný cizí jazyk rodným jazykem nebo který jej ovládá na úrovni rodného jazyka, splňuje pro účely tohoto zákona předpoklad odborné kvalifikace pro výuku konverzace v tomto cizím jazyce, získal-li alespoň střední vzdělání s maturitní zkouškou, nebo pro výuku tohoto cizího jazyka, získal-li vysokoškolské vzdělání. </a:t>
            </a:r>
            <a:endParaRPr lang="cs-CZ" alt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3523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>
                <a:solidFill>
                  <a:schemeClr val="tx2"/>
                </a:solidFill>
              </a:rPr>
              <a:t>§ 22 – společná ustanovení k odborné kvalifikaci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altLang="cs-CZ" b="1" dirty="0" smtClean="0"/>
              <a:t>Nemožnost použití výjimek</a:t>
            </a:r>
          </a:p>
          <a:p>
            <a:pPr marL="0" indent="0">
              <a:buNone/>
            </a:pPr>
            <a:r>
              <a:rPr lang="cs-CZ" altLang="cs-CZ" b="1" dirty="0" smtClean="0"/>
              <a:t>	(</a:t>
            </a:r>
            <a:r>
              <a:rPr lang="cs-CZ" altLang="cs-CZ" b="1" dirty="0" smtClean="0">
                <a:solidFill>
                  <a:srgbClr val="FF0000"/>
                </a:solidFill>
              </a:rPr>
              <a:t>5</a:t>
            </a:r>
            <a:r>
              <a:rPr lang="cs-CZ" altLang="cs-CZ" b="1" dirty="0" smtClean="0"/>
              <a:t>) </a:t>
            </a:r>
            <a:r>
              <a:rPr lang="cs-CZ" altLang="cs-CZ" dirty="0"/>
              <a:t>Pedagogický pracovník, který vedle přímé pedagogické činnosti, pro kterou má odbornou kvalifikaci, vykonává také další přímou pedagogickou činnost v rámci druhu práce sjednaného v pracovní smlouvě, pro kterou nemá odbornou kvalifikaci, splňuje pro pracovněprávní účely předpoklad podle § 3 odst. 1 písm. b). </a:t>
            </a:r>
            <a:r>
              <a:rPr lang="cs-CZ" altLang="cs-CZ" b="1" dirty="0"/>
              <a:t>Větu první nelze uplatnit u pedagogického pracovníka, který má odbornou kvalifikaci pouze pro příslušný předmět nebo příslušnou aktivitu podle odstavce 5 nebo § 8 odst. </a:t>
            </a:r>
            <a:r>
              <a:rPr lang="cs-CZ" altLang="cs-CZ" b="1" dirty="0" smtClean="0">
                <a:solidFill>
                  <a:srgbClr val="FF0000"/>
                </a:solidFill>
              </a:rPr>
              <a:t>4</a:t>
            </a:r>
            <a:r>
              <a:rPr lang="cs-CZ" altLang="cs-CZ" b="1" dirty="0" smtClean="0"/>
              <a:t>, </a:t>
            </a:r>
            <a:r>
              <a:rPr lang="cs-CZ" altLang="cs-CZ" b="1" dirty="0"/>
              <a:t>§ 9 odst. </a:t>
            </a:r>
            <a:r>
              <a:rPr lang="cs-CZ" altLang="cs-CZ" b="1" dirty="0" smtClean="0">
                <a:solidFill>
                  <a:srgbClr val="FF0000"/>
                </a:solidFill>
              </a:rPr>
              <a:t>9</a:t>
            </a:r>
            <a:r>
              <a:rPr lang="cs-CZ" altLang="cs-CZ" b="1" dirty="0" smtClean="0"/>
              <a:t>, </a:t>
            </a:r>
            <a:r>
              <a:rPr lang="cs-CZ" altLang="cs-CZ" b="1" dirty="0"/>
              <a:t>§ 10 odst. 2, § 11 odst. </a:t>
            </a:r>
            <a:r>
              <a:rPr lang="cs-CZ" altLang="cs-CZ" b="1" dirty="0" smtClean="0">
                <a:solidFill>
                  <a:srgbClr val="FF0000"/>
                </a:solidFill>
              </a:rPr>
              <a:t>5</a:t>
            </a:r>
            <a:r>
              <a:rPr lang="cs-CZ" altLang="cs-CZ" b="1" dirty="0" smtClean="0"/>
              <a:t> </a:t>
            </a:r>
            <a:r>
              <a:rPr lang="cs-CZ" altLang="cs-CZ" b="1" dirty="0"/>
              <a:t>a </a:t>
            </a:r>
            <a:r>
              <a:rPr lang="cs-CZ" altLang="cs-CZ" b="1" dirty="0" smtClean="0">
                <a:solidFill>
                  <a:srgbClr val="FF0000"/>
                </a:solidFill>
              </a:rPr>
              <a:t>6</a:t>
            </a:r>
            <a:r>
              <a:rPr lang="cs-CZ" altLang="cs-CZ" b="1" dirty="0" smtClean="0"/>
              <a:t> </a:t>
            </a:r>
            <a:r>
              <a:rPr lang="cs-CZ" altLang="cs-CZ" b="1" dirty="0"/>
              <a:t>a § 17 odst. </a:t>
            </a:r>
            <a:r>
              <a:rPr lang="cs-CZ" altLang="cs-CZ" b="1" dirty="0" smtClean="0">
                <a:solidFill>
                  <a:srgbClr val="FF0000"/>
                </a:solidFill>
              </a:rPr>
              <a:t>4</a:t>
            </a:r>
            <a:r>
              <a:rPr lang="cs-CZ" altLang="cs-CZ" b="1" dirty="0" smtClean="0"/>
              <a:t>. </a:t>
            </a:r>
            <a:endParaRPr lang="cs-CZ" alt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498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altLang="cs-CZ" b="1" dirty="0">
                <a:solidFill>
                  <a:schemeClr val="tx2"/>
                </a:solidFill>
              </a:rPr>
              <a:t>§ 22 – společná ustanovení k odborné kvalifikaci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altLang="cs-CZ" dirty="0" smtClean="0"/>
              <a:t>Mimořádná výjimka pro zaměstnávání nekvalifikovaných zaměstnanců</a:t>
            </a:r>
          </a:p>
          <a:p>
            <a:pPr marL="0" indent="0">
              <a:buNone/>
            </a:pPr>
            <a:endParaRPr lang="cs-CZ" altLang="cs-CZ" b="1" dirty="0" smtClean="0"/>
          </a:p>
          <a:p>
            <a:pPr marL="0" indent="0">
              <a:buNone/>
            </a:pPr>
            <a:r>
              <a:rPr lang="cs-CZ" altLang="cs-CZ" b="1" dirty="0"/>
              <a:t>	</a:t>
            </a:r>
            <a:r>
              <a:rPr lang="cs-CZ" altLang="cs-CZ" b="1" dirty="0" smtClean="0"/>
              <a:t>(6) </a:t>
            </a:r>
            <a:r>
              <a:rPr lang="cs-CZ" altLang="cs-CZ" b="1" dirty="0"/>
              <a:t>Právnická osoba vykonávající činnost školy nebo školského zařízení může zajišťovat výchovu a vzdělávání po nezbytnou dobu a v nezbytném rozsahu pedagogickým pracovníkem, který nesplňuje předpoklad odborné kvalifikace, pokud prokazatelně nemůže tyto činnosti zajistit pedagogickým pracovníkem s odbornou kvalifikací. Tím není dotčena odpovědnost ředitele školy nebo školského zařízení za odbornou a pedagogickou úroveň vzdělávání a školských služeb podle zvláštního právního předpisu21). </a:t>
            </a:r>
            <a:endParaRPr lang="cs-CZ" alt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4459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3600" b="1" dirty="0">
                <a:solidFill>
                  <a:schemeClr val="tx2"/>
                </a:solidFill>
              </a:rPr>
              <a:t>§ 22 – společná ustanovení k odborné kvalifikaci – z důvodové zprávy</a:t>
            </a:r>
            <a:endParaRPr lang="cs-CZ" sz="36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altLang="cs-CZ" dirty="0"/>
              <a:t>Případy nemožnosti obsadit místo pedagogickým pracovníkem</a:t>
            </a:r>
          </a:p>
          <a:p>
            <a:pPr lvl="1"/>
            <a:r>
              <a:rPr lang="cs-CZ" altLang="cs-CZ" dirty="0"/>
              <a:t>Specifika daná umístěním školy (pohraničí, malé obce)</a:t>
            </a:r>
          </a:p>
          <a:p>
            <a:pPr lvl="1"/>
            <a:r>
              <a:rPr lang="cs-CZ" altLang="cs-CZ" dirty="0"/>
              <a:t>Specifika úvazku (velmi krátké úvazky)</a:t>
            </a:r>
          </a:p>
          <a:p>
            <a:pPr lvl="1"/>
            <a:r>
              <a:rPr lang="cs-CZ" altLang="cs-CZ" dirty="0"/>
              <a:t>Specifika předmětu (zejména u odborných předmětů) a jejich kombinace</a:t>
            </a:r>
          </a:p>
          <a:p>
            <a:pPr lvl="1"/>
            <a:r>
              <a:rPr lang="cs-CZ" altLang="cs-CZ" dirty="0"/>
              <a:t>Náhlé onemocnění, jeho smrt, nebo okamžité zrušení pracovního poměru</a:t>
            </a:r>
          </a:p>
          <a:p>
            <a:pPr lvl="1"/>
            <a:endParaRPr lang="cs-CZ" altLang="cs-CZ" dirty="0"/>
          </a:p>
          <a:p>
            <a:pPr lvl="1"/>
            <a:r>
              <a:rPr lang="cs-CZ" altLang="cs-CZ" dirty="0"/>
              <a:t>Na nezbytně nutnou dobu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544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Výjimky z odborné kvalifikace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§ 30 </a:t>
            </a:r>
            <a:endParaRPr lang="cs-CZ" dirty="0" smtClean="0"/>
          </a:p>
          <a:p>
            <a:r>
              <a:rPr lang="cs-CZ" dirty="0" smtClean="0"/>
              <a:t>Za pedagogické </a:t>
            </a:r>
            <a:r>
              <a:rPr lang="cs-CZ" dirty="0"/>
              <a:t>pracovníky podle tohoto zákona se považují též pedagogičtí pracovníci, kteří ke dni účinnosti tohoto zákona splňují předpoklady pro výkon činnosti pedagogického pracovníka podle dosavadních právních předpisů.</a:t>
            </a:r>
          </a:p>
        </p:txBody>
      </p:sp>
    </p:spTree>
    <p:extLst>
      <p:ext uri="{BB962C8B-B14F-4D97-AF65-F5344CB8AC3E}">
        <p14:creationId xmlns:p14="http://schemas.microsoft.com/office/powerpoint/2010/main" val="419390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tx2"/>
                </a:solidFill>
              </a:rPr>
              <a:t>Výjimky z odborné kvalifikace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§ 31</a:t>
            </a:r>
          </a:p>
          <a:p>
            <a:r>
              <a:rPr lang="cs-CZ" dirty="0"/>
              <a:t>Další kvalifikační předpoklady získané v rámci dalšího vzdělávání pedagogických pracovníků ke dni nabytí účinnosti tohoto zákona podle dosavadních právních předpisů zůstávají nedotčeny.</a:t>
            </a:r>
          </a:p>
        </p:txBody>
      </p:sp>
    </p:spTree>
    <p:extLst>
      <p:ext uri="{BB962C8B-B14F-4D97-AF65-F5344CB8AC3E}">
        <p14:creationId xmlns:p14="http://schemas.microsoft.com/office/powerpoint/2010/main" val="1777957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Výjimky z odborné kvalifikace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cs-CZ" dirty="0" smtClean="0"/>
              <a:t>§ 32</a:t>
            </a:r>
          </a:p>
          <a:p>
            <a:pPr marL="0" indent="0">
              <a:buNone/>
            </a:pPr>
            <a:r>
              <a:rPr lang="cs-CZ" dirty="0" smtClean="0"/>
              <a:t>	(1</a:t>
            </a:r>
            <a:r>
              <a:rPr lang="cs-CZ" dirty="0"/>
              <a:t>) Fyzická osoba, která nesplňuje předpoklad podle § 3 odst. 1 písm. b), může vykonávat přímou pedagogickou činnost po dni nabytí účinnosti tohoto zákona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514350" indent="-514350">
              <a:buFont typeface="+mj-lt"/>
              <a:buAutoNum type="alphaLcParenR"/>
            </a:pPr>
            <a:r>
              <a:rPr lang="cs-CZ" sz="3800" dirty="0" smtClean="0"/>
              <a:t>pokud </a:t>
            </a:r>
            <a:r>
              <a:rPr lang="cs-CZ" sz="3800" dirty="0"/>
              <a:t>ke dni účinnosti tohoto zákona dosáhla </a:t>
            </a:r>
            <a:r>
              <a:rPr lang="cs-CZ" sz="3800" u="sng" dirty="0"/>
              <a:t>50 let věku </a:t>
            </a:r>
            <a:r>
              <a:rPr lang="cs-CZ" sz="3800" dirty="0"/>
              <a:t>a dlouhodobým výkonem přímé pedagogické činnosti na příslušném druhu nebo typu školy nejméně po dobu </a:t>
            </a:r>
            <a:r>
              <a:rPr lang="cs-CZ" sz="3800" u="sng" dirty="0"/>
              <a:t>15 let </a:t>
            </a:r>
            <a:r>
              <a:rPr lang="cs-CZ" sz="3800" dirty="0"/>
              <a:t>prokázala schopnost výkonu požadované činnosti</a:t>
            </a:r>
            <a:r>
              <a:rPr lang="cs-CZ" sz="3800" dirty="0" smtClean="0"/>
              <a:t>, </a:t>
            </a:r>
            <a:r>
              <a:rPr lang="cs-CZ" sz="3800" b="1" dirty="0" smtClean="0"/>
              <a:t>1. 1. 2005!!!</a:t>
            </a:r>
            <a:endParaRPr lang="cs-CZ" sz="3800" dirty="0"/>
          </a:p>
          <a:p>
            <a:pPr marL="514350" indent="-514350">
              <a:buFont typeface="+mj-lt"/>
              <a:buAutoNum type="alphaLcParenR"/>
            </a:pPr>
            <a:r>
              <a:rPr lang="cs-CZ" sz="3800" dirty="0" smtClean="0"/>
              <a:t>nejdéle </a:t>
            </a:r>
            <a:r>
              <a:rPr lang="cs-CZ" sz="3800" dirty="0"/>
              <a:t>po dobu </a:t>
            </a:r>
            <a:r>
              <a:rPr lang="cs-CZ" sz="3800" u="sng" dirty="0"/>
              <a:t>deseti let</a:t>
            </a:r>
            <a:r>
              <a:rPr lang="cs-CZ" sz="3800" dirty="0"/>
              <a:t>, pokud v této době nezahájí studium, kterým potřebný předpoklad získá, </a:t>
            </a:r>
            <a:r>
              <a:rPr lang="cs-CZ" sz="3800" u="sng" dirty="0"/>
              <a:t>a toto studium úspěšně ukončí</a:t>
            </a:r>
            <a:r>
              <a:rPr lang="cs-CZ" sz="3800" dirty="0" smtClean="0"/>
              <a:t>,</a:t>
            </a:r>
            <a:endParaRPr lang="cs-CZ" sz="3800" dirty="0"/>
          </a:p>
          <a:p>
            <a:pPr marL="514350" indent="-514350">
              <a:buFont typeface="+mj-lt"/>
              <a:buAutoNum type="alphaLcParenR"/>
            </a:pPr>
            <a:r>
              <a:rPr lang="cs-CZ" sz="3800" dirty="0" smtClean="0"/>
              <a:t> </a:t>
            </a:r>
            <a:r>
              <a:rPr lang="cs-CZ" sz="3800" dirty="0"/>
              <a:t>jestliže v době vzniku základního pracovněprávního vztahu neuskutečňovaly vysoké školy pro výuku odborných předmětů ve střední a vyšší odborné škole akreditovaný magisterský studijní program příslušného studijního oboru; v tomto případě se získáním nejvyššího dosažitelného vzdělání v příslušném oboru považuje předpoklad odborné kvalifikace pro pracovněprávní účely za splněný</a:t>
            </a:r>
            <a:r>
              <a:rPr lang="cs-CZ" sz="3800" dirty="0" smtClean="0"/>
              <a:t>.</a:t>
            </a:r>
          </a:p>
          <a:p>
            <a:pPr marL="514350" indent="-514350">
              <a:buFont typeface="+mj-lt"/>
              <a:buAutoNum type="alphaLcParenR"/>
            </a:pPr>
            <a:r>
              <a:rPr lang="cs-CZ" altLang="cs-CZ" sz="3800" b="1" dirty="0" smtClean="0"/>
              <a:t>pokud ke dni </a:t>
            </a:r>
            <a:r>
              <a:rPr lang="cs-CZ" altLang="cs-CZ" sz="3800" b="1" u="sng" dirty="0" smtClean="0"/>
              <a:t>1. ledna 2015</a:t>
            </a:r>
            <a:r>
              <a:rPr lang="cs-CZ" altLang="cs-CZ" sz="3800" b="1" dirty="0" smtClean="0"/>
              <a:t> dosáhla alespoň </a:t>
            </a:r>
            <a:r>
              <a:rPr lang="cs-CZ" altLang="cs-CZ" sz="3800" b="1" u="sng" dirty="0" smtClean="0"/>
              <a:t>55 let věku </a:t>
            </a:r>
            <a:r>
              <a:rPr lang="cs-CZ" altLang="cs-CZ" sz="3800" b="1" dirty="0" smtClean="0"/>
              <a:t>a pokud vykonávala přímou pedagogickou činnost na příslušném druhu školy nejméně po dobu </a:t>
            </a:r>
            <a:r>
              <a:rPr lang="cs-CZ" altLang="cs-CZ" sz="3800" b="1" u="sng" dirty="0" smtClean="0"/>
              <a:t>20 let</a:t>
            </a:r>
            <a:r>
              <a:rPr lang="cs-CZ" altLang="cs-CZ" sz="3800" b="1" dirty="0" smtClean="0"/>
              <a:t>. </a:t>
            </a:r>
          </a:p>
          <a:p>
            <a:pPr marL="0" indent="0">
              <a:buNone/>
            </a:pPr>
            <a:endParaRPr lang="cs-CZ" sz="3800" dirty="0"/>
          </a:p>
        </p:txBody>
      </p:sp>
    </p:spTree>
    <p:extLst>
      <p:ext uri="{BB962C8B-B14F-4D97-AF65-F5344CB8AC3E}">
        <p14:creationId xmlns:p14="http://schemas.microsoft.com/office/powerpoint/2010/main" val="2732189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>
                <a:solidFill>
                  <a:schemeClr val="tx2"/>
                </a:solidFill>
              </a:rPr>
              <a:t>Ustanovení § 32a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None/>
              <a:defRPr/>
            </a:pPr>
            <a:r>
              <a:rPr lang="cs-CZ" altLang="cs-CZ" dirty="0"/>
              <a:t>Ustanovení se ruší</a:t>
            </a:r>
          </a:p>
          <a:p>
            <a:pPr>
              <a:buFontTx/>
              <a:buNone/>
              <a:defRPr/>
            </a:pPr>
            <a:endParaRPr lang="cs-CZ" altLang="cs-CZ" dirty="0"/>
          </a:p>
          <a:p>
            <a:pPr>
              <a:buFontTx/>
              <a:buNone/>
              <a:defRPr/>
            </a:pPr>
            <a:r>
              <a:rPr lang="cs-CZ" altLang="cs-CZ" dirty="0"/>
              <a:t>Na pozici ředitele se nebude moci hlásit nikdo, kdo nesplňuje odbornou kvalifikaci pro výkon přímé pedagogické činnosti</a:t>
            </a:r>
          </a:p>
          <a:p>
            <a:pPr marL="0" indent="0">
              <a:buFontTx/>
              <a:buNone/>
              <a:defRPr/>
            </a:pPr>
            <a:endParaRPr lang="cs-CZ" i="1" dirty="0"/>
          </a:p>
          <a:p>
            <a:pPr marL="0" indent="0">
              <a:buFontTx/>
              <a:buNone/>
              <a:defRPr/>
            </a:pPr>
            <a:r>
              <a:rPr lang="cs-CZ" i="1" dirty="0"/>
              <a:t>Čl. II </a:t>
            </a:r>
            <a:endParaRPr lang="cs-CZ" dirty="0"/>
          </a:p>
          <a:p>
            <a:pPr marL="0" indent="0">
              <a:buFontTx/>
              <a:buNone/>
              <a:defRPr/>
            </a:pPr>
            <a:r>
              <a:rPr lang="cs-CZ" b="1" i="1" dirty="0"/>
              <a:t>Přechodné ustanovení </a:t>
            </a:r>
            <a:endParaRPr lang="cs-CZ" dirty="0"/>
          </a:p>
          <a:p>
            <a:pPr>
              <a:defRPr/>
            </a:pPr>
            <a:r>
              <a:rPr lang="cs-CZ" i="1" dirty="0"/>
              <a:t>Na ředitele školy nebo školského zařízení, který byl jmenován na vedoucí pracovní místo přede dnem nabytí účinnosti tohoto zákona, se vztahuje § 32a zákona č. 563/2004 Sb., ve znění účinném do dne nabytí účinnosti tohoto zákona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547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Pracovní doba pedagogických pracovníků</a:t>
            </a:r>
            <a:endParaRPr lang="cs-CZ" sz="36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Přímá pedagogická činnost</a:t>
            </a:r>
          </a:p>
          <a:p>
            <a:r>
              <a:rPr lang="cs-CZ" dirty="0" smtClean="0"/>
              <a:t>Práce související s přímou pedagogickou činností</a:t>
            </a:r>
          </a:p>
          <a:p>
            <a:r>
              <a:rPr lang="cs-CZ" dirty="0" smtClean="0"/>
              <a:t>Vyhláška č. 263/2007 Sb., kterou se stanoví pracovní řád pro zaměstnance škol a školských zařízení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730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Plná způsobilost k právním úkonům - svéprávnost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§ 30 občanského zákoníku – 18 let věku</a:t>
            </a:r>
          </a:p>
          <a:p>
            <a:r>
              <a:rPr lang="cs-CZ" dirty="0" smtClean="0"/>
              <a:t>Uzavřením manželství s přivolením soudu</a:t>
            </a:r>
          </a:p>
          <a:p>
            <a:r>
              <a:rPr lang="cs-CZ" dirty="0" smtClean="0"/>
              <a:t>Emancipace – na žádost zákonného zástupce s přivolením soudu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574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Povinnost být na pracovišti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době stanovené rozvrhem přímé pedagogické činnosti</a:t>
            </a:r>
          </a:p>
          <a:p>
            <a:r>
              <a:rPr lang="cs-CZ" dirty="0" smtClean="0"/>
              <a:t>V době stanovené rozvrhem dohledů nad dětmi a žáky</a:t>
            </a:r>
          </a:p>
          <a:p>
            <a:r>
              <a:rPr lang="cs-CZ" dirty="0" smtClean="0"/>
              <a:t>V době zastupování jiného pedagogického pracovníka</a:t>
            </a:r>
          </a:p>
          <a:p>
            <a:r>
              <a:rPr lang="cs-CZ" dirty="0" smtClean="0"/>
              <a:t>V případech, které stanoví v souladu se zákoníkem práce zaměstnavatel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842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Výkon činností souvisejících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Zaměstnanec si sám</a:t>
            </a:r>
          </a:p>
          <a:p>
            <a:pPr lvl="1"/>
            <a:r>
              <a:rPr lang="cs-CZ" dirty="0" smtClean="0"/>
              <a:t>Rozvrhuje pracovní dobu</a:t>
            </a:r>
          </a:p>
          <a:p>
            <a:pPr lvl="1"/>
            <a:r>
              <a:rPr lang="cs-CZ" dirty="0" smtClean="0"/>
              <a:t>Určuje místo výkonu činností </a:t>
            </a:r>
          </a:p>
          <a:p>
            <a:pPr lvl="1"/>
            <a:endParaRPr lang="cs-CZ" dirty="0"/>
          </a:p>
          <a:p>
            <a:pPr marL="274320" lvl="1" indent="0">
              <a:buNone/>
            </a:pPr>
            <a:r>
              <a:rPr lang="cs-CZ" b="1" dirty="0"/>
              <a:t>Náklady, které pedagogickému pracovníkovi vzniknou výlučně v souvislosti s výkonem práce na jiném místě než na pracovišti zaměstnavatele podle věty první, se nepovažují za náklady vzniklé v souvislosti s výkonem závislé práce, a není-li dohodnuto jinak, hradí je pedagogický pracovník.</a:t>
            </a:r>
          </a:p>
        </p:txBody>
      </p:sp>
    </p:spTree>
    <p:extLst>
      <p:ext uri="{BB962C8B-B14F-4D97-AF65-F5344CB8AC3E}">
        <p14:creationId xmlns:p14="http://schemas.microsoft.com/office/powerpoint/2010/main" val="229751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Evidence odpracované doby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§ 96 zákoníku práce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	(</a:t>
            </a:r>
            <a:r>
              <a:rPr lang="cs-CZ" dirty="0"/>
              <a:t>1) Zaměstnavatel je povinen vést u jednotlivých zaměstnanců evidenci s </a:t>
            </a:r>
            <a:r>
              <a:rPr lang="cs-CZ" u="sng" dirty="0"/>
              <a:t>vyznačením začátku a </a:t>
            </a:r>
            <a:r>
              <a:rPr lang="cs-CZ" u="sng" dirty="0" smtClean="0"/>
              <a:t>konce</a:t>
            </a:r>
            <a:endParaRPr lang="cs-CZ" u="sng" dirty="0"/>
          </a:p>
          <a:p>
            <a:pPr marL="0" indent="0">
              <a:buNone/>
            </a:pPr>
            <a:r>
              <a:rPr lang="cs-CZ" dirty="0"/>
              <a:t>a) odpracované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směny </a:t>
            </a:r>
            <a:r>
              <a:rPr lang="cs-CZ" dirty="0"/>
              <a:t>[§ 78 odst. 1 písm. c)],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práce </a:t>
            </a:r>
            <a:r>
              <a:rPr lang="cs-CZ" dirty="0"/>
              <a:t>přesčas [§ 78 odst. 1 písm. i) a § 93],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noční </a:t>
            </a:r>
            <a:r>
              <a:rPr lang="cs-CZ" dirty="0"/>
              <a:t>práce (§ 94),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doby </a:t>
            </a:r>
            <a:r>
              <a:rPr lang="cs-CZ" dirty="0"/>
              <a:t>v době pracovní pohotovosti (§ 95 odst. 2</a:t>
            </a:r>
            <a:r>
              <a:rPr lang="cs-CZ" dirty="0" smtClean="0"/>
              <a:t>),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Přespočetné hodiny (eviduje podle v. č. 263/2007 Sb.)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b) pracovní pohotovosti, kterou zaměstnanec držel [§ 78 odst. 1 písm. h) a § 95].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63048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Rozsah přímé pedagogické činnosti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Ředitel stanoví týdenní rozsah přímé pedagogické činnosti  </a:t>
            </a:r>
          </a:p>
          <a:p>
            <a:pPr lvl="1"/>
            <a:r>
              <a:rPr lang="cs-CZ" dirty="0" smtClean="0"/>
              <a:t>Na období školního vyučování nebo </a:t>
            </a:r>
          </a:p>
          <a:p>
            <a:pPr lvl="1"/>
            <a:r>
              <a:rPr lang="cs-CZ" dirty="0" smtClean="0"/>
              <a:t>Na pololetí školního vyučování</a:t>
            </a:r>
          </a:p>
          <a:p>
            <a:pPr lvl="1"/>
            <a:r>
              <a:rPr lang="cs-CZ" dirty="0" smtClean="0"/>
              <a:t>Na období kalendářního roku – školská zařízení s celoročním provozem</a:t>
            </a:r>
          </a:p>
          <a:p>
            <a:r>
              <a:rPr lang="cs-CZ" dirty="0" smtClean="0"/>
              <a:t>Nařízení vlády č. 75/2005 Sb.</a:t>
            </a:r>
          </a:p>
          <a:p>
            <a:r>
              <a:rPr lang="cs-CZ" dirty="0" smtClean="0"/>
              <a:t>Rozsah přespočetných hodin</a:t>
            </a:r>
          </a:p>
          <a:p>
            <a:pPr lvl="1"/>
            <a:r>
              <a:rPr lang="cs-CZ" dirty="0" smtClean="0"/>
              <a:t>4 hodiny týdně může ředitel nařídit</a:t>
            </a:r>
          </a:p>
          <a:p>
            <a:pPr lvl="1"/>
            <a:r>
              <a:rPr lang="cs-CZ" dirty="0" smtClean="0"/>
              <a:t>Na dalších se může dohodnout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328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solidFill>
                  <a:schemeClr val="tx2"/>
                </a:solidFill>
              </a:rPr>
              <a:t>Přespočetné hodiny - § 23 odst. 4</a:t>
            </a:r>
            <a:endParaRPr lang="cs-CZ" sz="40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Za </a:t>
            </a:r>
            <a:r>
              <a:rPr lang="cs-CZ" dirty="0"/>
              <a:t>přímou pedagogickou činnost nad rozsah hodin stanovený ředitelem školy nebo zařízením sociálních služeb se považuje vykonaná přímá pedagogická činnost podle odstavce 3 i v případě, že pedagogický pracovník nesplnil ředitelem stanovený týdenní rozsah hodin přímé pedagogické činnosti vyplývající z týdenního rozvrhu přímé pedagogické činnosti, protože v době, která se posuzuje jako výkon práce</a:t>
            </a:r>
            <a:r>
              <a:rPr lang="cs-CZ" b="1" dirty="0"/>
              <a:t>8b</a:t>
            </a:r>
            <a:r>
              <a:rPr lang="cs-CZ" dirty="0"/>
              <a:t>), přímou pedagogickou činnost </a:t>
            </a:r>
            <a:r>
              <a:rPr lang="cs-CZ" dirty="0" smtClean="0"/>
              <a:t>nevykonával.</a:t>
            </a:r>
          </a:p>
          <a:p>
            <a:r>
              <a:rPr lang="cs-CZ" dirty="0" smtClean="0"/>
              <a:t>U </a:t>
            </a:r>
            <a:r>
              <a:rPr lang="cs-CZ" dirty="0"/>
              <a:t>pedagogických pracovníků s kratší pracovní dobou je přímou pedagogickou činností nad stanovený rozsah přímá pedagogická činnost přesahující týdenní rozsah hodin přímé pedagogické činnosti odpovídající stanovené týdenní pracovní době8c); těmto pedagogickým pracovníkům není možné konání přímé pedagogické činnosti nad stanovený rozsah nařídit.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9502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Bude proplacena přespočetná hodina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ctr">
              <a:buNone/>
            </a:pPr>
            <a:r>
              <a:rPr lang="cs-CZ" dirty="0"/>
              <a:t>§ 348 zákoníku práce</a:t>
            </a:r>
          </a:p>
          <a:p>
            <a:pPr algn="just">
              <a:buNone/>
            </a:pPr>
            <a:endParaRPr lang="cs-CZ" dirty="0"/>
          </a:p>
          <a:p>
            <a:pPr algn="just">
              <a:buNone/>
            </a:pPr>
            <a:r>
              <a:rPr lang="cs-CZ" dirty="0"/>
              <a:t>(1) Za výkon práce se považuje doba</a:t>
            </a:r>
          </a:p>
          <a:p>
            <a:pPr marL="514350" indent="-514350" algn="just">
              <a:buNone/>
            </a:pPr>
            <a:endParaRPr lang="cs-CZ" dirty="0"/>
          </a:p>
          <a:p>
            <a:pPr marL="514350" indent="-514350" algn="just">
              <a:buNone/>
            </a:pPr>
            <a:r>
              <a:rPr lang="cs-CZ" dirty="0"/>
              <a:t>a) kdy zaměstnanec nepracuje pro </a:t>
            </a:r>
            <a:r>
              <a:rPr lang="cs-CZ" u="sng" dirty="0"/>
              <a:t>překážky v práci</a:t>
            </a:r>
            <a:r>
              <a:rPr lang="cs-CZ" dirty="0"/>
              <a:t>, s výjimkou doby pracovního volna poskytnutého na žádost zaměstnance, bylo-li předem sjednáno jeho napracování, a doby, po kterou byla práce přerušena pro nepříznivé povětrnostní vlivy,</a:t>
            </a:r>
          </a:p>
          <a:p>
            <a:pPr algn="ctr">
              <a:buNone/>
            </a:pPr>
            <a:r>
              <a:rPr lang="cs-CZ" dirty="0"/>
              <a:t> </a:t>
            </a:r>
          </a:p>
          <a:p>
            <a:pPr algn="just">
              <a:buNone/>
            </a:pPr>
            <a:r>
              <a:rPr lang="cs-CZ" dirty="0"/>
              <a:t>b) </a:t>
            </a:r>
            <a:r>
              <a:rPr lang="cs-CZ" u="sng" dirty="0"/>
              <a:t>dovolené</a:t>
            </a:r>
            <a:r>
              <a:rPr lang="cs-CZ" dirty="0"/>
              <a:t>,</a:t>
            </a:r>
          </a:p>
          <a:p>
            <a:pPr algn="ctr">
              <a:buNone/>
            </a:pPr>
            <a:r>
              <a:rPr lang="cs-CZ" dirty="0"/>
              <a:t> </a:t>
            </a:r>
          </a:p>
          <a:p>
            <a:pPr algn="just">
              <a:buNone/>
            </a:pPr>
            <a:r>
              <a:rPr lang="cs-CZ" dirty="0"/>
              <a:t>c) kdy si zaměstnanec vybírá </a:t>
            </a:r>
            <a:r>
              <a:rPr lang="cs-CZ" u="sng" dirty="0"/>
              <a:t>náhradní volno </a:t>
            </a:r>
            <a:r>
              <a:rPr lang="cs-CZ" dirty="0"/>
              <a:t>za práci přesčas nebo za práci ve svátek,</a:t>
            </a:r>
          </a:p>
          <a:p>
            <a:pPr algn="ctr">
              <a:buNone/>
            </a:pPr>
            <a:r>
              <a:rPr lang="cs-CZ" dirty="0"/>
              <a:t> </a:t>
            </a:r>
          </a:p>
          <a:p>
            <a:pPr algn="just">
              <a:buNone/>
            </a:pPr>
            <a:r>
              <a:rPr lang="cs-CZ" dirty="0"/>
              <a:t>d) kdy zaměstnanec nepracuje proto, že je </a:t>
            </a:r>
            <a:r>
              <a:rPr lang="cs-CZ" u="sng" dirty="0"/>
              <a:t>svátek</a:t>
            </a:r>
            <a:r>
              <a:rPr lang="cs-CZ" dirty="0"/>
              <a:t>, za který mu přísluší náhrada mzdy, popřípadě za který se mu jeho mzda nebo plat nekrátí.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204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§ 23a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b="1" dirty="0" smtClean="0">
                <a:solidFill>
                  <a:schemeClr val="tx2"/>
                </a:solidFill>
              </a:rPr>
              <a:t>Pracovní poměr na dobu určitou pedagogického pracovníka</a:t>
            </a:r>
            <a:endParaRPr lang="cs-CZ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16982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§ 23a odst. 1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pracovní poměr na dobu určitou pedagogického pracovníka se vztahuje zákoník práce, nestanoví-li tento zákon </a:t>
            </a:r>
            <a:r>
              <a:rPr lang="cs-CZ" dirty="0" smtClean="0"/>
              <a:t>jinak (§ 39 zákoníku práce)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731107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§ 39 ZP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>
                <a:solidFill>
                  <a:schemeClr val="tx2"/>
                </a:solidFill>
              </a:rPr>
              <a:t>Pracovní poměr trvá po dobu neurčitou, nebyla-li výslovně sjednána doba jeho trvání. – platí i pro PP</a:t>
            </a:r>
          </a:p>
          <a:p>
            <a:r>
              <a:rPr lang="cs-CZ" dirty="0" smtClean="0"/>
              <a:t>Doba trvání pracovního poměru na dobu určitou mezi týmiž smluvními stranami </a:t>
            </a:r>
            <a:r>
              <a:rPr lang="cs-CZ" u="sng" dirty="0" smtClean="0"/>
              <a:t>nesmí přesáhnout 3 roky </a:t>
            </a:r>
            <a:r>
              <a:rPr lang="cs-CZ" dirty="0" smtClean="0"/>
              <a:t>a ode dne vzniku prvního pracovního poměru na dobu určitou </a:t>
            </a:r>
            <a:r>
              <a:rPr lang="cs-CZ" u="sng" dirty="0" smtClean="0"/>
              <a:t>může být opakována nejvýše dvakrát</a:t>
            </a:r>
            <a:r>
              <a:rPr lang="cs-CZ" dirty="0" smtClean="0"/>
              <a:t>. Za opakování pracovního poměru na dobu určitou se považuje rovněž i jeho prodloužení. Jestliže od skončení předchozího pracovního poměru na dobu určitou </a:t>
            </a:r>
            <a:r>
              <a:rPr lang="cs-CZ" u="sng" dirty="0" smtClean="0"/>
              <a:t>uplynula doba 3 let</a:t>
            </a:r>
            <a:r>
              <a:rPr lang="cs-CZ" dirty="0" smtClean="0"/>
              <a:t>, k předchozímu pracovnímu poměru na dobu určitou mezi týmiž smluvními stranami se nepřihlíží. – </a:t>
            </a:r>
            <a:r>
              <a:rPr lang="cs-CZ" dirty="0" smtClean="0">
                <a:solidFill>
                  <a:srgbClr val="FF0000"/>
                </a:solidFill>
              </a:rPr>
              <a:t>neplatí pro PP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546103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§ 23a odst. 2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Doba trvání pracovního poměru na dobu určitou pedagogického pracovníka mezi týmiž smluvními stranami </a:t>
            </a:r>
            <a:r>
              <a:rPr lang="cs-CZ" u="sng" dirty="0">
                <a:solidFill>
                  <a:schemeClr val="tx2"/>
                </a:solidFill>
              </a:rPr>
              <a:t>činí nejméně 12 měsíců </a:t>
            </a:r>
            <a:r>
              <a:rPr lang="cs-CZ" dirty="0">
                <a:solidFill>
                  <a:schemeClr val="tx2"/>
                </a:solidFill>
              </a:rPr>
              <a:t>a může být ode dne vzniku prvního pracovního poměru </a:t>
            </a:r>
            <a:r>
              <a:rPr lang="cs-CZ" u="sng" dirty="0">
                <a:solidFill>
                  <a:schemeClr val="tx2"/>
                </a:solidFill>
              </a:rPr>
              <a:t>opakována nejvýše </a:t>
            </a:r>
            <a:r>
              <a:rPr lang="cs-CZ" u="sng" dirty="0" smtClean="0">
                <a:solidFill>
                  <a:schemeClr val="tx2"/>
                </a:solidFill>
              </a:rPr>
              <a:t>dvakrát.</a:t>
            </a:r>
            <a:endParaRPr lang="cs-CZ" u="sng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76002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Bezúhonnost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Výpis z Rejstříku trestů ne starší 3 měsíců</a:t>
            </a:r>
          </a:p>
          <a:p>
            <a:pPr lvl="1"/>
            <a:r>
              <a:rPr lang="cs-CZ" dirty="0" smtClean="0"/>
              <a:t>Nebyl pravomocně odsouzen za úmyslný trestný čin</a:t>
            </a:r>
          </a:p>
          <a:p>
            <a:pPr lvl="1"/>
            <a:r>
              <a:rPr lang="cs-CZ" dirty="0" smtClean="0"/>
              <a:t>Nebyl pravomocně odsouzen za trestný čin i z nedbalosti spáchaný v souvislosti s výkonem činnosti pedagogického pracovníka</a:t>
            </a:r>
          </a:p>
          <a:p>
            <a:pPr lvl="1"/>
            <a:endParaRPr lang="cs-CZ" dirty="0"/>
          </a:p>
          <a:p>
            <a:pPr lvl="1"/>
            <a:r>
              <a:rPr lang="cs-CZ" dirty="0" smtClean="0"/>
              <a:t>§ 29a- prokazování bezúhonnosti v průběhu pracovního poměru</a:t>
            </a:r>
          </a:p>
          <a:p>
            <a:pPr lvl="2"/>
            <a:r>
              <a:rPr lang="cs-CZ" dirty="0" smtClean="0"/>
              <a:t>Do 10 dnů od právní moci rozsudku informovat zaměstnavatele</a:t>
            </a:r>
          </a:p>
          <a:p>
            <a:pPr lvl="2"/>
            <a:r>
              <a:rPr lang="cs-CZ" dirty="0" smtClean="0"/>
              <a:t>Do 1 měsíce předložit nový výpis z Rejstříku trestů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313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§ 23 odst. 3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tx2"/>
                </a:solidFill>
              </a:rPr>
              <a:t>Celková doba trvání pracovního poměru na dobu určitou pedagogického pracovníka mezi týmiž smluvními stranami </a:t>
            </a:r>
            <a:r>
              <a:rPr lang="cs-CZ" u="sng" dirty="0">
                <a:solidFill>
                  <a:schemeClr val="tx2"/>
                </a:solidFill>
              </a:rPr>
              <a:t>nesmí přesáhnout </a:t>
            </a:r>
            <a:r>
              <a:rPr lang="cs-CZ" dirty="0">
                <a:solidFill>
                  <a:schemeClr val="tx2"/>
                </a:solidFill>
              </a:rPr>
              <a:t>ode dne vzniku prvního pracovního poměru </a:t>
            </a:r>
            <a:r>
              <a:rPr lang="cs-CZ" u="sng" dirty="0">
                <a:solidFill>
                  <a:schemeClr val="tx2"/>
                </a:solidFill>
              </a:rPr>
              <a:t>3 </a:t>
            </a:r>
            <a:r>
              <a:rPr lang="cs-CZ" u="sng" dirty="0" smtClean="0">
                <a:solidFill>
                  <a:schemeClr val="tx2"/>
                </a:solidFill>
              </a:rPr>
              <a:t>roky.</a:t>
            </a:r>
            <a:endParaRPr lang="cs-CZ" u="sng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954774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§ 23a odst. 4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solidFill>
                  <a:schemeClr val="tx2"/>
                </a:solidFill>
              </a:rPr>
              <a:t>Ustanovení odstavce 2 </a:t>
            </a:r>
            <a:r>
              <a:rPr lang="cs-CZ" dirty="0" smtClean="0">
                <a:solidFill>
                  <a:schemeClr val="tx2"/>
                </a:solidFill>
              </a:rPr>
              <a:t>(minimálně 12 měsíců, lze opakovat 2x) se </a:t>
            </a:r>
            <a:r>
              <a:rPr lang="cs-CZ" dirty="0">
                <a:solidFill>
                  <a:schemeClr val="tx2"/>
                </a:solidFill>
              </a:rPr>
              <a:t>nevztahuje na případy, kdy byla doba trvání pracovního poměru na dobu určitou sjednána s pedagogickým pracovníkem</a:t>
            </a:r>
          </a:p>
          <a:p>
            <a:pPr marL="0" indent="0">
              <a:buNone/>
            </a:pPr>
            <a:endParaRPr lang="cs-CZ" dirty="0">
              <a:solidFill>
                <a:schemeClr val="tx2"/>
              </a:solidFill>
            </a:endParaRPr>
          </a:p>
          <a:p>
            <a:pPr marL="514350" indent="-514350">
              <a:buFont typeface="+mj-lt"/>
              <a:buAutoNum type="alphaLcParenR"/>
            </a:pPr>
            <a:r>
              <a:rPr lang="cs-CZ" dirty="0" smtClean="0">
                <a:solidFill>
                  <a:schemeClr val="tx2"/>
                </a:solidFill>
              </a:rPr>
              <a:t>jako </a:t>
            </a:r>
            <a:r>
              <a:rPr lang="cs-CZ" dirty="0">
                <a:solidFill>
                  <a:schemeClr val="tx2"/>
                </a:solidFill>
              </a:rPr>
              <a:t>náhrada za dočasně nepřítomného pedagogického pracovníka na dobu překážek v práci na straně tohoto pracovníka nebo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>
                <a:solidFill>
                  <a:schemeClr val="tx2"/>
                </a:solidFill>
              </a:rPr>
              <a:t>který </a:t>
            </a:r>
            <a:r>
              <a:rPr lang="cs-CZ" dirty="0">
                <a:solidFill>
                  <a:schemeClr val="tx2"/>
                </a:solidFill>
              </a:rPr>
              <a:t>nesplňuje předpoklad odborné kvalifikace podle § 22 odst. 7</a:t>
            </a:r>
            <a:r>
              <a:rPr lang="cs-CZ" dirty="0" smtClean="0">
                <a:solidFill>
                  <a:schemeClr val="tx2"/>
                </a:solidFill>
              </a:rPr>
              <a:t>.</a:t>
            </a:r>
            <a:r>
              <a:rPr lang="cs-CZ" dirty="0" smtClean="0"/>
              <a:t> (správně 6)</a:t>
            </a:r>
          </a:p>
          <a:p>
            <a:pPr marL="514350" indent="-514350">
              <a:buFont typeface="+mj-lt"/>
              <a:buAutoNum type="alphaLcParenR"/>
            </a:pPr>
            <a:r>
              <a:rPr lang="cs-CZ" dirty="0" smtClean="0"/>
              <a:t>Nesmí přesáhnout 3 roky – vyloučen pouze odst. 2 ne odst. 3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426071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§ 39 odst. 4 ZP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Jsou-li u zaměstnavatele dány </a:t>
            </a:r>
            <a:r>
              <a:rPr lang="cs-CZ" u="sng" dirty="0" smtClean="0"/>
              <a:t>vážné provozní důvody </a:t>
            </a:r>
            <a:r>
              <a:rPr lang="cs-CZ" dirty="0" smtClean="0"/>
              <a:t>nebo důvody spočívající </a:t>
            </a:r>
            <a:r>
              <a:rPr lang="cs-CZ" u="sng" dirty="0" smtClean="0"/>
              <a:t>ve zvláštní povaze práce</a:t>
            </a:r>
            <a:r>
              <a:rPr lang="cs-CZ" dirty="0" smtClean="0"/>
              <a:t>, na jejichž základě </a:t>
            </a:r>
            <a:r>
              <a:rPr lang="cs-CZ" u="sng" dirty="0" smtClean="0"/>
              <a:t>nelze na zaměstnavateli spravedlivě požadovat</a:t>
            </a:r>
            <a:r>
              <a:rPr lang="cs-CZ" dirty="0" smtClean="0"/>
              <a:t>, aby zaměstnanci, který má tuto práci vykonávat, navrhl </a:t>
            </a:r>
            <a:r>
              <a:rPr lang="cs-CZ" u="sng" dirty="0" smtClean="0"/>
              <a:t>založení pracovního poměru na dobu neurčitou</a:t>
            </a:r>
            <a:r>
              <a:rPr lang="cs-CZ" dirty="0" smtClean="0"/>
              <a:t>, nepostupuje se podle odstavce 2 za podmínky, že jiný postup bude těmto důvodům přiměřený a </a:t>
            </a:r>
            <a:r>
              <a:rPr lang="cs-CZ" u="sng" dirty="0" smtClean="0"/>
              <a:t>písemná dohoda zaměstnavatele s odborovou organizací upraví</a:t>
            </a:r>
          </a:p>
          <a:p>
            <a:pPr marL="0" indent="0">
              <a:buNone/>
            </a:pPr>
            <a:r>
              <a:rPr lang="cs-CZ" dirty="0" smtClean="0"/>
              <a:t> </a:t>
            </a:r>
          </a:p>
          <a:p>
            <a:pPr marL="0" indent="0">
              <a:buNone/>
            </a:pPr>
            <a:r>
              <a:rPr lang="cs-CZ" dirty="0" smtClean="0"/>
              <a:t>a) bližší vymezení těchto důvodů,</a:t>
            </a:r>
          </a:p>
          <a:p>
            <a:pPr marL="0" indent="0">
              <a:buNone/>
            </a:pPr>
            <a:r>
              <a:rPr lang="cs-CZ" dirty="0" smtClean="0"/>
              <a:t>b) pravidla jiného postupu zaměstnavatele při sjednávání a opakování pracovního poměru na dobu určitou,</a:t>
            </a:r>
          </a:p>
          <a:p>
            <a:pPr marL="0" indent="0">
              <a:buNone/>
            </a:pPr>
            <a:r>
              <a:rPr lang="cs-CZ" dirty="0" smtClean="0"/>
              <a:t>c) okruh zaměstnanců zaměstnavatele, kterých se bude jiný postup týkat,</a:t>
            </a:r>
          </a:p>
          <a:p>
            <a:pPr marL="0" indent="0">
              <a:buNone/>
            </a:pPr>
            <a:r>
              <a:rPr lang="cs-CZ" dirty="0" smtClean="0"/>
              <a:t>d) dobu, na kterou se tato dohoda uzavírá.</a:t>
            </a:r>
          </a:p>
          <a:p>
            <a:endParaRPr lang="cs-CZ" dirty="0" smtClean="0"/>
          </a:p>
          <a:p>
            <a:r>
              <a:rPr lang="cs-CZ" dirty="0" smtClean="0"/>
              <a:t>Písemnou dohodu s odborovou organizací je možné nahradit </a:t>
            </a:r>
            <a:r>
              <a:rPr lang="cs-CZ" u="sng" dirty="0" smtClean="0"/>
              <a:t>vnitřním předpisem </a:t>
            </a:r>
            <a:r>
              <a:rPr lang="cs-CZ" dirty="0" smtClean="0"/>
              <a:t>jen v případě, že u zaměstnavatele nepůsobí odborová organizace; vnitřní předpis musí obsahovat náležitosti uvedené ve větě první.</a:t>
            </a:r>
          </a:p>
          <a:p>
            <a:pPr marL="0" indent="0" algn="ctr">
              <a:buNone/>
            </a:pPr>
            <a:r>
              <a:rPr lang="cs-CZ" dirty="0" smtClean="0">
                <a:solidFill>
                  <a:srgbClr val="FF0000"/>
                </a:solidFill>
              </a:rPr>
              <a:t>Neplatí pro pedagogické pracovníky</a:t>
            </a:r>
          </a:p>
        </p:txBody>
      </p:sp>
    </p:spTree>
    <p:extLst>
      <p:ext uri="{BB962C8B-B14F-4D97-AF65-F5344CB8AC3E}">
        <p14:creationId xmlns:p14="http://schemas.microsoft.com/office/powerpoint/2010/main" val="380451641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§ 23a odst. 5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>
                <a:solidFill>
                  <a:schemeClr val="tx2"/>
                </a:solidFill>
              </a:rPr>
              <a:t>Sjedná-li zaměstnavatel s pedagogickým pracovníkem dobu trvání pracovního poměru na dobu určitou v rozporu s odstavci 2 až 4, a oznámil-li pedagogický pracovník před uplynutím sjednané doby písemně zaměstnavateli, že trvá na tom, aby ho dále zaměstnával, platí, že se jedná o pracovní poměr na dobu neurčitou. Návrh na určení, zda byly splněny podmínky uvedené v odstavcích 2 až 4, mohou zaměstnavatel i pedagogický pracovník uplatnit u soudu nejpozději do 2 měsíců ode dne, kdy měl pracovní poměr skončit uplynutím sjednané doby.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87990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§ 39 odst. 5 ZP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Sjedná-li zaměstnavatel se zaměstnancem trvání pracovního poměru na dobu určitou v rozporu s  odstavci 2 až 4, a oznámil-li zaměstnanec před uplynutím sjednané doby písemně zaměstnavateli, že trvá na tom, aby ho dále zaměstnával, platí, že se jedná o pracovní poměr na dobu neurčitou. Návrh na určení, zda byly splněny podmínky uvedené v odstavcích 2 až 4, mohou zaměstnavatel i zaměstnanec uplatnit u soudu nejpozději do 2 měsíců ode dne, kdy měl pracovní poměr skončit uplynutím sjednané doby.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Neplatí pro pedagogické pracovníky</a:t>
            </a:r>
            <a:endParaRPr lang="cs-CZ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285101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6017315"/>
              </p:ext>
            </p:extLst>
          </p:nvPr>
        </p:nvGraphicFramePr>
        <p:xfrm>
          <a:off x="457200" y="1608964"/>
          <a:ext cx="8229599" cy="45084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62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43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189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179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082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02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cap="small">
                          <a:effectLst/>
                        </a:rPr>
                        <a:t> </a:t>
                      </a:r>
                      <a:endParaRPr lang="cs-CZ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cap="small">
                          <a:effectLst/>
                        </a:rPr>
                        <a:t>rozhodnutí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462" marR="6446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cap="small">
                          <a:effectLst/>
                        </a:rPr>
                        <a:t> </a:t>
                      </a:r>
                      <a:endParaRPr lang="cs-CZ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cap="small">
                          <a:effectLst/>
                        </a:rPr>
                        <a:t>publikováno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462" marR="6446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cap="small">
                          <a:effectLst/>
                        </a:rPr>
                        <a:t> </a:t>
                      </a:r>
                      <a:endParaRPr lang="cs-CZ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cap="small">
                          <a:effectLst/>
                        </a:rPr>
                        <a:t>předmět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462" marR="6446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cap="small">
                          <a:effectLst/>
                        </a:rPr>
                        <a:t> </a:t>
                      </a:r>
                      <a:endParaRPr lang="cs-CZ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cap="small">
                          <a:effectLst/>
                        </a:rPr>
                        <a:t>vztah k právním předpisům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cap="small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462" marR="6446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cap="small">
                          <a:effectLst/>
                        </a:rPr>
                        <a:t> </a:t>
                      </a:r>
                      <a:endParaRPr lang="cs-CZ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cap="small">
                          <a:effectLst/>
                        </a:rPr>
                        <a:t>právní věta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cap="small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462" marR="6446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814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Nález sp. zn.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II. ÚS 3323/14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ze dne 8. 2. 2015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462" marR="6446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www.concourt.cz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462" marR="6446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Ke změně pracovního poměru sjednaného na dobu určitou na pracovní poměr na dobu neurčitou podle § 39 odst. 5 zákoníku práce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462" marR="6446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čl. 36 odst. 1 LZPS, § 39 odst. 2, 4 a 5 ZP,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§ 80 písm. c) a § 237 OSŘ</a:t>
                      </a:r>
                      <a:endParaRPr lang="cs-CZ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0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4462" marR="64462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Návrh podle § 39 odst. 5 ZP nelze zaměňovat s určovací žalobou podle § 80 písm. c) OSŘ. Je tomu tak proto, že žaloba na určení podle ZP je vztahu speciality k určovací žalobě podle § 80 písm. c) OSŘ a rovněž proto, aby po uplynutí uvedené dvouměsíční lhůty (při splnění zákonem stanovených podmínek) mohla nastoupit domněnka o sjednání pracovního poměru na dobu neurčitou. Nebylo by totiž v souladu s ochranou zaměstnance, musel-li by – jsa přesvědčen o nesprávnosti postupu zaměstnavatele – kromě písemného oznámení zaměstnavateli iniciovat svým návrhem ještě soudní řízení, kdežto zaměstnavatel by mohl zůstat po celou dobu pasivní. </a:t>
                      </a:r>
                      <a:r>
                        <a:rPr lang="cs-CZ" sz="1000" b="1" u="sng" dirty="0">
                          <a:effectLst/>
                        </a:rPr>
                        <a:t>Oznámí-li proto zaměstnanec zaměstnavateli v souladu s podmínkami obsaženými v § 39 ZP, že trvá na tom, aby ho dále zaměstnával, a není-li zaměstnancem ani zaměstnavatelem podána speciální žaloba ve zmíněné dvouměsíční lhůtě, pak se jedná o pracovní poměr na dobu neurčitou.</a:t>
                      </a:r>
                      <a:endParaRPr lang="cs-CZ" sz="1000" b="1" u="sng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462" marR="64462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12757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Přechodná ustanovení ZPP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2"/>
                </a:solidFill>
              </a:rPr>
              <a:t>Na </a:t>
            </a:r>
            <a:r>
              <a:rPr lang="cs-CZ" dirty="0">
                <a:solidFill>
                  <a:schemeClr val="tx2"/>
                </a:solidFill>
              </a:rPr>
              <a:t>pracovní poměr pedagogického pracovníka na dobu určitou, který vznikl přede dnem nabytí účinnosti tohoto zákona, se vztahují dosavadní právní předpisy</a:t>
            </a:r>
            <a:r>
              <a:rPr lang="cs-CZ" dirty="0" smtClean="0">
                <a:solidFill>
                  <a:schemeClr val="tx2"/>
                </a:solidFill>
              </a:rPr>
              <a:t>.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6869104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Přechodná ustanovení ZPP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>
                <a:solidFill>
                  <a:schemeClr val="tx2"/>
                </a:solidFill>
              </a:rPr>
              <a:t>Na </a:t>
            </a:r>
            <a:r>
              <a:rPr lang="cs-CZ" u="sng" dirty="0">
                <a:solidFill>
                  <a:schemeClr val="tx2"/>
                </a:solidFill>
              </a:rPr>
              <a:t>právní jednání týkající se doby trvání pracovního poměru na dobu určitou pedagogického pracovníka a jeho změny </a:t>
            </a:r>
            <a:r>
              <a:rPr lang="cs-CZ" dirty="0">
                <a:solidFill>
                  <a:schemeClr val="tx2"/>
                </a:solidFill>
              </a:rPr>
              <a:t>učiněné </a:t>
            </a:r>
            <a:r>
              <a:rPr lang="cs-CZ" u="sng" dirty="0">
                <a:solidFill>
                  <a:schemeClr val="tx2"/>
                </a:solidFill>
              </a:rPr>
              <a:t>ode dne nabytí účinnosti</a:t>
            </a:r>
            <a:r>
              <a:rPr lang="cs-CZ" dirty="0">
                <a:solidFill>
                  <a:schemeClr val="tx2"/>
                </a:solidFill>
              </a:rPr>
              <a:t> </a:t>
            </a:r>
            <a:r>
              <a:rPr lang="cs-CZ" dirty="0" smtClean="0">
                <a:solidFill>
                  <a:schemeClr val="tx2"/>
                </a:solidFill>
              </a:rPr>
              <a:t>(12.1.2016) tohoto </a:t>
            </a:r>
            <a:r>
              <a:rPr lang="cs-CZ" dirty="0">
                <a:solidFill>
                  <a:schemeClr val="tx2"/>
                </a:solidFill>
              </a:rPr>
              <a:t>zákona se vztahuje zákon č. 563/2004 Sb., ve znění účinném ode dne nabytí účinnosti tohoto zákona; </a:t>
            </a:r>
            <a:endParaRPr lang="cs-CZ" dirty="0" smtClean="0">
              <a:solidFill>
                <a:schemeClr val="tx2"/>
              </a:solidFill>
            </a:endParaRPr>
          </a:p>
          <a:p>
            <a:r>
              <a:rPr lang="cs-CZ" u="sng" dirty="0" smtClean="0">
                <a:solidFill>
                  <a:schemeClr val="tx2"/>
                </a:solidFill>
              </a:rPr>
              <a:t>dosavadní </a:t>
            </a:r>
            <a:r>
              <a:rPr lang="cs-CZ" u="sng" dirty="0">
                <a:solidFill>
                  <a:schemeClr val="tx2"/>
                </a:solidFill>
              </a:rPr>
              <a:t>sjednaná doba trvání pracovního poměru </a:t>
            </a:r>
            <a:r>
              <a:rPr lang="cs-CZ" dirty="0">
                <a:solidFill>
                  <a:schemeClr val="tx2"/>
                </a:solidFill>
              </a:rPr>
              <a:t>na dobu určitou mezi týmiž smluvními stranami </a:t>
            </a:r>
            <a:r>
              <a:rPr lang="cs-CZ" u="sng" dirty="0">
                <a:solidFill>
                  <a:schemeClr val="tx2"/>
                </a:solidFill>
              </a:rPr>
              <a:t>se započítává </a:t>
            </a:r>
            <a:r>
              <a:rPr lang="cs-CZ" dirty="0">
                <a:solidFill>
                  <a:schemeClr val="tx2"/>
                </a:solidFill>
              </a:rPr>
              <a:t>do celkové doby trvání pracovního poměru na dobu určitou podle § 23a odst. 3 zákona č. 563/2004 Sb., ve znění účinném ode dne nabytí účinnosti tohoto zákona, </a:t>
            </a:r>
            <a:r>
              <a:rPr lang="cs-CZ" u="sng" dirty="0">
                <a:solidFill>
                  <a:schemeClr val="tx2"/>
                </a:solidFill>
              </a:rPr>
              <a:t>jestliže od skončení předchozího pracovního poměru na dobu určitou pedagogického pracovníka neuplynula doba 3 let</a:t>
            </a:r>
            <a:r>
              <a:rPr lang="cs-CZ" dirty="0">
                <a:solidFill>
                  <a:schemeClr val="tx2"/>
                </a:solidFill>
              </a:rPr>
              <a:t>.</a:t>
            </a:r>
          </a:p>
          <a:p>
            <a:endParaRPr lang="cs-CZ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16600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Další vzdělávání pedagogických pracovníků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Povinnost dalšího vzdělávání (obnovování, udržování, doplňování kvalifikace)</a:t>
            </a:r>
          </a:p>
          <a:p>
            <a:r>
              <a:rPr lang="cs-CZ" dirty="0" smtClean="0"/>
              <a:t>Zvyšování, získávání, rozšiřování kvalifikace – možnost podle zájmu zaměstnavatele</a:t>
            </a:r>
          </a:p>
          <a:p>
            <a:r>
              <a:rPr lang="cs-CZ" dirty="0" smtClean="0"/>
              <a:t>Plán dalšího vzdělávání</a:t>
            </a:r>
          </a:p>
          <a:p>
            <a:pPr lvl="1"/>
            <a:r>
              <a:rPr lang="cs-CZ" dirty="0" smtClean="0"/>
              <a:t>Projednání s odborovou organizací</a:t>
            </a:r>
          </a:p>
          <a:p>
            <a:pPr lvl="1"/>
            <a:r>
              <a:rPr lang="cs-CZ" dirty="0" smtClean="0"/>
              <a:t>Přihlédnutí ke studijním zájmům pedagogického pracovníka</a:t>
            </a:r>
          </a:p>
          <a:p>
            <a:pPr lvl="1"/>
            <a:r>
              <a:rPr lang="cs-CZ" dirty="0" smtClean="0"/>
              <a:t>Přihlédnutí k potřebám a rozpočtu školy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1049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Volno na samostudium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12 pracovních dnů ve školním roce</a:t>
            </a:r>
          </a:p>
          <a:p>
            <a:pPr lvl="1"/>
            <a:r>
              <a:rPr lang="cs-CZ" dirty="0" smtClean="0"/>
              <a:t>nebrání-li tomu vážné provozní důvody</a:t>
            </a:r>
          </a:p>
          <a:p>
            <a:pPr lvl="1"/>
            <a:r>
              <a:rPr lang="cs-CZ" dirty="0" smtClean="0"/>
              <a:t>Nebrání-li tomu účast pedagogického pracovníka na dalším vzdělávání (upevňování kvalifikace i zvyšování kvalifikace)</a:t>
            </a:r>
          </a:p>
          <a:p>
            <a:r>
              <a:rPr lang="cs-CZ" dirty="0" smtClean="0"/>
              <a:t>Dobu určuje ředitel školy</a:t>
            </a:r>
          </a:p>
          <a:p>
            <a:r>
              <a:rPr lang="cs-CZ" dirty="0" smtClean="0"/>
              <a:t>Přísluší náhrada platu = výše ušlého platu</a:t>
            </a:r>
          </a:p>
          <a:p>
            <a:r>
              <a:rPr lang="cs-CZ" dirty="0" smtClean="0"/>
              <a:t>Krácení volna na samostudium</a:t>
            </a:r>
          </a:p>
          <a:p>
            <a:pPr lvl="1"/>
            <a:r>
              <a:rPr lang="cs-CZ" dirty="0"/>
              <a:t>Za každý měsíc trvání pracovního poměru ve školním roce =1/12 volna na samostudium</a:t>
            </a:r>
          </a:p>
          <a:p>
            <a:pPr lvl="1"/>
            <a:r>
              <a:rPr lang="cs-CZ" dirty="0"/>
              <a:t>Kratší než stanovená týdenní pracovní </a:t>
            </a:r>
            <a:r>
              <a:rPr lang="cs-CZ" dirty="0" smtClean="0"/>
              <a:t>doba</a:t>
            </a:r>
            <a:endParaRPr lang="cs-CZ" dirty="0"/>
          </a:p>
          <a:p>
            <a:r>
              <a:rPr lang="cs-CZ" dirty="0" smtClean="0"/>
              <a:t>Nevyčerpané volno bez dalších nároků zaniká</a:t>
            </a:r>
          </a:p>
          <a:p>
            <a:r>
              <a:rPr lang="cs-CZ" dirty="0" smtClean="0"/>
              <a:t>Považuje se za překážku v práci na straně zaměstnance</a:t>
            </a:r>
          </a:p>
        </p:txBody>
      </p:sp>
    </p:spTree>
    <p:extLst>
      <p:ext uri="{BB962C8B-B14F-4D97-AF65-F5344CB8AC3E}">
        <p14:creationId xmlns:p14="http://schemas.microsoft.com/office/powerpoint/2010/main" val="149850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obsah 2"/>
          <p:cNvSpPr>
            <a:spLocks noGrp="1"/>
          </p:cNvSpPr>
          <p:nvPr>
            <p:ph idx="4294967295"/>
          </p:nvPr>
        </p:nvSpPr>
        <p:spPr>
          <a:xfrm>
            <a:off x="468313" y="1627188"/>
            <a:ext cx="8218487" cy="4679950"/>
          </a:xfrm>
        </p:spPr>
        <p:txBody>
          <a:bodyPr>
            <a:normAutofit lnSpcReduction="10000"/>
          </a:bodyPr>
          <a:lstStyle/>
          <a:p>
            <a:pPr eaLnBrk="1" hangingPunct="1"/>
            <a:r>
              <a:rPr lang="cs-CZ" altLang="cs-CZ" sz="2400" smtClean="0"/>
              <a:t>Žalovaná uvedla, že žalobce byl před podáním výpovědi z pracovního poměru odvolán z funkce ředitele, že toto odvolání obsahovalo dostatečný skutkový popis důvodu, proč k odvolání došlo, bylo totiž zveřejněno a vyšlo najevo, že žalobce se účastnil na natáčení krajně nevhodných videozáznamů, které lze označit za erotické se sado-masochistickou tématikou. Tyto videomateriály jsou přístupné na internetu a žalobce svoji účast a roli přiznal. Pojem bezúhonnosti vztahující se k předpokladům výkonu pedagogické činnosti považuje žalovaná za obsahově širší, chování a jednání učitele nemůže snižovat důstojnost učitelského povolání, mravní postavení učitele a jeho vlastní autoritu i autoritu školy, ve které vyučuje.</a:t>
            </a:r>
            <a:endParaRPr lang="cs-CZ" altLang="cs-CZ" sz="2000" smtClean="0"/>
          </a:p>
        </p:txBody>
      </p:sp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E2172E2-F13F-478C-B90C-10456CF2C6CB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36868" name="Nadpis 1"/>
          <p:cNvSpPr>
            <a:spLocks/>
          </p:cNvSpPr>
          <p:nvPr/>
        </p:nvSpPr>
        <p:spPr bwMode="auto">
          <a:xfrm>
            <a:off x="468313" y="333375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800">
                <a:solidFill>
                  <a:srgbClr val="FF0000"/>
                </a:solidFill>
                <a:latin typeface="Arial" charset="0"/>
              </a:rPr>
              <a:t>Ztráta bezúhonnosti – rozsudek NS 21 Cdo 550/2014</a:t>
            </a:r>
          </a:p>
        </p:txBody>
      </p:sp>
      <p:sp>
        <p:nvSpPr>
          <p:cNvPr id="36869" name="Nadpis 1"/>
          <p:cNvSpPr>
            <a:spLocks/>
          </p:cNvSpPr>
          <p:nvPr/>
        </p:nvSpPr>
        <p:spPr bwMode="auto">
          <a:xfrm>
            <a:off x="395288" y="1196975"/>
            <a:ext cx="8229600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cs-CZ" altLang="cs-CZ" sz="440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528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2"/>
                </a:solidFill>
              </a:rPr>
              <a:t>Kariérní systém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Soubor pravidel stanovených pro zařazení pedagogických pracovníků do kariérních stupňů</a:t>
            </a:r>
          </a:p>
          <a:p>
            <a:r>
              <a:rPr lang="cs-CZ" dirty="0" smtClean="0"/>
              <a:t>Kariérní stupeň</a:t>
            </a:r>
          </a:p>
          <a:p>
            <a:pPr lvl="1"/>
            <a:r>
              <a:rPr lang="cs-CZ" dirty="0" smtClean="0"/>
              <a:t>Popis činností, odborné kvalifikace, další kvalifikační předpoklady, které musí pedagogický pracovník splnit, aby mohl činnost vykonávat</a:t>
            </a:r>
          </a:p>
          <a:p>
            <a:r>
              <a:rPr lang="cs-CZ" dirty="0" smtClean="0"/>
              <a:t>Vyhláška č. 317/2005 Sb.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95787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Shrnutí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Změny kvalifikační předpokladů se dotýkají pouze ZŠ, SŠ, Konzervatoří, VOŠ a pedagogů volného času (SVČ)</a:t>
            </a:r>
          </a:p>
          <a:p>
            <a:r>
              <a:rPr lang="cs-CZ" dirty="0" smtClean="0"/>
              <a:t>Uzákoňují se pro pedagogické pracovníky příznivější podmínky účinněji bránící uzavírání pracovních poměrů na dobu určitou</a:t>
            </a:r>
          </a:p>
          <a:p>
            <a:r>
              <a:rPr lang="cs-CZ" dirty="0" smtClean="0"/>
              <a:t>Formálním nedostatkům v </a:t>
            </a:r>
            <a:r>
              <a:rPr lang="cs-CZ" smtClean="0"/>
              <a:t>právních předpisech se </a:t>
            </a:r>
            <a:r>
              <a:rPr lang="cs-CZ" dirty="0" smtClean="0"/>
              <a:t>nelze vyhnout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2080983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>
                <a:solidFill>
                  <a:srgbClr val="FF0000"/>
                </a:solidFill>
              </a:rPr>
              <a:t>Novela nařízení vlády č. 564/2006 Sb. nařízení vlády č. 273/2016 Sb.</a:t>
            </a:r>
            <a:endParaRPr lang="cs-CZ" sz="3600" b="1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Nová tabulka platových tarifů pedagogických pracovníků – 7 platových stupňů</a:t>
            </a:r>
          </a:p>
          <a:p>
            <a:r>
              <a:rPr lang="cs-CZ" altLang="cs-CZ" dirty="0"/>
              <a:t>Ostatní zaměstnanci jsou nově placeni z tabulky č. 3</a:t>
            </a:r>
          </a:p>
          <a:p>
            <a:r>
              <a:rPr lang="cs-CZ" altLang="cs-CZ" dirty="0"/>
              <a:t>Účinnost od 1. 9. 2016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96025049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Děkuji za pozornost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Zpracovala: JUDr. Hana Poláková</a:t>
            </a:r>
          </a:p>
          <a:p>
            <a:pPr lvl="5">
              <a:buNone/>
            </a:pPr>
            <a:r>
              <a:rPr lang="cs-CZ" dirty="0" smtClean="0"/>
              <a:t>Polakova.hana@kr-jihomoravsky.cz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4467</TotalTime>
  <Words>6663</Words>
  <Application>Microsoft Office PowerPoint</Application>
  <PresentationFormat>Předvádění na obrazovce (4:3)</PresentationFormat>
  <Paragraphs>556</Paragraphs>
  <Slides>93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93</vt:i4>
      </vt:variant>
    </vt:vector>
  </HeadingPairs>
  <TitlesOfParts>
    <vt:vector size="97" baseType="lpstr">
      <vt:lpstr>Arial</vt:lpstr>
      <vt:lpstr>Calibri</vt:lpstr>
      <vt:lpstr>Times New Roman</vt:lpstr>
      <vt:lpstr>Motiv systému Office</vt:lpstr>
      <vt:lpstr>Zákon o pedagogických pracovnících</vt:lpstr>
      <vt:lpstr>Co zákon upravuje</vt:lpstr>
      <vt:lpstr>Definice pedagogického pracovníka</vt:lpstr>
      <vt:lpstr>Kdo vykonává přímou pedagogickou činnost</vt:lpstr>
      <vt:lpstr>Předpoklady pro výkon činnosti pedagogického pracovníka</vt:lpstr>
      <vt:lpstr>Předpoklady pro výkon činnosti ředitele veřejné školy</vt:lpstr>
      <vt:lpstr>Plná způsobilost k právním úkonům - svéprávnost</vt:lpstr>
      <vt:lpstr>Bezúhonnost</vt:lpstr>
      <vt:lpstr>Prezentace aplikace PowerPoint</vt:lpstr>
      <vt:lpstr>Zdravotní způsobilost</vt:lpstr>
      <vt:lpstr>Znalost českého jazyka</vt:lpstr>
      <vt:lpstr>Odborná kvalifikace - MŠ</vt:lpstr>
      <vt:lpstr>Odborná kvalifikace – MŠ SVP</vt:lpstr>
      <vt:lpstr>Odborná kvalifikace – 1. stupeň ZŠ</vt:lpstr>
      <vt:lpstr>Odborná kvalifikace – 1. stupeň ZŠ SVP</vt:lpstr>
      <vt:lpstr>Odborná kvalifikace – 2. stupeň ZŠ</vt:lpstr>
      <vt:lpstr>Odborná kvalifikace – 2. stupeň ZŠ</vt:lpstr>
      <vt:lpstr>Odborná kvalifikace – 2. stupeň ZŠ</vt:lpstr>
      <vt:lpstr>Odborná kvalifikace – 2. stupeň ZŠ SVP</vt:lpstr>
      <vt:lpstr>§ 8 odst. 3 – učitel druhého stupně základní školy</vt:lpstr>
      <vt:lpstr>§ 8 odst. 4 – učitel druhého stupně základní školy</vt:lpstr>
      <vt:lpstr>§ 8 odst. 4 – z důvodové zprávy</vt:lpstr>
      <vt:lpstr>Odborná kvalifikace § 8a, § 8b</vt:lpstr>
      <vt:lpstr>Odborná kvalifikace – učitel SŠ</vt:lpstr>
      <vt:lpstr>Odborná kvalifikace – učitel SŠ</vt:lpstr>
      <vt:lpstr>Odborná kvalifikace – učitel odborných předmětů SŠ</vt:lpstr>
      <vt:lpstr>Odborná kvalifikace – učitel odborných předmětů SŠ</vt:lpstr>
      <vt:lpstr>Odborná kvalifikace – učitel praktického vyučování SŠ</vt:lpstr>
      <vt:lpstr>Odborná kvalifikace – učitel praktického vyučování SŠ</vt:lpstr>
      <vt:lpstr>Odborná kvalifikace – učitel praktického vyučování zdravotnických oborů SŠ</vt:lpstr>
      <vt:lpstr>Odborná kvalifikace – učitel odborného výcviku </vt:lpstr>
      <vt:lpstr>Odborná kvalifikace – učitel SŠ SVP</vt:lpstr>
      <vt:lpstr>Učitel předmětu uměleckého zaměření SŠ</vt:lpstr>
      <vt:lpstr>§ 9 odst. 9 – učitel SŠ</vt:lpstr>
      <vt:lpstr>Výklad § 9 odst. 8</vt:lpstr>
      <vt:lpstr>Odborná kvalifikace  učitel odborných předmětů ZUŠ, SŠ a konzervatoř</vt:lpstr>
      <vt:lpstr>Odborná kvalifikace  učitel odborných předmětů ZUŠ, SŠ a konzervatoř</vt:lpstr>
      <vt:lpstr>§ 10 odst. 2 – učitelé uměleckých odborných předmětů v ZUŠ, SŠ a konzervatoři</vt:lpstr>
      <vt:lpstr>Odborná kvalifikace – učitel VOŠ</vt:lpstr>
      <vt:lpstr>§ 11 odst. 4 – odborná kvalifikace učitele VOŠ</vt:lpstr>
      <vt:lpstr>§ 11 odst. 4 – učitel VOŠ</vt:lpstr>
      <vt:lpstr>§ 11 odst. 5 – učitel VOŠ</vt:lpstr>
      <vt:lpstr>Odborná kvalifikace – učitel jazykové školy</vt:lpstr>
      <vt:lpstr>Odborná kvalifikace – učitel DVPP</vt:lpstr>
      <vt:lpstr>Odborná kvalifikace – učitel náboženství</vt:lpstr>
      <vt:lpstr>Odborná kvalifikace – učitel odborného výcviku v zařízení sociálních služeb</vt:lpstr>
      <vt:lpstr>Odborná kvalifikace - vychovatel</vt:lpstr>
      <vt:lpstr>Odborná kvalifikace – vychovatel SVP</vt:lpstr>
      <vt:lpstr>Odborná kvalifikace - pedagog volného času</vt:lpstr>
      <vt:lpstr>Odborná kvalifikace – pedagog volného času</vt:lpstr>
      <vt:lpstr>Odborná kvalifikace pedagoga volného času</vt:lpstr>
      <vt:lpstr>§ 17 odst. 4 – pedagog volného času</vt:lpstr>
      <vt:lpstr>Odborná kvalifikace – speciální pedagog</vt:lpstr>
      <vt:lpstr>Odborná kvalifikace - psycholog</vt:lpstr>
      <vt:lpstr>Odborná kvalifikace – metodik prevence v PPP</vt:lpstr>
      <vt:lpstr>Odborná kvalifikace - asistent pedagoga</vt:lpstr>
      <vt:lpstr>Odborná kvalifikace – asistent pedagoga</vt:lpstr>
      <vt:lpstr>Odborná kvalifikace - trenér</vt:lpstr>
      <vt:lpstr>Společná ustanovení k odborné kvalifikaci</vt:lpstr>
      <vt:lpstr>Společná ustanovení k odborné kvalifikaci</vt:lpstr>
      <vt:lpstr>§ 22 – společná ustanovení k odborné kvalifikaci</vt:lpstr>
      <vt:lpstr>§ 22 – společná ustanovení k odborné kvalifikaci</vt:lpstr>
      <vt:lpstr>§ 22 – společná ustanovení k odborné kvalifikaci</vt:lpstr>
      <vt:lpstr>§ 22 – společná ustanovení k odborné kvalifikaci – z důvodové zprávy</vt:lpstr>
      <vt:lpstr>Výjimky z odborné kvalifikace</vt:lpstr>
      <vt:lpstr>Výjimky z odborné kvalifikace</vt:lpstr>
      <vt:lpstr>Výjimky z odborné kvalifikace</vt:lpstr>
      <vt:lpstr>Ustanovení § 32a</vt:lpstr>
      <vt:lpstr>Pracovní doba pedagogických pracovníků</vt:lpstr>
      <vt:lpstr>Povinnost být na pracovišti</vt:lpstr>
      <vt:lpstr>Výkon činností souvisejících</vt:lpstr>
      <vt:lpstr>Evidence odpracované doby</vt:lpstr>
      <vt:lpstr>Rozsah přímé pedagogické činnosti</vt:lpstr>
      <vt:lpstr>Přespočetné hodiny - § 23 odst. 4</vt:lpstr>
      <vt:lpstr>Bude proplacena přespočetná hodina</vt:lpstr>
      <vt:lpstr>§ 23a</vt:lpstr>
      <vt:lpstr>§ 23a odst. 1</vt:lpstr>
      <vt:lpstr>§ 39 ZP</vt:lpstr>
      <vt:lpstr>§ 23a odst. 2</vt:lpstr>
      <vt:lpstr>§ 23 odst. 3</vt:lpstr>
      <vt:lpstr>§ 23a odst. 4</vt:lpstr>
      <vt:lpstr>§ 39 odst. 4 ZP</vt:lpstr>
      <vt:lpstr>§ 23a odst. 5</vt:lpstr>
      <vt:lpstr>§ 39 odst. 5 ZP</vt:lpstr>
      <vt:lpstr>Prezentace aplikace PowerPoint</vt:lpstr>
      <vt:lpstr>Přechodná ustanovení ZPP</vt:lpstr>
      <vt:lpstr>Přechodná ustanovení ZPP</vt:lpstr>
      <vt:lpstr>Další vzdělávání pedagogických pracovníků</vt:lpstr>
      <vt:lpstr>Volno na samostudium</vt:lpstr>
      <vt:lpstr>Kariérní systém</vt:lpstr>
      <vt:lpstr>Shrnutí</vt:lpstr>
      <vt:lpstr>Novela nařízení vlády č. 564/2006 Sb. nařízení vlády č. 273/2016 Sb.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Porada ředitelů škol a školských zařízení</dc:title>
  <dc:creator>POLAKOVA.HANA</dc:creator>
  <cp:lastModifiedBy>user</cp:lastModifiedBy>
  <cp:revision>286</cp:revision>
  <dcterms:created xsi:type="dcterms:W3CDTF">2010-03-04T10:05:05Z</dcterms:created>
  <dcterms:modified xsi:type="dcterms:W3CDTF">2020-12-30T11:05:57Z</dcterms:modified>
</cp:coreProperties>
</file>