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90" y="51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117835-FEC6-4E42-A312-7AEFB00E1E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AAAEE15-E16A-49BA-B8D3-8F46C5C3FF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2D7207A-7E06-4803-AB43-B09058773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F13299E-CB97-4BB4-A429-377708CE2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CC839C-3067-46F7-A7B9-1195D070A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24ED5-915A-45BC-A7DF-045B924243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1900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099AA4-4164-48BB-B01C-418662440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05A5E3B-31AF-4278-8C30-98288664AE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CA6DEE7-650A-45A0-9C05-69C6B8AE7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60F8982-6BFD-422F-B559-C4D36F413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D33DFC-E35B-4811-BD60-069B987CE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620B2C-9F77-4A99-AE7B-F6AF54A8C9C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83500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A2C1ECA-4B86-4F4A-B727-C137AB6B7D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66A8651-05B2-4CD8-8693-3F58A57B63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8D0E58D-A2EE-4CDA-BCB9-3B72162C5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47B542-6D2E-4C3F-9B02-597AD32B8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9F2817-D607-452E-91F2-34EC901CC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B7E981-A34D-43F0-B49D-158A5172B6C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43005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6C6145-B3CD-4041-82C1-A60E2B595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14E1FB-E295-4908-AE02-8850EB0C55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8394B59-C3F4-468F-ABC3-764369557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19F6725-EC6F-4242-8617-72E727B0D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F84562-2502-4661-AC29-B96045881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25003A-8066-4ABA-A88A-BA3ACADB556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18158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DA672F-FFF0-4016-9068-2D5F417B2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1B7A778-6F81-419E-96E9-B84CE1419F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E849CC8-9208-4EAC-A059-5BEA91E2C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5ADB974-168F-4474-862B-30DF855CB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D9F620C-3F24-448E-AC49-21A5EAB9D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95E201-8C52-4DE1-9A97-CAAA84A4C63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51938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21D6BF-1A9C-4956-A4A1-96E6C110A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C547C4-EA84-480B-AC8C-CE87369C82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B32FAD0-30BF-42C9-861F-B63FF0E2FC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4145013-9EDF-4B54-AEF7-C8413DE33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1658FB0-3CCC-437B-8A0B-46BFD01D2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FF14A16-1A20-4DAD-A57D-4BA350C92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D9F8A1-61AF-48A6-B7B6-AB9CBA7341F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82024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54199F-256C-46B1-B2D5-CAE57F229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B5CBE98-2F58-4F44-BAC3-C999BE52BF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DBB6FD3-7559-4147-8F2D-F88598675D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C14BFA8-67E8-49B9-A840-78152B41A1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05299F4-98FB-4157-A86F-B454DE41A8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3028E64-1224-4386-858B-BAA5C345C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8EFF62C-E8BE-4A6E-AF6B-A7F94DBD1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55FAD80-DB38-4EFD-B794-236F60B63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56A3E8-D19A-4947-9413-65C9423BF8F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164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EA8292-DBE8-418F-81DF-7D7BD15EB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EF02D57-605C-41C1-A9E7-2A2FDB271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7E6BD86-E64C-48DC-AEAD-7E2069E1A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E18C4F3-BE0C-41ED-886C-53DB8C861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50E34F-627A-4252-9D4D-2DA108CD5CC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23790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34EE6CF-390E-46A1-B918-8D1AFC72B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0BE7A7F-ECAC-4ED1-809A-E5192DDCF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D707959-7F07-444B-9131-943068E1C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ABF6DE-694F-4087-934D-AA6DA6AF0C8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85958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9830C6-91DD-483B-9F27-20DD33742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9922FA-0C83-4430-B14C-2B9FD0862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5BBFCDF-223C-43D2-B490-204F8D1352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FDADB87-BD38-41D6-B764-9B8EB3CAB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E75980E-4370-4885-A105-0353F0527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11D1B61-EB81-45A1-8BC1-DD553C20F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1BC30-5D85-436C-A640-FB026580FC4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84633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F66273-CBAE-4A87-B3CB-1C33A2B7C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07111A7-731D-469A-95C9-A8423AEE1F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4246CB2-562C-4B89-9A8C-9EB66114A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88476ED-53BC-466A-BF11-1F7A9D6BE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380A23E-3159-457B-8342-1ACC6F1AD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7663B04-4B23-4584-8EE1-BCDF7BCB8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FAD15-3D50-46CC-97C2-F57245410A2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289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283B78E-F57D-4BAE-890E-31A9BF7C61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7A51BE0-7BEE-4108-959E-5A70C42E87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16DD840-3351-44DD-A926-D22D12345F4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 alt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F1D1370-4B29-4C58-A530-AEC9715EFA7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 alt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5F8EF56-97A5-4F8B-9541-23C9B54CC35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399581C-2A46-42D7-AA85-C2C21C442972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009F2251-924A-46FE-914E-F9D420EA5C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 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6DBAFF34-EAF6-4EC0-83E7-438B3DF684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cs-CZ" altLang="cs-CZ"/>
          </a:p>
          <a:p>
            <a:pPr>
              <a:buFontTx/>
              <a:buNone/>
            </a:pPr>
            <a:endParaRPr lang="cs-CZ" altLang="cs-CZ"/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9CEBCFDB-B5A0-4B0E-993F-214D5BE335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687388"/>
            <a:ext cx="2892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b="1">
                <a:solidFill>
                  <a:schemeClr val="accent2"/>
                </a:solidFill>
                <a:latin typeface="Tahoma" panose="020B0604030504040204" pitchFamily="34" charset="0"/>
              </a:rPr>
              <a:t>Bytí, jazyk a objektivita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>
            <a:extLst>
              <a:ext uri="{FF2B5EF4-FFF2-40B4-BE49-F238E27FC236}">
                <a16:creationId xmlns:a16="http://schemas.microsoft.com/office/drawing/2014/main" id="{D07D75E3-FCE0-4AC7-A9C4-94DE71790F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687388"/>
            <a:ext cx="2892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b="1">
                <a:solidFill>
                  <a:schemeClr val="accent2"/>
                </a:solidFill>
                <a:latin typeface="Tahoma" panose="020B0604030504040204" pitchFamily="34" charset="0"/>
              </a:rPr>
              <a:t>Bytí, jazyk a objektivita</a:t>
            </a:r>
          </a:p>
        </p:txBody>
      </p:sp>
      <p:sp>
        <p:nvSpPr>
          <p:cNvPr id="2053" name="Text Box 5">
            <a:extLst>
              <a:ext uri="{FF2B5EF4-FFF2-40B4-BE49-F238E27FC236}">
                <a16:creationId xmlns:a16="http://schemas.microsoft.com/office/drawing/2014/main" id="{CF4B020C-A994-41E5-BE6B-EC210A7668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1268413"/>
            <a:ext cx="10080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Bytí</a:t>
            </a:r>
          </a:p>
        </p:txBody>
      </p:sp>
      <p:sp>
        <p:nvSpPr>
          <p:cNvPr id="2054" name="Line 6">
            <a:extLst>
              <a:ext uri="{FF2B5EF4-FFF2-40B4-BE49-F238E27FC236}">
                <a16:creationId xmlns:a16="http://schemas.microsoft.com/office/drawing/2014/main" id="{33FB5BCF-40D1-4B98-9AF7-138FEC1216B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00338" y="1773238"/>
            <a:ext cx="1081087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5" name="Line 7">
            <a:extLst>
              <a:ext uri="{FF2B5EF4-FFF2-40B4-BE49-F238E27FC236}">
                <a16:creationId xmlns:a16="http://schemas.microsoft.com/office/drawing/2014/main" id="{7C409E7C-283A-47A5-9EE3-E65C912213EE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6463" y="1700213"/>
            <a:ext cx="86360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6" name="Text Box 8">
            <a:extLst>
              <a:ext uri="{FF2B5EF4-FFF2-40B4-BE49-F238E27FC236}">
                <a16:creationId xmlns:a16="http://schemas.microsoft.com/office/drawing/2014/main" id="{7A5530F7-45B5-4481-AEB8-0F5E54263F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2781300"/>
            <a:ext cx="20161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Pouze jazykový problém</a:t>
            </a:r>
          </a:p>
        </p:txBody>
      </p:sp>
      <p:sp>
        <p:nvSpPr>
          <p:cNvPr id="2057" name="Text Box 9">
            <a:extLst>
              <a:ext uri="{FF2B5EF4-FFF2-40B4-BE49-F238E27FC236}">
                <a16:creationId xmlns:a16="http://schemas.microsoft.com/office/drawing/2014/main" id="{2EFBDE6F-C8E1-4BAD-A254-F828FF7CBD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525" y="1844675"/>
            <a:ext cx="2016125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Obecný pojem odkazující na skutečnost</a:t>
            </a:r>
          </a:p>
        </p:txBody>
      </p:sp>
      <p:sp>
        <p:nvSpPr>
          <p:cNvPr id="2058" name="Text Box 10">
            <a:extLst>
              <a:ext uri="{FF2B5EF4-FFF2-40B4-BE49-F238E27FC236}">
                <a16:creationId xmlns:a16="http://schemas.microsoft.com/office/drawing/2014/main" id="{4023A315-4AA5-4669-93D3-3C8001D599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3644900"/>
            <a:ext cx="25923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konvencionalismus</a:t>
            </a:r>
          </a:p>
        </p:txBody>
      </p:sp>
      <p:sp>
        <p:nvSpPr>
          <p:cNvPr id="2059" name="Line 11">
            <a:extLst>
              <a:ext uri="{FF2B5EF4-FFF2-40B4-BE49-F238E27FC236}">
                <a16:creationId xmlns:a16="http://schemas.microsoft.com/office/drawing/2014/main" id="{C68FC3BD-553E-45B6-967A-46AE9503D7B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16013" y="4292600"/>
            <a:ext cx="287337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60" name="Text Box 12">
            <a:extLst>
              <a:ext uri="{FF2B5EF4-FFF2-40B4-BE49-F238E27FC236}">
                <a16:creationId xmlns:a16="http://schemas.microsoft.com/office/drawing/2014/main" id="{76524502-C3D6-4701-8607-A9C8791020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5373688"/>
            <a:ext cx="25923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solipsismus</a:t>
            </a:r>
          </a:p>
        </p:txBody>
      </p:sp>
      <p:sp>
        <p:nvSpPr>
          <p:cNvPr id="2062" name="Line 14">
            <a:extLst>
              <a:ext uri="{FF2B5EF4-FFF2-40B4-BE49-F238E27FC236}">
                <a16:creationId xmlns:a16="http://schemas.microsoft.com/office/drawing/2014/main" id="{D258B087-A7BA-4673-965E-3FF83F02C4D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51500" y="2925763"/>
            <a:ext cx="576263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63" name="Line 15">
            <a:extLst>
              <a:ext uri="{FF2B5EF4-FFF2-40B4-BE49-F238E27FC236}">
                <a16:creationId xmlns:a16="http://schemas.microsoft.com/office/drawing/2014/main" id="{D3A98B9D-522B-4B98-9ABC-25D9F0125E63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9563" y="2925763"/>
            <a:ext cx="576262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64" name="Text Box 16">
            <a:extLst>
              <a:ext uri="{FF2B5EF4-FFF2-40B4-BE49-F238E27FC236}">
                <a16:creationId xmlns:a16="http://schemas.microsoft.com/office/drawing/2014/main" id="{3E22481A-D794-4925-8A19-30528699EF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363" y="4076700"/>
            <a:ext cx="15144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Neměnná skutečnost</a:t>
            </a:r>
          </a:p>
        </p:txBody>
      </p:sp>
      <p:sp>
        <p:nvSpPr>
          <p:cNvPr id="2065" name="Text Box 17">
            <a:extLst>
              <a:ext uri="{FF2B5EF4-FFF2-40B4-BE49-F238E27FC236}">
                <a16:creationId xmlns:a16="http://schemas.microsoft.com/office/drawing/2014/main" id="{FF1D8543-60B2-4822-8D3A-47F6C847A7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4850" y="4005263"/>
            <a:ext cx="2089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Proměnlivá skutečnost</a:t>
            </a:r>
          </a:p>
        </p:txBody>
      </p:sp>
      <p:sp>
        <p:nvSpPr>
          <p:cNvPr id="2067" name="Line 19">
            <a:extLst>
              <a:ext uri="{FF2B5EF4-FFF2-40B4-BE49-F238E27FC236}">
                <a16:creationId xmlns:a16="http://schemas.microsoft.com/office/drawing/2014/main" id="{92C0F9F8-B5C3-49F6-A41D-A6C3157014C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40425" y="4724400"/>
            <a:ext cx="1295400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68" name="Line 20">
            <a:extLst>
              <a:ext uri="{FF2B5EF4-FFF2-40B4-BE49-F238E27FC236}">
                <a16:creationId xmlns:a16="http://schemas.microsoft.com/office/drawing/2014/main" id="{C454FA61-BBF6-4515-81BA-E084CDDCF250}"/>
              </a:ext>
            </a:extLst>
          </p:cNvPr>
          <p:cNvSpPr>
            <a:spLocks noChangeShapeType="1"/>
          </p:cNvSpPr>
          <p:nvPr/>
        </p:nvSpPr>
        <p:spPr bwMode="auto">
          <a:xfrm>
            <a:off x="7812088" y="4652963"/>
            <a:ext cx="73025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69" name="Text Box 21">
            <a:extLst>
              <a:ext uri="{FF2B5EF4-FFF2-40B4-BE49-F238E27FC236}">
                <a16:creationId xmlns:a16="http://schemas.microsoft.com/office/drawing/2014/main" id="{5C846C3D-EF10-422C-9250-15BADD119A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8263" y="5589588"/>
            <a:ext cx="17287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Bez podílu subjektu</a:t>
            </a:r>
          </a:p>
        </p:txBody>
      </p:sp>
      <p:sp>
        <p:nvSpPr>
          <p:cNvPr id="2070" name="Text Box 22">
            <a:extLst>
              <a:ext uri="{FF2B5EF4-FFF2-40B4-BE49-F238E27FC236}">
                <a16:creationId xmlns:a16="http://schemas.microsoft.com/office/drawing/2014/main" id="{E5631F1C-C768-4ECD-AE6E-F929D528CB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8488" y="5516563"/>
            <a:ext cx="17287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spoluúčast subjektu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  <p:bldP spid="2057" grpId="0"/>
      <p:bldP spid="2058" grpId="0"/>
      <p:bldP spid="2060" grpId="0"/>
      <p:bldP spid="2064" grpId="0"/>
      <p:bldP spid="2065" grpId="0"/>
      <p:bldP spid="2069" grpId="0"/>
      <p:bldP spid="20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075D96-F5FE-4E2D-8287-D414709F3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296" y="239848"/>
            <a:ext cx="8229600" cy="1143000"/>
          </a:xfrm>
        </p:spPr>
        <p:txBody>
          <a:bodyPr/>
          <a:lstStyle/>
          <a:p>
            <a:r>
              <a:rPr lang="cs-CZ" b="1" dirty="0"/>
              <a:t>Substanční ontologie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DE8DA2-43C0-40BC-A9B5-B144B6A43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72816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Substance</a:t>
            </a:r>
          </a:p>
          <a:p>
            <a:r>
              <a:rPr lang="cs-CZ" dirty="0"/>
              <a:t>atributy – ontologické  kategorie</a:t>
            </a:r>
          </a:p>
          <a:p>
            <a:r>
              <a:rPr lang="cs-CZ" dirty="0"/>
              <a:t>akcidenty – tělesa a jejich vlastnosti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96314051-F3B9-4A15-84A9-83F86AF3C5F0}"/>
              </a:ext>
            </a:extLst>
          </p:cNvPr>
          <p:cNvSpPr txBox="1">
            <a:spLocks/>
          </p:cNvSpPr>
          <p:nvPr/>
        </p:nvSpPr>
        <p:spPr bwMode="auto">
          <a:xfrm>
            <a:off x="169296" y="3406142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b="1" dirty="0"/>
              <a:t>Nesubstanční ontologie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72850001-0B06-49B5-98B0-1B739C280792}"/>
              </a:ext>
            </a:extLst>
          </p:cNvPr>
          <p:cNvSpPr txBox="1">
            <a:spLocks/>
          </p:cNvSpPr>
          <p:nvPr/>
        </p:nvSpPr>
        <p:spPr bwMode="auto">
          <a:xfrm>
            <a:off x="421324" y="4382266"/>
            <a:ext cx="7030996" cy="1972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cs-CZ" dirty="0"/>
              <a:t>Tělesa</a:t>
            </a:r>
          </a:p>
          <a:p>
            <a:r>
              <a:rPr lang="cs-CZ" dirty="0"/>
              <a:t>vlastnosti</a:t>
            </a:r>
          </a:p>
          <a:p>
            <a:r>
              <a:rPr lang="cs-CZ" dirty="0"/>
              <a:t>vztahy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B96232F-604E-489C-BCC6-6A47910FE2AB}"/>
              </a:ext>
            </a:extLst>
          </p:cNvPr>
          <p:cNvSpPr/>
          <p:nvPr/>
        </p:nvSpPr>
        <p:spPr>
          <a:xfrm>
            <a:off x="765917" y="2783922"/>
            <a:ext cx="6840760" cy="685799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36000">
                <a:schemeClr val="accent1">
                  <a:shade val="67500"/>
                  <a:satMod val="115000"/>
                  <a:alpha val="36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C59297E7-C967-40CD-990D-0F71A868A84A}"/>
              </a:ext>
            </a:extLst>
          </p:cNvPr>
          <p:cNvSpPr/>
          <p:nvPr/>
        </p:nvSpPr>
        <p:spPr>
          <a:xfrm>
            <a:off x="421324" y="4415450"/>
            <a:ext cx="7283152" cy="1821865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36000">
                <a:schemeClr val="accent1">
                  <a:shade val="67500"/>
                  <a:satMod val="115000"/>
                  <a:alpha val="36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FCE8A42-6E56-4123-AC8A-EAA2073C1CFD}"/>
              </a:ext>
            </a:extLst>
          </p:cNvPr>
          <p:cNvSpPr/>
          <p:nvPr/>
        </p:nvSpPr>
        <p:spPr>
          <a:xfrm>
            <a:off x="468883" y="1663340"/>
            <a:ext cx="7137794" cy="1090424"/>
          </a:xfrm>
          <a:prstGeom prst="rect">
            <a:avLst/>
          </a:prstGeom>
          <a:gradFill flip="none" rotWithShape="1">
            <a:gsLst>
              <a:gs pos="0">
                <a:srgbClr val="FFC000"/>
              </a:gs>
              <a:gs pos="31000">
                <a:srgbClr val="FFFF00">
                  <a:alpha val="14000"/>
                </a:srgbClr>
              </a:gs>
              <a:gs pos="100000">
                <a:srgbClr val="FFFF00"/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DC7FD63-CE2E-4367-B11D-A202DB7ED79C}"/>
              </a:ext>
            </a:extLst>
          </p:cNvPr>
          <p:cNvSpPr txBox="1"/>
          <p:nvPr/>
        </p:nvSpPr>
        <p:spPr>
          <a:xfrm rot="5400000">
            <a:off x="7208988" y="1517216"/>
            <a:ext cx="19805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highlight>
                  <a:srgbClr val="FFFF00"/>
                </a:highlight>
              </a:rPr>
              <a:t>Neproměnné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7590D73B-D8CB-499C-96E3-16B78AEBF7A8}"/>
              </a:ext>
            </a:extLst>
          </p:cNvPr>
          <p:cNvSpPr txBox="1"/>
          <p:nvPr/>
        </p:nvSpPr>
        <p:spPr>
          <a:xfrm rot="5400000">
            <a:off x="7155945" y="4210826"/>
            <a:ext cx="19805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highlight>
                  <a:srgbClr val="008080"/>
                </a:highlight>
              </a:rPr>
              <a:t>Proměnlivé</a:t>
            </a:r>
          </a:p>
        </p:txBody>
      </p:sp>
    </p:spTree>
    <p:extLst>
      <p:ext uri="{BB962C8B-B14F-4D97-AF65-F5344CB8AC3E}">
        <p14:creationId xmlns:p14="http://schemas.microsoft.com/office/powerpoint/2010/main" val="1974040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/>
      <p:bldP spid="10" grpId="0"/>
    </p:bld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Předvádění na obrazovce (4:3)</PresentationFormat>
  <Paragraphs>22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6" baseType="lpstr">
      <vt:lpstr>Arial</vt:lpstr>
      <vt:lpstr>Tahoma</vt:lpstr>
      <vt:lpstr>Výchozí návrh</vt:lpstr>
      <vt:lpstr> </vt:lpstr>
      <vt:lpstr>Prezentace aplikace PowerPoint</vt:lpstr>
      <vt:lpstr>Substanční ontologie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fil</dc:creator>
  <cp:lastModifiedBy>Josef Krob</cp:lastModifiedBy>
  <cp:revision>8</cp:revision>
  <dcterms:created xsi:type="dcterms:W3CDTF">2005-10-05T09:01:56Z</dcterms:created>
  <dcterms:modified xsi:type="dcterms:W3CDTF">2019-09-25T12:14:26Z</dcterms:modified>
</cp:coreProperties>
</file>