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7CC951-DE0D-4402-8615-FEB5C047B5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EE62064-37AE-4D24-9D88-DC4FE611D0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48EEBD-1874-4DF7-BA68-96959FC59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9F621-046A-4C4B-A9DC-AE2CDCD205B8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A10DEC-1C50-460F-AF44-229B0535C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31A385A-DC78-40F0-871F-1CE5B0E52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79A6F-47A9-43E7-97F7-268277F370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4247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4FBA71-22C4-4664-B561-62C627880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B314C9E-C1C8-4B40-B46F-35FEDBF574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E551A84-D989-4DB1-A7F7-E8157991A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9F621-046A-4C4B-A9DC-AE2CDCD205B8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A67664-F4E2-4D28-B45F-D1C129416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EB3557-1DF1-4516-950E-ECF1E969C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79A6F-47A9-43E7-97F7-268277F370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3582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4B9989E-E649-46BC-BFFC-BC2960E49B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0BD0A3A-0C39-4973-93AA-08C8903C36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A2F1420-246D-49C5-9874-A14ADE2CD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9F621-046A-4C4B-A9DC-AE2CDCD205B8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DBF57F-3C3F-4239-B8D9-6E39B3474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340199-B7E9-43F4-872B-DD6CC56BE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79A6F-47A9-43E7-97F7-268277F370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318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F77CC0-B96C-4BD8-8635-0399A2FCC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5B0143A-B6DE-4BD8-922F-12D9F2957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D67F3EC-4DB9-4F4C-982D-2C2E90A4E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9F621-046A-4C4B-A9DC-AE2CDCD205B8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2FE9C6-B1B8-4F34-9386-3A862D6CC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2DEB715-EAE6-438D-B1D7-68BF6612E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79A6F-47A9-43E7-97F7-268277F370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5144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2914DF-2985-4DD6-B2B8-D23765E49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8CDD03F-510A-4CDF-A14E-126E66B7A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AE45BC7-6EFB-414A-AE31-EF8265E4A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9F621-046A-4C4B-A9DC-AE2CDCD205B8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F3975D5-4E20-434B-A7A0-F7162B44B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20EA217-080A-4887-958C-F2BC9434D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79A6F-47A9-43E7-97F7-268277F370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7984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9F237C-70B7-4B07-A16D-0DF153173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DB6CEA-39AC-4E37-B776-F10D79F922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26C9BA6-97F7-4C81-8271-BB87FCD8A7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E2C7D75-A5CA-4CA1-8683-5EFB46C95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9F621-046A-4C4B-A9DC-AE2CDCD205B8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83FB9AF-A440-4DA9-8C8E-57484DBA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6EB399F-B80A-4E9E-B23C-46EE5ACB6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79A6F-47A9-43E7-97F7-268277F370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5365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CE4055-382B-466F-BEFC-7633EBE10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C5FD1BF-0262-40CA-B033-D6B3A7B1C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FB5E6B5-6E36-4D5F-8625-93A0FE87E9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F4C2B93-1801-44EC-8468-B99C686EC6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14C990E8-F7D0-4B70-8656-757193F493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7203E8C-17CE-40C2-8A4D-1EF8C7C72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9F621-046A-4C4B-A9DC-AE2CDCD205B8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67C0EB5-B7AA-451E-B220-B64BDC9C0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DAB9238-4112-4852-B3BE-66F0AAFD2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79A6F-47A9-43E7-97F7-268277F370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8152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B923AF-1C7D-4A80-A753-E113AD4A7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F9E4996-B9E6-4F41-90BE-B56327D31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9F621-046A-4C4B-A9DC-AE2CDCD205B8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6C80BED-769A-42F1-A6FF-9CCE9B9CD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1D571E0-BE70-48D5-BE75-92A2D10A9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79A6F-47A9-43E7-97F7-268277F370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94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9DBB716-9591-4E7A-AD1B-CAC67D0B6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9F621-046A-4C4B-A9DC-AE2CDCD205B8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CB354DE-CEBA-4D95-B7F8-61C71BC22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CE56B10-4E51-49CD-B00D-F13D6F671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79A6F-47A9-43E7-97F7-268277F370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090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A16506-33E6-4DDC-925E-FFCA2AD90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6F2D64-C6BE-43CB-835A-1A9870268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8839CDA-C41A-4B61-AE3F-8A78DBF7EC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D1BE3B6-B34F-42A5-A7E1-927ADD422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9F621-046A-4C4B-A9DC-AE2CDCD205B8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5213BF2-C824-4C42-843D-B28FF8FB0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0228D61-BE87-488D-9E40-B653D1B5A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79A6F-47A9-43E7-97F7-268277F370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4459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C08DA4-C047-4708-A754-0151DE60B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7010AE9-4F3F-4DCC-BE09-D553A0B362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EF898C1-A267-4A10-83A9-C4A2DFC30F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1FF498C-7912-4C69-874D-3F4AC72F2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9F621-046A-4C4B-A9DC-AE2CDCD205B8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06F88FC-05AC-4CC8-A8BD-94D92149B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C746EB7-EC01-44C4-9AAB-79FDEF165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79A6F-47A9-43E7-97F7-268277F370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1714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3C2926F-F6BB-437F-ACBD-68ACC8D2F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3415AD7-0CA3-49D4-8888-6E6DEA68A0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62604A-0F81-4E16-A7A2-11A7F5EC88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9F621-046A-4C4B-A9DC-AE2CDCD205B8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DA458E-8BF3-455C-88AD-FA220ED2E4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6448EE8-8A08-4FA1-9CDF-D27BDA5102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79A6F-47A9-43E7-97F7-268277F370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7440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2002-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0E1068-EC7C-4AFC-84F1-934605F84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Úvod do soudnictví v ČR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25FB6FA-0C06-4E44-BEBD-9C71809BDD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3500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A2D3C6-E83A-4A2C-AF5F-278F01CE8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soudnictví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6803A18-8F55-4932-9CEF-1368FAC8E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Ústavní soud</a:t>
            </a:r>
          </a:p>
          <a:p>
            <a:endParaRPr lang="cs-CZ" dirty="0"/>
          </a:p>
          <a:p>
            <a:r>
              <a:rPr lang="cs-CZ" dirty="0"/>
              <a:t>Obecné soudy – </a:t>
            </a:r>
            <a:r>
              <a:rPr lang="cs-CZ" dirty="0" err="1"/>
              <a:t>OS+MSB+ObvSP</a:t>
            </a:r>
            <a:r>
              <a:rPr lang="cs-CZ" dirty="0"/>
              <a:t> 1-10 – KS+MSP – VS - NS</a:t>
            </a:r>
          </a:p>
          <a:p>
            <a:endParaRPr lang="cs-CZ" dirty="0"/>
          </a:p>
          <a:p>
            <a:r>
              <a:rPr lang="cs-CZ" dirty="0"/>
              <a:t>Správní soudnictví – KS+MSP = obecné soudy – NSS</a:t>
            </a:r>
          </a:p>
          <a:p>
            <a:endParaRPr lang="cs-CZ" dirty="0"/>
          </a:p>
          <a:p>
            <a:r>
              <a:rPr lang="cs-CZ" dirty="0"/>
              <a:t>Speciální soudy v ČR nejsou (např. obchodní, pracovní</a:t>
            </a:r>
            <a:r>
              <a:rPr lang="cs-CZ"/>
              <a:t>, vojenské)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3188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D19A28-5D44-42AD-8EBD-F0DE53B86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Soudnictví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B068235-D18D-4FDD-96E5-596E581EBB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Soudnictví v České republice vykonávají </a:t>
            </a:r>
            <a:r>
              <a:rPr lang="cs-CZ" b="1" dirty="0"/>
              <a:t>nezávislé soudy.</a:t>
            </a:r>
          </a:p>
          <a:p>
            <a:pPr marL="0" indent="0">
              <a:buNone/>
            </a:pPr>
            <a:r>
              <a:rPr lang="cs-CZ" dirty="0"/>
              <a:t>Soudy </a:t>
            </a:r>
          </a:p>
          <a:p>
            <a:pPr marL="0" indent="0">
              <a:buNone/>
            </a:pPr>
            <a:r>
              <a:rPr lang="cs-CZ" dirty="0"/>
              <a:t>a) projednávají a rozhodují </a:t>
            </a:r>
            <a:r>
              <a:rPr lang="cs-CZ" b="1" dirty="0"/>
              <a:t>spory </a:t>
            </a:r>
            <a:r>
              <a:rPr lang="cs-CZ" dirty="0"/>
              <a:t>a jiné věci patřící do jejich pravomoci podle </a:t>
            </a:r>
            <a:r>
              <a:rPr lang="cs-CZ" b="1" dirty="0"/>
              <a:t>zákonů o občanském soudním řízení</a:t>
            </a:r>
            <a:r>
              <a:rPr lang="cs-CZ" dirty="0"/>
              <a:t>, = </a:t>
            </a:r>
            <a:r>
              <a:rPr lang="cs-CZ" b="1" dirty="0"/>
              <a:t>CIVILNÍ PROCES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b) projednávají a rozhodují trestní věci patřící do jejich pravomoci podle </a:t>
            </a:r>
            <a:r>
              <a:rPr lang="cs-CZ" b="1" dirty="0"/>
              <a:t>zákonů o trestním řízení</a:t>
            </a:r>
            <a:r>
              <a:rPr lang="cs-CZ" dirty="0"/>
              <a:t>, - </a:t>
            </a:r>
            <a:r>
              <a:rPr lang="cs-CZ" b="1" dirty="0"/>
              <a:t>TRESTNÍ PROCES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c) rozhodují </a:t>
            </a:r>
            <a:r>
              <a:rPr lang="cs-CZ" u="sng" dirty="0"/>
              <a:t>v dalších případech </a:t>
            </a:r>
            <a:r>
              <a:rPr lang="cs-CZ" dirty="0"/>
              <a:t>stanovených zákonem nebo mezinárodní smlouvou, s níž vyslovil souhlas Parlament, jíž je Česká republika vázána a která byla vyhlášena</a:t>
            </a:r>
            <a:r>
              <a:rPr lang="cs-CZ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68996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4DF246-AF6A-4EB5-BECE-671A90C98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Soudci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D745E39-3E41-4A2A-B2E7-8BEC67806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řízení před soudem rozhoduje </a:t>
            </a:r>
            <a:r>
              <a:rPr lang="cs-CZ" b="1" dirty="0"/>
              <a:t>senát </a:t>
            </a:r>
            <a:r>
              <a:rPr lang="cs-CZ" dirty="0"/>
              <a:t>nebo </a:t>
            </a:r>
            <a:r>
              <a:rPr lang="cs-CZ" b="1" dirty="0"/>
              <a:t>samosoudce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Další osoby v rozhodovací a jiné činnosti soudu: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justiční čekatelé, 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asistenti soudců, 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vyšší soudní úředníci, 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soudní tajemníci a 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soudní vykonavatelé.</a:t>
            </a:r>
          </a:p>
        </p:txBody>
      </p:sp>
    </p:spTree>
    <p:extLst>
      <p:ext uri="{BB962C8B-B14F-4D97-AF65-F5344CB8AC3E}">
        <p14:creationId xmlns:p14="http://schemas.microsoft.com/office/powerpoint/2010/main" val="1986477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ABCFAE-ADCD-4755-8687-23E8146F5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AB976A-79CB-444D-B1BE-57D2327F91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/>
              <a:t>Nezávislost </a:t>
            </a:r>
            <a:r>
              <a:rPr lang="cs-CZ" dirty="0"/>
              <a:t>soudu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err="1"/>
              <a:t>Před</a:t>
            </a:r>
            <a:r>
              <a:rPr lang="fr-FR" dirty="0"/>
              <a:t> </a:t>
            </a:r>
            <a:r>
              <a:rPr lang="fr-FR" dirty="0" err="1"/>
              <a:t>soudem</a:t>
            </a:r>
            <a:r>
              <a:rPr lang="fr-FR" dirty="0"/>
              <a:t> </a:t>
            </a:r>
            <a:r>
              <a:rPr lang="fr-FR" dirty="0" err="1"/>
              <a:t>jsou</a:t>
            </a:r>
            <a:r>
              <a:rPr lang="fr-FR" dirty="0"/>
              <a:t> si </a:t>
            </a:r>
            <a:r>
              <a:rPr lang="fr-FR" dirty="0" err="1"/>
              <a:t>všichni</a:t>
            </a:r>
            <a:r>
              <a:rPr lang="fr-FR" dirty="0"/>
              <a:t> </a:t>
            </a:r>
            <a:r>
              <a:rPr lang="fr-FR" b="1" dirty="0" err="1"/>
              <a:t>rovni</a:t>
            </a:r>
            <a:r>
              <a:rPr lang="fr-FR" b="1" dirty="0"/>
              <a:t>.</a:t>
            </a:r>
            <a:endParaRPr lang="cs-CZ" b="1" dirty="0"/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Každý </a:t>
            </a:r>
            <a:r>
              <a:rPr lang="cs-CZ" dirty="0"/>
              <a:t>se může domáhat ochrany svých práv před soudem </a:t>
            </a:r>
            <a:r>
              <a:rPr lang="cs-CZ" b="1" dirty="0"/>
              <a:t>zákonem stanoveným způsobem</a:t>
            </a:r>
            <a:r>
              <a:rPr lang="cs-CZ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Každý má právo, aby jeho věc byla soudem </a:t>
            </a:r>
            <a:r>
              <a:rPr lang="cs-CZ" b="1" dirty="0"/>
              <a:t>projednána</a:t>
            </a:r>
            <a:r>
              <a:rPr lang="cs-CZ" dirty="0"/>
              <a:t> a rozhodnuta </a:t>
            </a:r>
            <a:r>
              <a:rPr lang="cs-CZ" b="1" dirty="0"/>
              <a:t>bez zbytečných průtahů</a:t>
            </a:r>
            <a:r>
              <a:rPr lang="cs-CZ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Řízení před soudy je </a:t>
            </a:r>
            <a:r>
              <a:rPr lang="cs-CZ" b="1" dirty="0"/>
              <a:t>ústní a veřejné</a:t>
            </a:r>
            <a:r>
              <a:rPr lang="cs-CZ" dirty="0"/>
              <a:t>. Výjimky stanoví zákon.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Rozsudky se vyhlašují </a:t>
            </a:r>
            <a:r>
              <a:rPr lang="cs-CZ" b="1" dirty="0"/>
              <a:t>jménem republiky </a:t>
            </a:r>
            <a:r>
              <a:rPr lang="cs-CZ" dirty="0"/>
              <a:t>a vždy </a:t>
            </a:r>
            <a:r>
              <a:rPr lang="cs-CZ" b="1" dirty="0"/>
              <a:t>veřejně.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Uskutečňovat obrazové nebo zvukové přenosy </a:t>
            </a:r>
            <a:r>
              <a:rPr lang="cs-CZ" dirty="0"/>
              <a:t>a pořizovat obrazové záznamy v průběhu soudního jednání lze jen </a:t>
            </a:r>
            <a:r>
              <a:rPr lang="cs-CZ" b="1" dirty="0"/>
              <a:t>s předchozím souhlasem </a:t>
            </a:r>
            <a:r>
              <a:rPr lang="cs-CZ" dirty="0"/>
              <a:t>předsedy senátu nebo samosoudce. S vědomím předsedy senátu nebo samosoudce lze pořizovat zvukové záznamy; kdyby způsob jejich provádění mohl narušit průběh nebo důstojnost jednání, může předseda senátu nebo samosoudce jejich pořizování zakázat.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Do budovy soudu nebo na místo, kde soud jedná, je </a:t>
            </a:r>
            <a:r>
              <a:rPr lang="cs-CZ" b="1" dirty="0"/>
              <a:t>zakázáno vstupovat se zbraní </a:t>
            </a:r>
            <a:r>
              <a:rPr lang="cs-CZ" dirty="0"/>
              <a:t>nebo s jinými předměty, které jsou způsobilé ohrozit život nebo zdraví anebo pořádek. Tento zákaz se nevztahuje na soudce a na příslušníky ozbrojených sil a ozbrojených sborů, jestliže vstupují do budovy soudu nebo na místo, kde soud jedná, v souvislosti s plněním svých služebních povinností. </a:t>
            </a:r>
            <a:r>
              <a:rPr lang="cs-CZ" b="1" dirty="0"/>
              <a:t>Každý je povinen podrobit se osobní prohlídce a prohlídce všech věcí</a:t>
            </a:r>
            <a:r>
              <a:rPr lang="cs-CZ" dirty="0"/>
              <a:t>, které má u sebe, za účelem zjištění, zda neporušuje zákaz. Tato povinnost se nevztahuje na státní zástupce, advokáty, notáře a soudní exekutory, nestanoví-li předseda příslušného soudu jinak.</a:t>
            </a:r>
          </a:p>
        </p:txBody>
      </p:sp>
    </p:spTree>
    <p:extLst>
      <p:ext uri="{BB962C8B-B14F-4D97-AF65-F5344CB8AC3E}">
        <p14:creationId xmlns:p14="http://schemas.microsoft.com/office/powerpoint/2010/main" val="4191182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173CFD-85F7-49AA-8021-C9791DD7A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Soustava soudů</a:t>
            </a:r>
          </a:p>
        </p:txBody>
      </p:sp>
      <p:sp>
        <p:nvSpPr>
          <p:cNvPr id="12" name="Zástupný symbol pro obsah 11">
            <a:extLst>
              <a:ext uri="{FF2B5EF4-FFF2-40B4-BE49-F238E27FC236}">
                <a16:creationId xmlns:a16="http://schemas.microsoft.com/office/drawing/2014/main" id="{1E4A56AA-E317-4BD9-AFFD-2E73650476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		</a:t>
            </a:r>
            <a:r>
              <a:rPr lang="cs-CZ" dirty="0">
                <a:solidFill>
                  <a:schemeClr val="accent1"/>
                </a:solidFill>
              </a:rPr>
              <a:t>Nejvyšší soud</a:t>
            </a:r>
            <a:r>
              <a:rPr lang="cs-CZ" dirty="0"/>
              <a:t>	   		</a:t>
            </a:r>
            <a:r>
              <a:rPr lang="cs-CZ" u="sng" dirty="0"/>
              <a:t>Nejvyšší správní soud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	</a:t>
            </a:r>
            <a:r>
              <a:rPr lang="cs-CZ" dirty="0">
                <a:solidFill>
                  <a:schemeClr val="accent1"/>
                </a:solidFill>
              </a:rPr>
              <a:t>Vrchní soud</a:t>
            </a:r>
            <a:r>
              <a:rPr lang="cs-CZ" dirty="0"/>
              <a:t>	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	</a:t>
            </a:r>
            <a:r>
              <a:rPr lang="cs-CZ" u="sng" dirty="0">
                <a:solidFill>
                  <a:schemeClr val="accent1"/>
                </a:solidFill>
              </a:rPr>
              <a:t>Krajský soud + Městský soud v Praze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>
                <a:solidFill>
                  <a:schemeClr val="accent1"/>
                </a:solidFill>
              </a:rPr>
              <a:t>Okresní soud + Městský soud v Brně + Obvodní soud pro Prahu </a:t>
            </a:r>
            <a:r>
              <a:rPr lang="cs-CZ" dirty="0"/>
              <a:t>….</a:t>
            </a:r>
          </a:p>
        </p:txBody>
      </p: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2F9044FD-4C2D-4C72-BE50-B96B29613402}"/>
              </a:ext>
            </a:extLst>
          </p:cNvPr>
          <p:cNvCxnSpPr/>
          <p:nvPr/>
        </p:nvCxnSpPr>
        <p:spPr>
          <a:xfrm>
            <a:off x="3675355" y="2228295"/>
            <a:ext cx="0" cy="6658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>
            <a:extLst>
              <a:ext uri="{FF2B5EF4-FFF2-40B4-BE49-F238E27FC236}">
                <a16:creationId xmlns:a16="http://schemas.microsoft.com/office/drawing/2014/main" id="{C1DA3DF1-49A2-4991-9D92-2AB61919332F}"/>
              </a:ext>
            </a:extLst>
          </p:cNvPr>
          <p:cNvCxnSpPr/>
          <p:nvPr/>
        </p:nvCxnSpPr>
        <p:spPr>
          <a:xfrm flipH="1">
            <a:off x="6258757" y="2183907"/>
            <a:ext cx="2681057" cy="16157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94F311A0-56C0-48DA-A6FB-8444604956C3}"/>
              </a:ext>
            </a:extLst>
          </p:cNvPr>
          <p:cNvCxnSpPr>
            <a:cxnSpLocks/>
          </p:cNvCxnSpPr>
          <p:nvPr/>
        </p:nvCxnSpPr>
        <p:spPr>
          <a:xfrm>
            <a:off x="3737499" y="3231472"/>
            <a:ext cx="2358501" cy="5681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>
            <a:extLst>
              <a:ext uri="{FF2B5EF4-FFF2-40B4-BE49-F238E27FC236}">
                <a16:creationId xmlns:a16="http://schemas.microsoft.com/office/drawing/2014/main" id="{AAD455D6-6A14-4C7A-8620-9166DB42BBCA}"/>
              </a:ext>
            </a:extLst>
          </p:cNvPr>
          <p:cNvCxnSpPr/>
          <p:nvPr/>
        </p:nvCxnSpPr>
        <p:spPr>
          <a:xfrm flipH="1">
            <a:off x="3187083" y="4216893"/>
            <a:ext cx="1729666" cy="7368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>
            <a:extLst>
              <a:ext uri="{FF2B5EF4-FFF2-40B4-BE49-F238E27FC236}">
                <a16:creationId xmlns:a16="http://schemas.microsoft.com/office/drawing/2014/main" id="{0AD9B2CB-8949-4FB6-9249-ADE72C52367E}"/>
              </a:ext>
            </a:extLst>
          </p:cNvPr>
          <p:cNvCxnSpPr/>
          <p:nvPr/>
        </p:nvCxnSpPr>
        <p:spPr>
          <a:xfrm>
            <a:off x="7910004" y="4216893"/>
            <a:ext cx="0" cy="7368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0764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A5A939-CD9B-4D6E-8BF0-8F41862F3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Sídla soudů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2711628-6FE5-4134-B8A4-6A9295578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Nejvyšší soud – Brno</a:t>
            </a:r>
          </a:p>
          <a:p>
            <a:r>
              <a:rPr lang="cs-CZ" dirty="0"/>
              <a:t>Nejvyšší správní soud – Brno</a:t>
            </a:r>
          </a:p>
          <a:p>
            <a:r>
              <a:rPr lang="cs-CZ" dirty="0"/>
              <a:t>Vrchní soud – Olomouc, Praha</a:t>
            </a:r>
          </a:p>
          <a:p>
            <a:r>
              <a:rPr lang="cs-CZ" dirty="0"/>
              <a:t>Krajský soud – Brno, Ostrava, České Budějovice, Hradec Králové, Plzeň, Praha, Ústí nad Labem/ Pobočky krajských soudů</a:t>
            </a:r>
          </a:p>
          <a:p>
            <a:pPr marL="0" indent="0">
              <a:buNone/>
            </a:pPr>
            <a:r>
              <a:rPr lang="cs-CZ" dirty="0"/>
              <a:t>+ Městský soud v Praze</a:t>
            </a:r>
          </a:p>
          <a:p>
            <a:r>
              <a:rPr lang="cs-CZ" dirty="0"/>
              <a:t>Okresní soudy …. Okresy podle administrativního členění státu/pobočky</a:t>
            </a:r>
          </a:p>
          <a:p>
            <a:pPr marL="0" indent="0">
              <a:buNone/>
            </a:pPr>
            <a:r>
              <a:rPr lang="cs-CZ" dirty="0"/>
              <a:t>+ Městský soud v Brně</a:t>
            </a:r>
          </a:p>
          <a:p>
            <a:pPr marL="0" indent="0">
              <a:buNone/>
            </a:pPr>
            <a:r>
              <a:rPr lang="cs-CZ" dirty="0"/>
              <a:t>+ Obvodní soud pro Prahu 1 - 10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6999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11FE44-2BFC-4763-9F99-CF79781A8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C87BC62-392D-4ADE-BDD3-88BBAADEF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6140"/>
            <a:ext cx="10515600" cy="5196735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Soudcem může být ustanoven státní </a:t>
            </a:r>
            <a:r>
              <a:rPr lang="cs-CZ" b="1" dirty="0"/>
              <a:t>občan</a:t>
            </a:r>
            <a:r>
              <a:rPr lang="cs-CZ" dirty="0"/>
              <a:t> České republiky (, který je plně </a:t>
            </a:r>
            <a:r>
              <a:rPr lang="cs-CZ" b="1" dirty="0"/>
              <a:t>svéprávný </a:t>
            </a:r>
            <a:r>
              <a:rPr lang="cs-CZ" dirty="0"/>
              <a:t>a </a:t>
            </a:r>
            <a:r>
              <a:rPr lang="cs-CZ" b="1" dirty="0"/>
              <a:t>bezúhonný,</a:t>
            </a:r>
            <a:r>
              <a:rPr lang="cs-CZ" dirty="0"/>
              <a:t> jestliže jeho zkušenosti a morální vlastnosti dávají záruku, že bude svou funkci řádně zastávat, v den ustanovení dosáhl věku nejméně </a:t>
            </a:r>
            <a:r>
              <a:rPr lang="cs-CZ" b="1" dirty="0"/>
              <a:t>30 let </a:t>
            </a:r>
            <a:r>
              <a:rPr lang="cs-CZ" dirty="0"/>
              <a:t>a souhlasí se svým ustanovením za soudce a s přidělením k určitému soudu.</a:t>
            </a:r>
          </a:p>
          <a:p>
            <a:r>
              <a:rPr lang="cs-CZ" dirty="0"/>
              <a:t>vysokoškolské vzdělání získané řádným ukončením studia v </a:t>
            </a:r>
            <a:r>
              <a:rPr lang="cs-CZ" b="1" dirty="0"/>
              <a:t>magisterském studijním programu v oblasti práva </a:t>
            </a:r>
            <a:r>
              <a:rPr lang="cs-CZ" dirty="0"/>
              <a:t>na </a:t>
            </a:r>
            <a:r>
              <a:rPr lang="cs-CZ" b="1" dirty="0"/>
              <a:t>vysoké škole v </a:t>
            </a:r>
            <a:r>
              <a:rPr lang="cs-CZ" b="1" u="sng" dirty="0"/>
              <a:t>České republice </a:t>
            </a:r>
            <a:r>
              <a:rPr lang="cs-CZ" b="1" dirty="0"/>
              <a:t>a složení odborné justiční zkoušky</a:t>
            </a:r>
            <a:r>
              <a:rPr lang="cs-CZ" dirty="0"/>
              <a:t>.</a:t>
            </a:r>
          </a:p>
          <a:p>
            <a:r>
              <a:rPr lang="cs-CZ" dirty="0"/>
              <a:t>Soudci jsou jmenováni do funkce </a:t>
            </a:r>
            <a:r>
              <a:rPr lang="cs-CZ" b="1" dirty="0"/>
              <a:t>bez časového omezení</a:t>
            </a:r>
            <a:r>
              <a:rPr lang="cs-CZ" dirty="0"/>
              <a:t>.</a:t>
            </a:r>
          </a:p>
          <a:p>
            <a:r>
              <a:rPr lang="cs-CZ" dirty="0"/>
              <a:t>„</a:t>
            </a:r>
            <a:r>
              <a:rPr lang="cs-CZ" i="1" dirty="0">
                <a:solidFill>
                  <a:srgbClr val="C00000"/>
                </a:solidFill>
              </a:rPr>
              <a:t>Slibuji na svou čest a svědomí, že se budu řídit právním řádem České republiky, že jej budu vykládat podle svého nejlepšího vědomí a svědomí a že v souladu s ním budu rozhodovat nezávisle, nestranně a spravedlivě.„</a:t>
            </a:r>
          </a:p>
          <a:p>
            <a:r>
              <a:rPr lang="pl-PL" dirty="0" err="1"/>
              <a:t>Soudce</a:t>
            </a:r>
            <a:r>
              <a:rPr lang="pl-PL" dirty="0"/>
              <a:t> </a:t>
            </a:r>
            <a:r>
              <a:rPr lang="pl-PL" dirty="0" err="1"/>
              <a:t>jmenuje</a:t>
            </a:r>
            <a:r>
              <a:rPr lang="pl-PL" dirty="0"/>
              <a:t> do </a:t>
            </a:r>
            <a:r>
              <a:rPr lang="pl-PL" dirty="0" err="1"/>
              <a:t>funkce</a:t>
            </a:r>
            <a:r>
              <a:rPr lang="pl-PL" dirty="0"/>
              <a:t> </a:t>
            </a:r>
            <a:r>
              <a:rPr lang="pl-PL" b="1" dirty="0" err="1"/>
              <a:t>prezident</a:t>
            </a:r>
            <a:r>
              <a:rPr lang="pl-PL" dirty="0"/>
              <a:t> </a:t>
            </a:r>
            <a:r>
              <a:rPr lang="pl-PL" dirty="0" err="1"/>
              <a:t>republiky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8348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426E92-784E-4349-8A4F-286A940F6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o soudech a soudcích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000C085-BA1E-4905-8A48-78C13E441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Zákon č. 6/2002 </a:t>
            </a:r>
            <a:r>
              <a:rPr lang="cs-CZ" b="1" dirty="0" err="1"/>
              <a:t>Sb.Zákon</a:t>
            </a:r>
            <a:r>
              <a:rPr lang="cs-CZ" b="1" dirty="0"/>
              <a:t> o soudech, soudcích, přísedících a státní správě soudů a o změně některých dalších zákonů (zákon o soudech a soudcích)</a:t>
            </a:r>
            <a:endParaRPr lang="cs-CZ" dirty="0"/>
          </a:p>
          <a:p>
            <a:r>
              <a:rPr lang="cs-CZ" dirty="0">
                <a:hlinkClick r:id="rId2"/>
              </a:rPr>
              <a:t>https://www.zakonyprolidi.cz/cs/2002-6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946972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684</Words>
  <Application>Microsoft Office PowerPoint</Application>
  <PresentationFormat>Širokoúhlá obrazovka</PresentationFormat>
  <Paragraphs>58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Úvod do soudnictví v ČR</vt:lpstr>
      <vt:lpstr>Dělení soudnictví</vt:lpstr>
      <vt:lpstr>Soudnictví</vt:lpstr>
      <vt:lpstr>Soudci</vt:lpstr>
      <vt:lpstr>Zásady </vt:lpstr>
      <vt:lpstr>Soustava soudů</vt:lpstr>
      <vt:lpstr>Sídla soudů</vt:lpstr>
      <vt:lpstr>Soudce</vt:lpstr>
      <vt:lpstr>Zákon o soudech a soudcích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Soustava soudnictví v ČR</dc:title>
  <dc:creator>Petr Mrkývka</dc:creator>
  <cp:lastModifiedBy>Petr Mrkývka</cp:lastModifiedBy>
  <cp:revision>6</cp:revision>
  <dcterms:created xsi:type="dcterms:W3CDTF">2020-12-08T13:48:55Z</dcterms:created>
  <dcterms:modified xsi:type="dcterms:W3CDTF">2020-12-08T14:36:03Z</dcterms:modified>
</cp:coreProperties>
</file>