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5" r:id="rId4"/>
    <p:sldId id="258" r:id="rId5"/>
    <p:sldId id="259" r:id="rId6"/>
    <p:sldId id="260" r:id="rId7"/>
    <p:sldId id="261" r:id="rId8"/>
    <p:sldId id="263" r:id="rId9"/>
    <p:sldId id="264" r:id="rId10"/>
    <p:sldId id="262"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122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B3271A-AC60-4EEA-B783-EE0E551F32EA}" type="datetimeFigureOut">
              <a:rPr lang="pl-PL" smtClean="0"/>
              <a:t>11.11.2020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76522F-9A78-4853-BA6A-38E9008313CD}"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2176522F-9A78-4853-BA6A-38E9008313CD}" type="slidenum">
              <a:rPr lang="pl-PL" smtClean="0"/>
              <a:t>6</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BA100B3D-750E-4BEA-B100-B9612FC21594}" type="datetimeFigureOut">
              <a:rPr lang="pl-PL" smtClean="0"/>
              <a:t>11.11.2020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A100B3D-750E-4BEA-B100-B9612FC21594}" type="datetimeFigureOut">
              <a:rPr lang="pl-PL" smtClean="0"/>
              <a:t>11.11.2020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A100B3D-750E-4BEA-B100-B9612FC21594}" type="datetimeFigureOut">
              <a:rPr lang="pl-PL" smtClean="0"/>
              <a:t>11.11.2020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A100B3D-750E-4BEA-B100-B9612FC21594}" type="datetimeFigureOut">
              <a:rPr lang="pl-PL" smtClean="0"/>
              <a:t>11.11.2020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A100B3D-750E-4BEA-B100-B9612FC21594}" type="datetimeFigureOut">
              <a:rPr lang="pl-PL" smtClean="0"/>
              <a:t>11.11.2020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BA100B3D-750E-4BEA-B100-B9612FC21594}" type="datetimeFigureOut">
              <a:rPr lang="pl-PL" smtClean="0"/>
              <a:t>11.11.2020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BA100B3D-750E-4BEA-B100-B9612FC21594}" type="datetimeFigureOut">
              <a:rPr lang="pl-PL" smtClean="0"/>
              <a:t>11.11.2020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A100B3D-750E-4BEA-B100-B9612FC21594}" type="datetimeFigureOut">
              <a:rPr lang="pl-PL" smtClean="0"/>
              <a:t>11.11.2020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A100B3D-750E-4BEA-B100-B9612FC21594}" type="datetimeFigureOut">
              <a:rPr lang="pl-PL" smtClean="0"/>
              <a:t>11.11.2020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A100B3D-750E-4BEA-B100-B9612FC21594}" type="datetimeFigureOut">
              <a:rPr lang="pl-PL" smtClean="0"/>
              <a:t>11.11.2020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BA100B3D-750E-4BEA-B100-B9612FC21594}" type="datetimeFigureOut">
              <a:rPr lang="pl-PL" smtClean="0"/>
              <a:t>11.11.2020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BEB4BA5-38EF-4FD6-9C24-8B0860DAEF67}"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00B3D-750E-4BEA-B100-B9612FC21594}" type="datetimeFigureOut">
              <a:rPr lang="pl-PL" smtClean="0"/>
              <a:t>11.11.2020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EB4BA5-38EF-4FD6-9C24-8B0860DAEF67}"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ksiegowosc.infor.pl/wiadomosci/4669093,W-2021-roku-nie-wroca-stawki-VAT-22-i-7.html" TargetMode="External"/><Relationship Id="rId7" Type="http://schemas.openxmlformats.org/officeDocument/2006/relationships/hyperlink" Target="https://www.youtube.com/watch?v=03uqi1hy3b8" TargetMode="External"/><Relationship Id="rId2" Type="http://schemas.openxmlformats.org/officeDocument/2006/relationships/hyperlink" Target="https://www.infor.pl/prawo/darowizny/podatek-od-darowizn/80289,Jakie-sa-grupy-podatkowe-w-podatku-od-spadkow-i-darowizn.html" TargetMode="External"/><Relationship Id="rId1" Type="http://schemas.openxmlformats.org/officeDocument/2006/relationships/slideLayout" Target="../slideLayouts/slideLayout2.xml"/><Relationship Id="rId6" Type="http://schemas.openxmlformats.org/officeDocument/2006/relationships/hyperlink" Target="https://poradnikprzedsiebiorcy.pl/-co-to-jest-podatek-vat-zasady-jego-dzialania" TargetMode="External"/><Relationship Id="rId5" Type="http://schemas.openxmlformats.org/officeDocument/2006/relationships/hyperlink" Target="https://poradnikprzedsiebiorcy.pl/-podatek-nalezny-a-naliczony#:~:text=Czynny%20podatnik%20VAT%20zobowi&#261;zany%20jest,naliczony%2C%20kt&#243;ry%20pomniejsza%20podatek%20nale&#380;ny" TargetMode="External"/><Relationship Id="rId4" Type="http://schemas.openxmlformats.org/officeDocument/2006/relationships/hyperlink" Target="https://www.podatki.gov.pl/abc-podatkow/podatki-w-polsce/#:~:text=Co%20to%20jest%20podatek,oraz%20umo&#380;liwiaj&#261;%20finansowanie%20jego%20dzia&#322;alno&#347;ci"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03uqi1hy3b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Polski system podatkowy</a:t>
            </a:r>
            <a:endParaRPr lang="pl-PL" dirty="0"/>
          </a:p>
        </p:txBody>
      </p:sp>
      <p:sp>
        <p:nvSpPr>
          <p:cNvPr id="3" name="Podtytuł 2"/>
          <p:cNvSpPr>
            <a:spLocks noGrp="1"/>
          </p:cNvSpPr>
          <p:nvPr>
            <p:ph type="subTitle" idx="1"/>
          </p:nvPr>
        </p:nvSpPr>
        <p:spPr/>
        <p:txBody>
          <a:bodyPr/>
          <a:lstStyle/>
          <a:p>
            <a:r>
              <a:rPr lang="pl-PL" b="1" dirty="0" smtClean="0"/>
              <a:t>Polsk</a:t>
            </a:r>
            <a:r>
              <a:rPr lang="cs-CZ" b="1" dirty="0" smtClean="0"/>
              <a:t>á </a:t>
            </a:r>
            <a:r>
              <a:rPr lang="pl-PL" b="1" dirty="0" err="1" smtClean="0"/>
              <a:t>daňová</a:t>
            </a:r>
            <a:r>
              <a:rPr lang="pl-PL" b="1" dirty="0" smtClean="0"/>
              <a:t> </a:t>
            </a:r>
            <a:r>
              <a:rPr lang="pl-PL" b="1" dirty="0" err="1"/>
              <a:t>soustava</a:t>
            </a: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
            </a:r>
            <a:br>
              <a:rPr lang="pl-PL" dirty="0" smtClean="0"/>
            </a:br>
            <a:r>
              <a:rPr lang="pl-PL" dirty="0" smtClean="0"/>
              <a:t>Podatek od spadków i darowizn</a:t>
            </a:r>
            <a:br>
              <a:rPr lang="pl-PL" dirty="0" smtClean="0"/>
            </a:br>
            <a:r>
              <a:rPr lang="pl-PL" dirty="0" smtClean="0"/>
              <a:t/>
            </a:r>
            <a:br>
              <a:rPr lang="pl-PL" dirty="0" smtClean="0"/>
            </a:br>
            <a:endParaRPr lang="pl-PL" dirty="0"/>
          </a:p>
        </p:txBody>
      </p:sp>
      <p:sp>
        <p:nvSpPr>
          <p:cNvPr id="3" name="Symbol zastępczy zawartości 2"/>
          <p:cNvSpPr>
            <a:spLocks noGrp="1"/>
          </p:cNvSpPr>
          <p:nvPr>
            <p:ph idx="1"/>
          </p:nvPr>
        </p:nvSpPr>
        <p:spPr/>
        <p:txBody>
          <a:bodyPr/>
          <a:lstStyle/>
          <a:p>
            <a:r>
              <a:rPr lang="pl-PL" dirty="0"/>
              <a:t>Minimum wolne od opodatkowania:</a:t>
            </a:r>
          </a:p>
          <a:p>
            <a:r>
              <a:rPr lang="pl-PL" b="1" dirty="0"/>
              <a:t>9637 zł</a:t>
            </a:r>
            <a:r>
              <a:rPr lang="pl-PL" dirty="0"/>
              <a:t> – jeżeli nabywcą jest osoba zaliczona do I grupy </a:t>
            </a:r>
            <a:r>
              <a:rPr lang="pl-PL" dirty="0" smtClean="0"/>
              <a:t>podatkowej (</a:t>
            </a:r>
            <a:r>
              <a:rPr lang="pl-PL" i="1" dirty="0" err="1"/>
              <a:t>daňová</a:t>
            </a:r>
            <a:r>
              <a:rPr lang="pl-PL" i="1" dirty="0"/>
              <a:t> </a:t>
            </a:r>
            <a:r>
              <a:rPr lang="pl-PL" i="1" dirty="0" err="1" smtClean="0"/>
              <a:t>třída</a:t>
            </a:r>
            <a:r>
              <a:rPr lang="pl-PL" dirty="0" smtClean="0"/>
              <a:t>),</a:t>
            </a:r>
            <a:endParaRPr lang="pl-PL" dirty="0"/>
          </a:p>
          <a:p>
            <a:r>
              <a:rPr lang="pl-PL" b="1" dirty="0"/>
              <a:t>7276 zł</a:t>
            </a:r>
            <a:r>
              <a:rPr lang="pl-PL" dirty="0"/>
              <a:t> – jeżeli nabywcą jest osoba zaliczona do II grupy podatkowej,</a:t>
            </a:r>
          </a:p>
          <a:p>
            <a:r>
              <a:rPr lang="pl-PL" b="1" dirty="0"/>
              <a:t>4902 zł</a:t>
            </a:r>
            <a:r>
              <a:rPr lang="pl-PL" dirty="0"/>
              <a:t> – jeżeli nabywcą jest osoba zaliczona do III grupy podatkowej.</a:t>
            </a:r>
          </a:p>
          <a:p>
            <a:pPr>
              <a:buNone/>
            </a:pP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
            </a:r>
            <a:br>
              <a:rPr lang="pl-PL" dirty="0" smtClean="0"/>
            </a:br>
            <a:r>
              <a:rPr lang="pl-PL" dirty="0" smtClean="0"/>
              <a:t>Podatek od spadków i darowizn</a:t>
            </a:r>
            <a:br>
              <a:rPr lang="pl-PL" dirty="0" smtClean="0"/>
            </a:b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a:t>Do poszczególnych grup podatkowych zalicza się</a:t>
            </a:r>
            <a:r>
              <a:rPr lang="pl-PL" dirty="0" smtClean="0"/>
              <a:t>:</a:t>
            </a:r>
            <a:endParaRPr lang="pl-PL" dirty="0"/>
          </a:p>
          <a:p>
            <a:r>
              <a:rPr lang="pl-PL" dirty="0" smtClean="0"/>
              <a:t>1</a:t>
            </a:r>
            <a:r>
              <a:rPr lang="pl-PL" dirty="0"/>
              <a:t>) do </a:t>
            </a:r>
            <a:r>
              <a:rPr lang="pl-PL" b="1" dirty="0"/>
              <a:t>grupy I</a:t>
            </a:r>
            <a:r>
              <a:rPr lang="pl-PL" dirty="0"/>
              <a:t> – małżonka, zstępnych, wstępnych, pasierba, zięcia, synową, rodzeństwo, ojczyma, macochę i teściów,</a:t>
            </a:r>
          </a:p>
          <a:p>
            <a:r>
              <a:rPr lang="pl-PL" dirty="0"/>
              <a:t>2) do </a:t>
            </a:r>
            <a:r>
              <a:rPr lang="pl-PL" b="1" dirty="0"/>
              <a:t>grupy II</a:t>
            </a:r>
            <a:r>
              <a:rPr lang="pl-PL" dirty="0"/>
              <a:t> – zstępnych rodzeństwa, rodzeństwo rodziców, zstępnych i małżonków pasierbów, małżonków rodzeństwa i rodzeństwo małżonków, </a:t>
            </a:r>
            <a:r>
              <a:rPr lang="pl-PL" dirty="0" err="1"/>
              <a:t>małżonków</a:t>
            </a:r>
            <a:r>
              <a:rPr lang="pl-PL" dirty="0"/>
              <a:t> rodzeństwa małżonków, </a:t>
            </a:r>
            <a:r>
              <a:rPr lang="pl-PL" dirty="0" err="1"/>
              <a:t>małżonków</a:t>
            </a:r>
            <a:r>
              <a:rPr lang="pl-PL" dirty="0"/>
              <a:t> innych zstępnych,</a:t>
            </a:r>
          </a:p>
          <a:p>
            <a:r>
              <a:rPr lang="pl-PL" dirty="0"/>
              <a:t>3) Do </a:t>
            </a:r>
            <a:r>
              <a:rPr lang="pl-PL" b="1" dirty="0"/>
              <a:t>grupy III</a:t>
            </a:r>
            <a:r>
              <a:rPr lang="pl-PL" dirty="0"/>
              <a:t> – innych nabywców</a:t>
            </a:r>
            <a:r>
              <a:rPr lang="pl-PL" dirty="0" smtClean="0"/>
              <a:t>.</a:t>
            </a:r>
            <a:endParaRPr lang="pl-PL" dirty="0"/>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graphicFrame>
        <p:nvGraphicFramePr>
          <p:cNvPr id="4" name="Symbol zastępczy zawartości 3"/>
          <p:cNvGraphicFramePr>
            <a:graphicFrameLocks noGrp="1"/>
          </p:cNvGraphicFramePr>
          <p:nvPr>
            <p:ph idx="1"/>
          </p:nvPr>
        </p:nvGraphicFramePr>
        <p:xfrm>
          <a:off x="500034" y="285730"/>
          <a:ext cx="8358246" cy="6357980"/>
        </p:xfrm>
        <a:graphic>
          <a:graphicData uri="http://schemas.openxmlformats.org/drawingml/2006/table">
            <a:tbl>
              <a:tblPr firstRow="1" bandRow="1">
                <a:tableStyleId>{5C22544A-7EE6-4342-B048-85BDC9FD1C3A}</a:tableStyleId>
              </a:tblPr>
              <a:tblGrid>
                <a:gridCol w="2786082"/>
                <a:gridCol w="2786082"/>
                <a:gridCol w="2786082"/>
              </a:tblGrid>
              <a:tr h="329971">
                <a:tc gridSpan="3">
                  <a:txBody>
                    <a:bodyPr/>
                    <a:lstStyle/>
                    <a:p>
                      <a:pPr algn="ctr"/>
                      <a:r>
                        <a:rPr lang="pl-PL" dirty="0"/>
                        <a:t>Skala podatkowa w roku 2012 (od wysokości nadwyżki)</a:t>
                      </a:r>
                    </a:p>
                  </a:txBody>
                  <a:tcPr marL="19050" marR="19050" marT="19050" marB="19050" anchor="ctr"/>
                </a:tc>
                <a:tc hMerge="1">
                  <a:txBody>
                    <a:bodyPr/>
                    <a:lstStyle/>
                    <a:p>
                      <a:endParaRPr lang="pl-PL"/>
                    </a:p>
                  </a:txBody>
                  <a:tcPr/>
                </a:tc>
                <a:tc hMerge="1">
                  <a:txBody>
                    <a:bodyPr/>
                    <a:lstStyle/>
                    <a:p>
                      <a:endParaRPr lang="pl-PL"/>
                    </a:p>
                  </a:txBody>
                  <a:tcPr/>
                </a:tc>
              </a:tr>
              <a:tr h="329971">
                <a:tc>
                  <a:txBody>
                    <a:bodyPr/>
                    <a:lstStyle/>
                    <a:p>
                      <a:pPr algn="ctr"/>
                      <a:r>
                        <a:rPr lang="pl-PL" b="1"/>
                        <a:t>Ponad</a:t>
                      </a:r>
                      <a:endParaRPr lang="pl-PL"/>
                    </a:p>
                  </a:txBody>
                  <a:tcPr marL="19050" marR="19050" marT="19050" marB="19050" anchor="ctr"/>
                </a:tc>
                <a:tc>
                  <a:txBody>
                    <a:bodyPr/>
                    <a:lstStyle/>
                    <a:p>
                      <a:pPr algn="ctr"/>
                      <a:r>
                        <a:rPr lang="pl-PL" b="1"/>
                        <a:t>Do</a:t>
                      </a:r>
                      <a:endParaRPr lang="pl-PL"/>
                    </a:p>
                  </a:txBody>
                  <a:tcPr marL="19050" marR="19050" marT="19050" marB="19050" anchor="ctr"/>
                </a:tc>
                <a:tc>
                  <a:txBody>
                    <a:bodyPr/>
                    <a:lstStyle/>
                    <a:p>
                      <a:pPr algn="ctr"/>
                      <a:r>
                        <a:rPr lang="pl-PL" b="1" dirty="0"/>
                        <a:t>Podatek wynosi</a:t>
                      </a:r>
                      <a:endParaRPr lang="pl-PL" dirty="0"/>
                    </a:p>
                  </a:txBody>
                  <a:tcPr marL="19050" marR="19050" marT="19050" marB="19050" anchor="ctr"/>
                </a:tc>
              </a:tr>
              <a:tr h="329971">
                <a:tc gridSpan="3">
                  <a:txBody>
                    <a:bodyPr/>
                    <a:lstStyle/>
                    <a:p>
                      <a:pPr algn="ctr"/>
                      <a:r>
                        <a:rPr lang="pl-PL" b="1" dirty="0"/>
                        <a:t>I grupa podatkowa</a:t>
                      </a:r>
                    </a:p>
                  </a:txBody>
                  <a:tcPr marL="19050" marR="19050" marT="19050" marB="19050" anchor="ctr"/>
                </a:tc>
                <a:tc hMerge="1">
                  <a:txBody>
                    <a:bodyPr/>
                    <a:lstStyle/>
                    <a:p>
                      <a:endParaRPr lang="pl-PL"/>
                    </a:p>
                  </a:txBody>
                  <a:tcPr/>
                </a:tc>
                <a:tc hMerge="1">
                  <a:txBody>
                    <a:bodyPr/>
                    <a:lstStyle/>
                    <a:p>
                      <a:endParaRPr lang="pl-PL"/>
                    </a:p>
                  </a:txBody>
                  <a:tcPr/>
                </a:tc>
              </a:tr>
              <a:tr h="329971">
                <a:tc>
                  <a:txBody>
                    <a:bodyPr/>
                    <a:lstStyle/>
                    <a:p>
                      <a:pPr algn="ctr"/>
                      <a:endParaRPr lang="pl-PL"/>
                    </a:p>
                  </a:txBody>
                  <a:tcPr marL="19050" marR="19050" marT="19050" marB="19050" anchor="ctr"/>
                </a:tc>
                <a:tc>
                  <a:txBody>
                    <a:bodyPr/>
                    <a:lstStyle/>
                    <a:p>
                      <a:pPr algn="ctr"/>
                      <a:r>
                        <a:rPr lang="pl-PL"/>
                        <a:t>10 278 PLN</a:t>
                      </a:r>
                    </a:p>
                  </a:txBody>
                  <a:tcPr marL="19050" marR="19050" marT="19050" marB="19050" anchor="ctr"/>
                </a:tc>
                <a:tc>
                  <a:txBody>
                    <a:bodyPr/>
                    <a:lstStyle/>
                    <a:p>
                      <a:pPr algn="ctr"/>
                      <a:r>
                        <a:rPr lang="pl-PL"/>
                        <a:t>3%</a:t>
                      </a:r>
                    </a:p>
                  </a:txBody>
                  <a:tcPr marL="19050" marR="19050" marT="19050" marB="19050" anchor="ctr"/>
                </a:tc>
              </a:tr>
              <a:tr h="619702">
                <a:tc>
                  <a:txBody>
                    <a:bodyPr/>
                    <a:lstStyle/>
                    <a:p>
                      <a:pPr algn="ctr"/>
                      <a:r>
                        <a:rPr lang="pl-PL"/>
                        <a:t>10 278 PLN</a:t>
                      </a:r>
                    </a:p>
                  </a:txBody>
                  <a:tcPr marL="19050" marR="19050" marT="19050" marB="19050" anchor="ctr"/>
                </a:tc>
                <a:tc>
                  <a:txBody>
                    <a:bodyPr/>
                    <a:lstStyle/>
                    <a:p>
                      <a:pPr algn="ctr"/>
                      <a:r>
                        <a:rPr lang="pl-PL"/>
                        <a:t>20 556 PLN</a:t>
                      </a:r>
                    </a:p>
                  </a:txBody>
                  <a:tcPr marL="19050" marR="19050" marT="19050" marB="19050" anchor="ctr"/>
                </a:tc>
                <a:tc>
                  <a:txBody>
                    <a:bodyPr/>
                    <a:lstStyle/>
                    <a:p>
                      <a:pPr algn="ctr"/>
                      <a:r>
                        <a:rPr lang="pl-PL"/>
                        <a:t>308 zł 30 gr i 5% nadwyżki ponad 10 278 zł</a:t>
                      </a:r>
                    </a:p>
                  </a:txBody>
                  <a:tcPr marL="19050" marR="19050" marT="19050" marB="19050" anchor="ctr"/>
                </a:tc>
              </a:tr>
              <a:tr h="619702">
                <a:tc>
                  <a:txBody>
                    <a:bodyPr/>
                    <a:lstStyle/>
                    <a:p>
                      <a:pPr algn="ctr"/>
                      <a:r>
                        <a:rPr lang="pl-PL"/>
                        <a:t>20 556 PLN</a:t>
                      </a:r>
                    </a:p>
                  </a:txBody>
                  <a:tcPr marL="19050" marR="19050" marT="19050" marB="19050" anchor="ctr"/>
                </a:tc>
                <a:tc>
                  <a:txBody>
                    <a:bodyPr/>
                    <a:lstStyle/>
                    <a:p>
                      <a:pPr algn="ctr"/>
                      <a:endParaRPr lang="pl-PL" dirty="0"/>
                    </a:p>
                  </a:txBody>
                  <a:tcPr marL="19050" marR="19050" marT="19050" marB="19050" anchor="ctr"/>
                </a:tc>
                <a:tc>
                  <a:txBody>
                    <a:bodyPr/>
                    <a:lstStyle/>
                    <a:p>
                      <a:pPr algn="ctr"/>
                      <a:r>
                        <a:rPr lang="pl-PL"/>
                        <a:t>822 zł 20 gr i 7% nadwyżki ponad 20 556 zł</a:t>
                      </a:r>
                    </a:p>
                  </a:txBody>
                  <a:tcPr marL="19050" marR="19050" marT="19050" marB="19050" anchor="ctr"/>
                </a:tc>
              </a:tr>
              <a:tr h="329971">
                <a:tc gridSpan="3">
                  <a:txBody>
                    <a:bodyPr/>
                    <a:lstStyle/>
                    <a:p>
                      <a:pPr algn="ctr"/>
                      <a:r>
                        <a:rPr lang="pl-PL" b="1" dirty="0"/>
                        <a:t>II grupa podatkowa</a:t>
                      </a:r>
                    </a:p>
                  </a:txBody>
                  <a:tcPr marL="19050" marR="19050" marT="19050" marB="19050" anchor="ctr"/>
                </a:tc>
                <a:tc hMerge="1">
                  <a:txBody>
                    <a:bodyPr/>
                    <a:lstStyle/>
                    <a:p>
                      <a:endParaRPr lang="pl-PL"/>
                    </a:p>
                  </a:txBody>
                  <a:tcPr/>
                </a:tc>
                <a:tc hMerge="1">
                  <a:txBody>
                    <a:bodyPr/>
                    <a:lstStyle/>
                    <a:p>
                      <a:endParaRPr lang="pl-PL"/>
                    </a:p>
                  </a:txBody>
                  <a:tcPr/>
                </a:tc>
              </a:tr>
              <a:tr h="329971">
                <a:tc>
                  <a:txBody>
                    <a:bodyPr/>
                    <a:lstStyle/>
                    <a:p>
                      <a:pPr algn="ctr"/>
                      <a:endParaRPr lang="pl-PL"/>
                    </a:p>
                  </a:txBody>
                  <a:tcPr marL="19050" marR="19050" marT="19050" marB="19050" anchor="ctr"/>
                </a:tc>
                <a:tc>
                  <a:txBody>
                    <a:bodyPr/>
                    <a:lstStyle/>
                    <a:p>
                      <a:pPr algn="ctr"/>
                      <a:r>
                        <a:rPr lang="pl-PL"/>
                        <a:t>10 278 PLN</a:t>
                      </a:r>
                    </a:p>
                  </a:txBody>
                  <a:tcPr marL="19050" marR="19050" marT="19050" marB="19050" anchor="ctr"/>
                </a:tc>
                <a:tc>
                  <a:txBody>
                    <a:bodyPr/>
                    <a:lstStyle/>
                    <a:p>
                      <a:pPr algn="ctr"/>
                      <a:r>
                        <a:rPr lang="pl-PL"/>
                        <a:t>7%</a:t>
                      </a:r>
                    </a:p>
                  </a:txBody>
                  <a:tcPr marL="19050" marR="19050" marT="19050" marB="19050" anchor="ctr"/>
                </a:tc>
              </a:tr>
              <a:tr h="619702">
                <a:tc>
                  <a:txBody>
                    <a:bodyPr/>
                    <a:lstStyle/>
                    <a:p>
                      <a:pPr algn="ctr"/>
                      <a:r>
                        <a:rPr lang="pl-PL"/>
                        <a:t>10 278 PLN</a:t>
                      </a:r>
                    </a:p>
                  </a:txBody>
                  <a:tcPr marL="19050" marR="19050" marT="19050" marB="19050" anchor="ctr"/>
                </a:tc>
                <a:tc>
                  <a:txBody>
                    <a:bodyPr/>
                    <a:lstStyle/>
                    <a:p>
                      <a:pPr algn="ctr"/>
                      <a:r>
                        <a:rPr lang="pl-PL" dirty="0"/>
                        <a:t>20 556 PLN</a:t>
                      </a:r>
                    </a:p>
                  </a:txBody>
                  <a:tcPr marL="19050" marR="19050" marT="19050" marB="19050" anchor="ctr"/>
                </a:tc>
                <a:tc>
                  <a:txBody>
                    <a:bodyPr/>
                    <a:lstStyle/>
                    <a:p>
                      <a:pPr algn="ctr"/>
                      <a:r>
                        <a:rPr lang="pl-PL"/>
                        <a:t>719 zł 50 gr i 9% od nadwyżki ponad 10 278 zł</a:t>
                      </a:r>
                    </a:p>
                  </a:txBody>
                  <a:tcPr marL="19050" marR="19050" marT="19050" marB="19050" anchor="ctr"/>
                </a:tc>
              </a:tr>
              <a:tr h="619702">
                <a:tc>
                  <a:txBody>
                    <a:bodyPr/>
                    <a:lstStyle/>
                    <a:p>
                      <a:pPr algn="ctr"/>
                      <a:r>
                        <a:rPr lang="pl-PL"/>
                        <a:t>20 556 PLN</a:t>
                      </a:r>
                    </a:p>
                  </a:txBody>
                  <a:tcPr marL="19050" marR="19050" marT="19050" marB="19050" anchor="ctr"/>
                </a:tc>
                <a:tc>
                  <a:txBody>
                    <a:bodyPr/>
                    <a:lstStyle/>
                    <a:p>
                      <a:pPr algn="ctr"/>
                      <a:endParaRPr lang="pl-PL"/>
                    </a:p>
                  </a:txBody>
                  <a:tcPr marL="19050" marR="19050" marT="19050" marB="19050" anchor="ctr"/>
                </a:tc>
                <a:tc>
                  <a:txBody>
                    <a:bodyPr/>
                    <a:lstStyle/>
                    <a:p>
                      <a:pPr algn="ctr"/>
                      <a:r>
                        <a:rPr lang="pl-PL" dirty="0"/>
                        <a:t>1644 zł 50 </a:t>
                      </a:r>
                      <a:r>
                        <a:rPr lang="pl-PL" dirty="0" err="1"/>
                        <a:t>gr</a:t>
                      </a:r>
                      <a:r>
                        <a:rPr lang="pl-PL" dirty="0"/>
                        <a:t> i 12% od nadwyżki ponad 20 556 zł</a:t>
                      </a:r>
                    </a:p>
                  </a:txBody>
                  <a:tcPr marL="19050" marR="19050" marT="19050" marB="19050" anchor="ctr"/>
                </a:tc>
              </a:tr>
              <a:tr h="329971">
                <a:tc gridSpan="3">
                  <a:txBody>
                    <a:bodyPr/>
                    <a:lstStyle/>
                    <a:p>
                      <a:pPr algn="ctr"/>
                      <a:r>
                        <a:rPr lang="pl-PL" b="1" dirty="0"/>
                        <a:t>III grupa podatkowa</a:t>
                      </a:r>
                    </a:p>
                  </a:txBody>
                  <a:tcPr marL="19050" marR="19050" marT="19050" marB="19050" anchor="ctr"/>
                </a:tc>
                <a:tc hMerge="1">
                  <a:txBody>
                    <a:bodyPr/>
                    <a:lstStyle/>
                    <a:p>
                      <a:endParaRPr lang="pl-PL"/>
                    </a:p>
                  </a:txBody>
                  <a:tcPr/>
                </a:tc>
                <a:tc hMerge="1">
                  <a:txBody>
                    <a:bodyPr/>
                    <a:lstStyle/>
                    <a:p>
                      <a:endParaRPr lang="pl-PL"/>
                    </a:p>
                  </a:txBody>
                  <a:tcPr/>
                </a:tc>
              </a:tr>
              <a:tr h="329971">
                <a:tc>
                  <a:txBody>
                    <a:bodyPr/>
                    <a:lstStyle/>
                    <a:p>
                      <a:pPr algn="ctr"/>
                      <a:endParaRPr lang="pl-PL"/>
                    </a:p>
                  </a:txBody>
                  <a:tcPr marL="19050" marR="19050" marT="19050" marB="19050" anchor="ctr"/>
                </a:tc>
                <a:tc>
                  <a:txBody>
                    <a:bodyPr/>
                    <a:lstStyle/>
                    <a:p>
                      <a:pPr algn="ctr"/>
                      <a:r>
                        <a:rPr lang="pl-PL"/>
                        <a:t>10 278 PLN</a:t>
                      </a:r>
                    </a:p>
                  </a:txBody>
                  <a:tcPr marL="19050" marR="19050" marT="19050" marB="19050" anchor="ctr"/>
                </a:tc>
                <a:tc>
                  <a:txBody>
                    <a:bodyPr/>
                    <a:lstStyle/>
                    <a:p>
                      <a:pPr algn="ctr"/>
                      <a:r>
                        <a:rPr lang="pl-PL"/>
                        <a:t>12%</a:t>
                      </a:r>
                    </a:p>
                  </a:txBody>
                  <a:tcPr marL="19050" marR="19050" marT="19050" marB="19050" anchor="ctr"/>
                </a:tc>
              </a:tr>
              <a:tr h="619702">
                <a:tc>
                  <a:txBody>
                    <a:bodyPr/>
                    <a:lstStyle/>
                    <a:p>
                      <a:pPr algn="ctr"/>
                      <a:r>
                        <a:rPr lang="pl-PL"/>
                        <a:t>10 278 PLN</a:t>
                      </a:r>
                    </a:p>
                  </a:txBody>
                  <a:tcPr marL="19050" marR="19050" marT="19050" marB="19050" anchor="ctr"/>
                </a:tc>
                <a:tc>
                  <a:txBody>
                    <a:bodyPr/>
                    <a:lstStyle/>
                    <a:p>
                      <a:pPr algn="ctr"/>
                      <a:r>
                        <a:rPr lang="pl-PL"/>
                        <a:t>20 556 PLN</a:t>
                      </a:r>
                    </a:p>
                  </a:txBody>
                  <a:tcPr marL="19050" marR="19050" marT="19050" marB="19050" anchor="ctr"/>
                </a:tc>
                <a:tc>
                  <a:txBody>
                    <a:bodyPr/>
                    <a:lstStyle/>
                    <a:p>
                      <a:pPr algn="ctr"/>
                      <a:r>
                        <a:rPr lang="pl-PL" dirty="0"/>
                        <a:t>1233 zł 40 </a:t>
                      </a:r>
                      <a:r>
                        <a:rPr lang="pl-PL" dirty="0" err="1"/>
                        <a:t>gr</a:t>
                      </a:r>
                      <a:r>
                        <a:rPr lang="pl-PL" dirty="0"/>
                        <a:t> i 16% od nadwyżki ponad 10 278 zł</a:t>
                      </a:r>
                    </a:p>
                  </a:txBody>
                  <a:tcPr marL="19050" marR="19050" marT="19050" marB="19050" anchor="ctr"/>
                </a:tc>
              </a:tr>
              <a:tr h="619702">
                <a:tc>
                  <a:txBody>
                    <a:bodyPr/>
                    <a:lstStyle/>
                    <a:p>
                      <a:pPr algn="ctr"/>
                      <a:r>
                        <a:rPr lang="pl-PL"/>
                        <a:t>20 556 PLN</a:t>
                      </a:r>
                    </a:p>
                  </a:txBody>
                  <a:tcPr marL="19050" marR="19050" marT="19050" marB="19050" anchor="ctr"/>
                </a:tc>
                <a:tc>
                  <a:txBody>
                    <a:bodyPr/>
                    <a:lstStyle/>
                    <a:p>
                      <a:pPr algn="ctr"/>
                      <a:endParaRPr lang="pl-PL"/>
                    </a:p>
                  </a:txBody>
                  <a:tcPr marL="19050" marR="19050" marT="19050" marB="19050" anchor="ctr"/>
                </a:tc>
                <a:tc>
                  <a:txBody>
                    <a:bodyPr/>
                    <a:lstStyle/>
                    <a:p>
                      <a:pPr algn="ctr"/>
                      <a:r>
                        <a:rPr lang="pl-PL" dirty="0"/>
                        <a:t>2877 zł 90 </a:t>
                      </a:r>
                      <a:r>
                        <a:rPr lang="pl-PL" dirty="0" err="1"/>
                        <a:t>gr</a:t>
                      </a:r>
                      <a:r>
                        <a:rPr lang="pl-PL" dirty="0"/>
                        <a:t> i 20% od nadwyżki ponad 20 556 zł</a:t>
                      </a:r>
                    </a:p>
                  </a:txBody>
                  <a:tcPr marL="19050" marR="19050" marT="19050" marB="19050" anchor="ct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
            </a:r>
            <a:br>
              <a:rPr lang="pl-PL" dirty="0" smtClean="0"/>
            </a:br>
            <a:r>
              <a:rPr lang="pl-PL" dirty="0" smtClean="0"/>
              <a:t>Podatek od spadków i darowizn</a:t>
            </a:r>
            <a:br>
              <a:rPr lang="pl-PL" dirty="0" smtClean="0"/>
            </a:b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lnSpcReduction="10000"/>
          </a:bodyPr>
          <a:lstStyle/>
          <a:p>
            <a:r>
              <a:rPr lang="pl-PL" b="1" dirty="0"/>
              <a:t>Do grupy 0 zalicza </a:t>
            </a:r>
            <a:r>
              <a:rPr lang="pl-PL" b="1" dirty="0" smtClean="0"/>
              <a:t>się (grupa niewymieniona w ustawie):</a:t>
            </a:r>
            <a:endParaRPr lang="pl-PL" b="1" dirty="0"/>
          </a:p>
          <a:p>
            <a:pPr lvl="1"/>
            <a:r>
              <a:rPr lang="pl-PL" dirty="0"/>
              <a:t>Małżonka (obecnego, nie byłych),</a:t>
            </a:r>
          </a:p>
          <a:p>
            <a:pPr lvl="1"/>
            <a:r>
              <a:rPr lang="pl-PL" dirty="0"/>
              <a:t>zstępnych (np. syn, córka, wnuki, prawnuki),</a:t>
            </a:r>
          </a:p>
          <a:p>
            <a:pPr lvl="1"/>
            <a:r>
              <a:rPr lang="pl-PL" dirty="0"/>
              <a:t>wstępni (np. matka, ojciec, dziadkowie),</a:t>
            </a:r>
          </a:p>
          <a:p>
            <a:pPr lvl="1"/>
            <a:r>
              <a:rPr lang="pl-PL" dirty="0"/>
              <a:t>rodzeństwo,</a:t>
            </a:r>
          </a:p>
          <a:p>
            <a:pPr lvl="1"/>
            <a:r>
              <a:rPr lang="pl-PL" dirty="0"/>
              <a:t>pasierba,</a:t>
            </a:r>
          </a:p>
          <a:p>
            <a:pPr lvl="1"/>
            <a:r>
              <a:rPr lang="pl-PL" dirty="0"/>
              <a:t>ojczyma,</a:t>
            </a:r>
          </a:p>
          <a:p>
            <a:pPr lvl="1"/>
            <a:r>
              <a:rPr lang="pl-PL" dirty="0"/>
              <a:t>macochę</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Pozostałe podatki bezpośrednie:</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a:t>podatek od czynności cywilnoprawnych,</a:t>
            </a:r>
          </a:p>
          <a:p>
            <a:r>
              <a:rPr lang="pl-PL" dirty="0"/>
              <a:t>podatek rolny,</a:t>
            </a:r>
          </a:p>
          <a:p>
            <a:r>
              <a:rPr lang="pl-PL" dirty="0"/>
              <a:t>podatek leśny,</a:t>
            </a:r>
          </a:p>
          <a:p>
            <a:r>
              <a:rPr lang="pl-PL" dirty="0"/>
              <a:t>podatek od nieruchomości,</a:t>
            </a:r>
          </a:p>
          <a:p>
            <a:r>
              <a:rPr lang="pl-PL" dirty="0"/>
              <a:t>podatek od środków transportowych,</a:t>
            </a:r>
          </a:p>
          <a:p>
            <a:r>
              <a:rPr lang="pl-PL" dirty="0"/>
              <a:t>podatek tonażowy,</a:t>
            </a:r>
          </a:p>
          <a:p>
            <a:r>
              <a:rPr lang="pl-PL" dirty="0"/>
              <a:t>podatek od wydobycia niektórych kopalin,</a:t>
            </a:r>
          </a:p>
          <a:p>
            <a:r>
              <a:rPr lang="pl-PL" dirty="0"/>
              <a:t>zryczałtowany podatek od wartości sprzedanej produkcji (tzw. podatek od produkcji okrętowej),</a:t>
            </a:r>
          </a:p>
          <a:p>
            <a:r>
              <a:rPr lang="pl-PL" dirty="0"/>
              <a:t>podatek od niektórych instytucji finansowych,</a:t>
            </a:r>
          </a:p>
          <a:p>
            <a:r>
              <a:rPr lang="pl-PL" dirty="0"/>
              <a:t>podatek od sprzedaży detalicznej,</a:t>
            </a:r>
          </a:p>
          <a:p>
            <a:r>
              <a:rPr lang="pl-PL" dirty="0"/>
              <a:t>podatek od dochodów kapitałowych.</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Podatki pośrednie (</a:t>
            </a:r>
            <a:r>
              <a:rPr lang="cs-CZ" dirty="0" smtClean="0"/>
              <a:t>nepřímé daně)</a:t>
            </a:r>
            <a:r>
              <a:rPr lang="cs-CZ" dirty="0"/>
              <a:t/>
            </a:r>
            <a:br>
              <a:rPr lang="cs-CZ" dirty="0"/>
            </a:br>
            <a:endParaRPr lang="pl-PL" dirty="0"/>
          </a:p>
        </p:txBody>
      </p:sp>
      <p:sp>
        <p:nvSpPr>
          <p:cNvPr id="3" name="Symbol zastępczy zawartości 2"/>
          <p:cNvSpPr>
            <a:spLocks noGrp="1"/>
          </p:cNvSpPr>
          <p:nvPr>
            <p:ph idx="1"/>
          </p:nvPr>
        </p:nvSpPr>
        <p:spPr/>
        <p:txBody>
          <a:bodyPr>
            <a:normAutofit fontScale="62500" lnSpcReduction="20000"/>
          </a:bodyPr>
          <a:lstStyle/>
          <a:p>
            <a:pPr algn="just"/>
            <a:r>
              <a:rPr lang="pl-PL" sz="3400" dirty="0"/>
              <a:t>danina publiczna płacona w pieniądzu, przymusowa, bezzwrotna, niezwiązana, zasilająca budżet państwa. </a:t>
            </a:r>
            <a:r>
              <a:rPr lang="pl-PL" sz="3400" dirty="0" smtClean="0"/>
              <a:t>Nazwa </a:t>
            </a:r>
            <a:r>
              <a:rPr lang="pl-PL" sz="3400" dirty="0"/>
              <a:t>„pośredni” wywodzi się od sposobu jego pobierania. Podatek ten płacony jest nie bezpośrednio w urzędzie skarbowym, tylko przy nabywaniu dobra (np. podatek VAT wliczony jest w cenę wielu artykułów – np. samochodów) lub usługi (podatek od gier jest już wliczony w cenę, jaką trzeba zapłacić by móc uczestniczyć w grze losowej np. poprzez kupienie losu na loterii</a:t>
            </a:r>
            <a:r>
              <a:rPr lang="pl-PL" sz="3400" dirty="0" smtClean="0"/>
              <a:t>).</a:t>
            </a:r>
          </a:p>
          <a:p>
            <a:pPr algn="just">
              <a:buNone/>
            </a:pPr>
            <a:endParaRPr lang="pl-PL" sz="3400" dirty="0" smtClean="0"/>
          </a:p>
          <a:p>
            <a:pPr algn="just"/>
            <a:r>
              <a:rPr lang="pl-PL" sz="3400" dirty="0" smtClean="0"/>
              <a:t>Podatki pośrednie:</a:t>
            </a:r>
          </a:p>
          <a:p>
            <a:pPr lvl="1"/>
            <a:r>
              <a:rPr lang="pl-PL" sz="3400" dirty="0" smtClean="0"/>
              <a:t>podatek </a:t>
            </a:r>
            <a:r>
              <a:rPr lang="pl-PL" sz="3400" dirty="0"/>
              <a:t>od towarów i usług (VAT),</a:t>
            </a:r>
          </a:p>
          <a:p>
            <a:pPr lvl="1"/>
            <a:r>
              <a:rPr lang="pl-PL" sz="3400" dirty="0"/>
              <a:t>podatek akcyzowy,</a:t>
            </a:r>
          </a:p>
          <a:p>
            <a:pPr lvl="1"/>
            <a:r>
              <a:rPr lang="pl-PL" sz="3400" dirty="0"/>
              <a:t>podatek od gier.</a:t>
            </a:r>
          </a:p>
          <a:p>
            <a:pPr algn="just"/>
            <a:endParaRPr lang="pl-PL"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Podatek od towarów i usług</a:t>
            </a:r>
            <a:r>
              <a:rPr lang="pl-PL" dirty="0"/>
              <a:t> </a:t>
            </a:r>
            <a:r>
              <a:rPr lang="pl-PL" dirty="0" smtClean="0"/>
              <a:t>(VAT)</a:t>
            </a:r>
            <a:endParaRPr lang="pl-PL" dirty="0"/>
          </a:p>
        </p:txBody>
      </p:sp>
      <p:sp>
        <p:nvSpPr>
          <p:cNvPr id="3" name="Symbol zastępczy zawartości 2"/>
          <p:cNvSpPr>
            <a:spLocks noGrp="1"/>
          </p:cNvSpPr>
          <p:nvPr>
            <p:ph idx="1"/>
          </p:nvPr>
        </p:nvSpPr>
        <p:spPr/>
        <p:txBody>
          <a:bodyPr/>
          <a:lstStyle/>
          <a:p>
            <a:r>
              <a:rPr lang="pl-PL" dirty="0" smtClean="0"/>
              <a:t>VAT (ang</a:t>
            </a:r>
            <a:r>
              <a:rPr lang="pl-PL" dirty="0"/>
              <a:t>. </a:t>
            </a:r>
            <a:r>
              <a:rPr lang="pl-PL" i="1" dirty="0" err="1"/>
              <a:t>value-added</a:t>
            </a:r>
            <a:r>
              <a:rPr lang="pl-PL" i="1" dirty="0"/>
              <a:t> </a:t>
            </a:r>
            <a:r>
              <a:rPr lang="pl-PL" i="1" dirty="0" err="1"/>
              <a:t>tax</a:t>
            </a:r>
            <a:r>
              <a:rPr lang="pl-PL" dirty="0"/>
              <a:t>, VAT) – podatek od wartości dodanej, podatek pośredni, pobierany na każdym kolejnym etapie obrotu towarami lub usługami (tak jak podatek obrotowy), którego konstrukcja zakłada brak kaskadowego nakładania się podatku poprzez zastosowanie mechanizmu odliczenia podatku pobranego w poprzednich etapach obrotu.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Stawki podatku VAT na świecie</a:t>
            </a:r>
            <a:endParaRPr lang="pl-PL" dirty="0"/>
          </a:p>
        </p:txBody>
      </p:sp>
      <p:sp>
        <p:nvSpPr>
          <p:cNvPr id="3" name="Symbol zastępczy zawartości 2"/>
          <p:cNvSpPr>
            <a:spLocks noGrp="1"/>
          </p:cNvSpPr>
          <p:nvPr>
            <p:ph idx="1"/>
          </p:nvPr>
        </p:nvSpPr>
        <p:spPr/>
        <p:txBody>
          <a:bodyPr/>
          <a:lstStyle/>
          <a:p>
            <a:endParaRPr lang="pl-PL"/>
          </a:p>
        </p:txBody>
      </p:sp>
      <p:pic>
        <p:nvPicPr>
          <p:cNvPr id="1026" name="Picture 2" descr="C:\Users\Artur\Desktop\polski w biznesie\polski system podatkowy\Vatratee.png"/>
          <p:cNvPicPr>
            <a:picLocks noChangeAspect="1" noChangeArrowheads="1"/>
          </p:cNvPicPr>
          <p:nvPr/>
        </p:nvPicPr>
        <p:blipFill>
          <a:blip r:embed="rId2" cstate="print"/>
          <a:srcRect/>
          <a:stretch>
            <a:fillRect/>
          </a:stretch>
        </p:blipFill>
        <p:spPr bwMode="auto">
          <a:xfrm>
            <a:off x="1" y="1847366"/>
            <a:ext cx="9144000" cy="401052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Podstawa opodatkowania</a:t>
            </a:r>
            <a:endParaRPr lang="pl-PL" dirty="0"/>
          </a:p>
        </p:txBody>
      </p:sp>
      <p:sp>
        <p:nvSpPr>
          <p:cNvPr id="3" name="Symbol zastępczy zawartości 2"/>
          <p:cNvSpPr>
            <a:spLocks noGrp="1"/>
          </p:cNvSpPr>
          <p:nvPr>
            <p:ph idx="1"/>
          </p:nvPr>
        </p:nvSpPr>
        <p:spPr/>
        <p:txBody>
          <a:bodyPr/>
          <a:lstStyle/>
          <a:p>
            <a:r>
              <a:rPr lang="pl-PL" dirty="0"/>
              <a:t>Co do zasady podstawą opodatkowania jest </a:t>
            </a:r>
            <a:r>
              <a:rPr lang="pl-PL" b="1" dirty="0"/>
              <a:t>obrót</a:t>
            </a:r>
            <a:r>
              <a:rPr lang="pl-PL" dirty="0"/>
              <a:t>. Przez obrót rozumie się kwotę należną z tytułu </a:t>
            </a:r>
            <a:r>
              <a:rPr lang="pl-PL" b="1" dirty="0"/>
              <a:t>sprzedaży</a:t>
            </a:r>
            <a:r>
              <a:rPr lang="pl-PL" dirty="0"/>
              <a:t>, pomniejszona o </a:t>
            </a:r>
            <a:r>
              <a:rPr lang="pl-PL" b="1" dirty="0"/>
              <a:t>kwotę należnego podatku</a:t>
            </a:r>
            <a:r>
              <a:rPr lang="pl-PL" dirty="0"/>
              <a:t>, a kwota należna obejmuje całość świadczenia należnego od </a:t>
            </a:r>
            <a:r>
              <a:rPr lang="pl-PL" dirty="0" smtClean="0"/>
              <a:t>nabywcy.</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Aktualnie obowiązujące stawki podatku VAT w Polsce wynoszą:</a:t>
            </a:r>
            <a:endParaRPr lang="pl-PL" dirty="0"/>
          </a:p>
        </p:txBody>
      </p:sp>
      <p:sp>
        <p:nvSpPr>
          <p:cNvPr id="3" name="Symbol zastępczy zawartości 2"/>
          <p:cNvSpPr>
            <a:spLocks noGrp="1"/>
          </p:cNvSpPr>
          <p:nvPr>
            <p:ph idx="1"/>
          </p:nvPr>
        </p:nvSpPr>
        <p:spPr/>
        <p:txBody>
          <a:bodyPr>
            <a:normAutofit fontScale="85000" lnSpcReduction="10000"/>
          </a:bodyPr>
          <a:lstStyle/>
          <a:p>
            <a:r>
              <a:rPr lang="pl-PL" b="1" dirty="0" smtClean="0"/>
              <a:t>23% </a:t>
            </a:r>
            <a:r>
              <a:rPr lang="pl-PL" dirty="0" smtClean="0"/>
              <a:t>– jest to podstawowa stawka podatku VAT,</a:t>
            </a:r>
          </a:p>
          <a:p>
            <a:r>
              <a:rPr lang="pl-PL" b="1" dirty="0" smtClean="0"/>
              <a:t>8% </a:t>
            </a:r>
            <a:r>
              <a:rPr lang="pl-PL" dirty="0" smtClean="0"/>
              <a:t>– stawka obniżona, np. roboty budowlano-montażowe, remonty i roboty konserwacyjne związane z budownictwem mieszkaniowym i infrastrukturą towarzyszącą, obiekty budownictwa mieszkaniowego lub ich części, z wyłączeniem lokali użytkowych, niektóre usługi gastronomiczne,</a:t>
            </a:r>
          </a:p>
          <a:p>
            <a:r>
              <a:rPr lang="pl-PL" b="1" dirty="0" smtClean="0"/>
              <a:t>5% </a:t>
            </a:r>
            <a:r>
              <a:rPr lang="pl-PL" dirty="0" smtClean="0"/>
              <a:t>– stawka obniżona, np. produkty rolne, inwentarz żywy, książki i czasopisma specjalistyczne,</a:t>
            </a:r>
          </a:p>
          <a:p>
            <a:r>
              <a:rPr lang="pl-PL" b="1" dirty="0" smtClean="0"/>
              <a:t>0% </a:t>
            </a:r>
            <a:r>
              <a:rPr lang="pl-PL" dirty="0" smtClean="0"/>
              <a:t>– stawka dla </a:t>
            </a:r>
            <a:r>
              <a:rPr lang="pl-PL" dirty="0" err="1" smtClean="0"/>
              <a:t>wewnątrzwspólnotowej</a:t>
            </a:r>
            <a:r>
              <a:rPr lang="pl-PL" dirty="0" smtClean="0"/>
              <a:t> dostawy towarów oraz eksportu towarów.</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Podstawy </a:t>
            </a:r>
            <a:r>
              <a:rPr lang="pl-PL" dirty="0" smtClean="0"/>
              <a:t>prawne (</a:t>
            </a:r>
            <a:r>
              <a:rPr lang="pl-PL" i="1" dirty="0" err="1"/>
              <a:t>právní</a:t>
            </a:r>
            <a:r>
              <a:rPr lang="pl-PL" i="1" dirty="0"/>
              <a:t> </a:t>
            </a:r>
            <a:r>
              <a:rPr lang="pl-PL" i="1" dirty="0" err="1" smtClean="0"/>
              <a:t>základ</a:t>
            </a:r>
            <a:r>
              <a:rPr lang="pl-PL" dirty="0"/>
              <a:t>)</a:t>
            </a:r>
          </a:p>
        </p:txBody>
      </p:sp>
      <p:sp>
        <p:nvSpPr>
          <p:cNvPr id="3" name="Symbol zastępczy zawartości 2"/>
          <p:cNvSpPr>
            <a:spLocks noGrp="1"/>
          </p:cNvSpPr>
          <p:nvPr>
            <p:ph idx="1"/>
          </p:nvPr>
        </p:nvSpPr>
        <p:spPr/>
        <p:txBody>
          <a:bodyPr>
            <a:normAutofit fontScale="85000" lnSpcReduction="10000"/>
          </a:bodyPr>
          <a:lstStyle/>
          <a:p>
            <a:pPr algn="just">
              <a:buNone/>
            </a:pPr>
            <a:r>
              <a:rPr lang="pl-PL" dirty="0" smtClean="0"/>
              <a:t>	Prawne </a:t>
            </a:r>
            <a:r>
              <a:rPr lang="pl-PL" dirty="0"/>
              <a:t>podstawy nakładania obowiązków podatkowych w Polsce stanowi obowiązująca od dnia 17 października 1997 r. </a:t>
            </a:r>
            <a:r>
              <a:rPr lang="pl-PL" b="1" dirty="0"/>
              <a:t>Konstytucja Rzeczypospolitej Polskiej</a:t>
            </a:r>
            <a:r>
              <a:rPr lang="pl-PL" dirty="0"/>
              <a:t> z dnia 2 kwietnia 1997 r. Art. 217 stanowi, </a:t>
            </a:r>
            <a:r>
              <a:rPr lang="pl-PL" dirty="0" smtClean="0"/>
              <a:t>że:</a:t>
            </a:r>
          </a:p>
          <a:p>
            <a:pPr algn="just">
              <a:buNone/>
            </a:pPr>
            <a:endParaRPr lang="pl-PL" dirty="0" smtClean="0"/>
          </a:p>
          <a:p>
            <a:pPr algn="just">
              <a:buNone/>
            </a:pPr>
            <a:r>
              <a:rPr lang="pl-PL" dirty="0"/>
              <a:t>	</a:t>
            </a:r>
            <a:r>
              <a:rPr lang="pl-PL" i="1" dirty="0" smtClean="0"/>
              <a:t>Nakładanie </a:t>
            </a:r>
            <a:r>
              <a:rPr lang="pl-PL" i="1" dirty="0"/>
              <a:t>podatków i innych danin publicznych oraz określanie podmiotów opodatkowania, przedmiotów opodatkowania, stawek podatkowych, kategorii podmiotów zwolnionych od podatków i zasad przyznawania ulg oraz umorzeń podatkowych może następować wyłącznie w drodze </a:t>
            </a:r>
            <a:r>
              <a:rPr lang="pl-PL" i="1" dirty="0" smtClean="0"/>
              <a:t>ustawy.</a:t>
            </a:r>
            <a:endParaRPr lang="pl-PL" i="1" dirty="0"/>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VAT naliczony i VAT należny</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a:t>Pan Nowak prowadzi działalność gospodarczą i jest czynnym podatnikiem VAT. W miesiącu maju dokonał sprzedaży na kwotę 1000 zł netto, 230 zł VAT. Ponadto w maju dokonał zakupu związane z prowadzoną działalnością w kwocie 300 zł netto i 69 zł VAT-u. Oznacza to, że:</a:t>
            </a:r>
          </a:p>
          <a:p>
            <a:pPr lvl="1"/>
            <a:r>
              <a:rPr lang="pl-PL" dirty="0"/>
              <a:t>VAT należny wynosi 230 zł,</a:t>
            </a:r>
          </a:p>
          <a:p>
            <a:pPr lvl="1"/>
            <a:r>
              <a:rPr lang="pl-PL" dirty="0"/>
              <a:t>VAT naliczony wynosi 69 zł,</a:t>
            </a:r>
          </a:p>
          <a:p>
            <a:pPr lvl="1"/>
            <a:r>
              <a:rPr lang="pl-PL" dirty="0"/>
              <a:t>VAT podlegający wpłacie do US to kwota 230 zł – 69 zł = 161 zł.</a:t>
            </a:r>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Podatek akcyzowy w Polsce</a:t>
            </a:r>
            <a:r>
              <a:rPr lang="pl-PL" dirty="0"/>
              <a:t> (</a:t>
            </a:r>
            <a:r>
              <a:rPr lang="pl-PL" dirty="0" smtClean="0"/>
              <a:t>akcyza)</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podatek pośredni</a:t>
            </a:r>
            <a:r>
              <a:rPr lang="pl-PL" dirty="0"/>
              <a:t>, który reguluje ustawa o podatku </a:t>
            </a:r>
            <a:r>
              <a:rPr lang="pl-PL" dirty="0" smtClean="0"/>
              <a:t>akcyzowym,</a:t>
            </a:r>
          </a:p>
          <a:p>
            <a:r>
              <a:rPr lang="pl-PL" dirty="0"/>
              <a:t>opodatkowaniem akcyzą podlegają: </a:t>
            </a:r>
            <a:endParaRPr lang="pl-PL" dirty="0" smtClean="0"/>
          </a:p>
          <a:p>
            <a:pPr lvl="1"/>
            <a:r>
              <a:rPr lang="pl-PL" dirty="0" smtClean="0"/>
              <a:t>wyroby </a:t>
            </a:r>
            <a:r>
              <a:rPr lang="pl-PL" dirty="0"/>
              <a:t>energetyczne i energia elektryczna</a:t>
            </a:r>
            <a:r>
              <a:rPr lang="pl-PL" dirty="0" smtClean="0"/>
              <a:t>,</a:t>
            </a:r>
          </a:p>
          <a:p>
            <a:pPr lvl="1"/>
            <a:r>
              <a:rPr lang="pl-PL" dirty="0" smtClean="0"/>
              <a:t>inne </a:t>
            </a:r>
            <a:r>
              <a:rPr lang="pl-PL" dirty="0"/>
              <a:t>wyroby ropopochodne, </a:t>
            </a:r>
            <a:endParaRPr lang="pl-PL" dirty="0" smtClean="0"/>
          </a:p>
          <a:p>
            <a:pPr lvl="1"/>
            <a:r>
              <a:rPr lang="pl-PL" dirty="0" smtClean="0"/>
              <a:t>napoje alkoholowe,</a:t>
            </a:r>
            <a:r>
              <a:rPr lang="pl-PL" dirty="0"/>
              <a:t> </a:t>
            </a:r>
            <a:endParaRPr lang="pl-PL" dirty="0" smtClean="0"/>
          </a:p>
          <a:p>
            <a:pPr lvl="1"/>
            <a:r>
              <a:rPr lang="pl-PL" dirty="0" smtClean="0"/>
              <a:t>alkohol </a:t>
            </a:r>
            <a:r>
              <a:rPr lang="pl-PL" dirty="0"/>
              <a:t>etylowy, </a:t>
            </a:r>
            <a:endParaRPr lang="pl-PL" dirty="0" smtClean="0"/>
          </a:p>
          <a:p>
            <a:pPr lvl="1"/>
            <a:r>
              <a:rPr lang="pl-PL" dirty="0" smtClean="0"/>
              <a:t>wyroby </a:t>
            </a:r>
            <a:r>
              <a:rPr lang="pl-PL" dirty="0"/>
              <a:t>tytoniowe, </a:t>
            </a:r>
            <a:endParaRPr lang="pl-PL" dirty="0" smtClean="0"/>
          </a:p>
          <a:p>
            <a:pPr lvl="1"/>
            <a:r>
              <a:rPr lang="pl-PL" dirty="0" smtClean="0"/>
              <a:t>samochody </a:t>
            </a:r>
            <a:r>
              <a:rPr lang="pl-PL" dirty="0"/>
              <a:t>osobowe.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a:p>
        </p:txBody>
      </p:sp>
      <p:pic>
        <p:nvPicPr>
          <p:cNvPr id="2050" name="Picture 2" descr="C:\Users\Artur\Desktop\polski w biznesie\polski system podatkowy\Polish_excise_stamps.png"/>
          <p:cNvPicPr>
            <a:picLocks noChangeAspect="1" noChangeArrowheads="1"/>
          </p:cNvPicPr>
          <p:nvPr/>
        </p:nvPicPr>
        <p:blipFill>
          <a:blip r:embed="rId2" cstate="print"/>
          <a:srcRect/>
          <a:stretch>
            <a:fillRect/>
          </a:stretch>
        </p:blipFill>
        <p:spPr bwMode="auto">
          <a:xfrm>
            <a:off x="1571604" y="214290"/>
            <a:ext cx="6124575" cy="6475413"/>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Podatek od </a:t>
            </a:r>
            <a:r>
              <a:rPr lang="pl-PL" dirty="0" smtClean="0"/>
              <a:t>gier</a:t>
            </a:r>
            <a:endParaRPr lang="pl-PL" dirty="0"/>
          </a:p>
        </p:txBody>
      </p:sp>
      <p:sp>
        <p:nvSpPr>
          <p:cNvPr id="3" name="Symbol zastępczy zawartości 2"/>
          <p:cNvSpPr>
            <a:spLocks noGrp="1"/>
          </p:cNvSpPr>
          <p:nvPr>
            <p:ph idx="1"/>
          </p:nvPr>
        </p:nvSpPr>
        <p:spPr/>
        <p:txBody>
          <a:bodyPr/>
          <a:lstStyle/>
          <a:p>
            <a:r>
              <a:rPr lang="pl-PL" dirty="0"/>
              <a:t>Zgodnie z art. 71 ustawy opodatkowaniu podatkiem od gier podlegają podmioty prowadzące działalność w zakresie gier losowych i zakładów </a:t>
            </a:r>
            <a:r>
              <a:rPr lang="pl-PL" dirty="0" err="1" smtClean="0"/>
              <a:t>wzajemnych</a:t>
            </a:r>
            <a:r>
              <a:rPr lang="pl-PL" baseline="30000" dirty="0" err="1" smtClean="0"/>
              <a:t>.</a:t>
            </a:r>
            <a:r>
              <a:rPr lang="pl-PL" dirty="0" err="1" smtClean="0"/>
              <a:t>Obowiązek</a:t>
            </a:r>
            <a:r>
              <a:rPr lang="pl-PL" dirty="0" smtClean="0"/>
              <a:t> </a:t>
            </a:r>
            <a:r>
              <a:rPr lang="pl-PL" dirty="0"/>
              <a:t>podatkowy w podatku od gier powstaje z chwilą rozpoczęcia wykonywania działalności. Obowiązek podatkowy kończy się z chwilą zaprzestania wykonywania działalności.</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Stawki podatku, zgodnie z art. 74 ustawy, wynoszą w przypadku:</a:t>
            </a:r>
            <a:endParaRPr lang="pl-PL" dirty="0"/>
          </a:p>
        </p:txBody>
      </p:sp>
      <p:sp>
        <p:nvSpPr>
          <p:cNvPr id="3" name="Symbol zastępczy zawartości 2"/>
          <p:cNvSpPr>
            <a:spLocks noGrp="1"/>
          </p:cNvSpPr>
          <p:nvPr>
            <p:ph idx="1"/>
          </p:nvPr>
        </p:nvSpPr>
        <p:spPr>
          <a:xfrm>
            <a:off x="214282" y="1600200"/>
            <a:ext cx="8572560" cy="5043510"/>
          </a:xfrm>
        </p:spPr>
        <p:txBody>
          <a:bodyPr>
            <a:normAutofit fontScale="70000" lnSpcReduction="20000"/>
          </a:bodyPr>
          <a:lstStyle/>
          <a:p>
            <a:r>
              <a:rPr lang="pl-PL" dirty="0" smtClean="0"/>
              <a:t>loterii </a:t>
            </a:r>
            <a:r>
              <a:rPr lang="pl-PL" dirty="0"/>
              <a:t>fantowej i gry bingo fantowe – 10%;</a:t>
            </a:r>
          </a:p>
          <a:p>
            <a:r>
              <a:rPr lang="pl-PL" dirty="0"/>
              <a:t>loterii pieniężnej – 15%;</a:t>
            </a:r>
          </a:p>
          <a:p>
            <a:r>
              <a:rPr lang="pl-PL" dirty="0"/>
              <a:t>gry liczbowej – 20%;</a:t>
            </a:r>
          </a:p>
          <a:p>
            <a:r>
              <a:rPr lang="pl-PL" dirty="0"/>
              <a:t>gry bingo pieniężne, gry </a:t>
            </a:r>
            <a:r>
              <a:rPr lang="pl-PL" dirty="0" err="1"/>
              <a:t>telebingo</a:t>
            </a:r>
            <a:r>
              <a:rPr lang="pl-PL" dirty="0"/>
              <a:t>, loterii audioteksowej i pokera rozgrywanego w formie turnieju gry pokera – 25%;</a:t>
            </a:r>
          </a:p>
          <a:p>
            <a:r>
              <a:rPr lang="pl-PL" dirty="0"/>
              <a:t>gry na automacie, gry cylindrycznej, gry w kości, gry w karty, z wyłączeniem pokera rozgrywanego w formie turnieju gry pokera – 50%;</a:t>
            </a:r>
          </a:p>
          <a:p>
            <a:r>
              <a:rPr lang="pl-PL" dirty="0"/>
              <a:t>zakładów wzajemnych na sportowe współzawodnictwo zwierząt na podstawie zezwoleń udzielanych wyłącznie na ich urządzanie – 2,5%;</a:t>
            </a:r>
          </a:p>
          <a:p>
            <a:r>
              <a:rPr lang="pl-PL" dirty="0"/>
              <a:t>zakładów wzajemnych innych niż wymienione powyżej – 12%.</a:t>
            </a:r>
          </a:p>
          <a:p>
            <a:r>
              <a:rPr lang="pl-PL" dirty="0"/>
              <a:t>podatnicy prowadzący działalność w zakresie gier na automatach o niskich wygranych uiszczają podatek od gier w formie zryczałtowanej w wysokości 2 000 zł miesięcznie od gier urządzanych na każdym automacie.</a:t>
            </a:r>
          </a:p>
          <a:p>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3074" name="Picture 2" descr="C:\Users\Artur\Desktop\polski w biznesie\polski system podatkowy\dochody-budzetu-Polska.jpg"/>
          <p:cNvPicPr>
            <a:picLocks noChangeAspect="1" noChangeArrowheads="1"/>
          </p:cNvPicPr>
          <p:nvPr/>
        </p:nvPicPr>
        <p:blipFill>
          <a:blip r:embed="rId2" cstate="print"/>
          <a:srcRect/>
          <a:stretch>
            <a:fillRect/>
          </a:stretch>
        </p:blipFill>
        <p:spPr bwMode="auto">
          <a:xfrm>
            <a:off x="285720" y="0"/>
            <a:ext cx="8358246" cy="6568792"/>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4099" name="Picture 3" descr="C:\Users\Artur\Desktop\polski w biznesie\polski system podatkowy\ryc_07_18.png"/>
          <p:cNvPicPr>
            <a:picLocks noChangeAspect="1" noChangeArrowheads="1"/>
          </p:cNvPicPr>
          <p:nvPr/>
        </p:nvPicPr>
        <p:blipFill>
          <a:blip r:embed="rId2" cstate="print"/>
          <a:srcRect/>
          <a:stretch>
            <a:fillRect/>
          </a:stretch>
        </p:blipFill>
        <p:spPr bwMode="auto">
          <a:xfrm>
            <a:off x="500034" y="714356"/>
            <a:ext cx="8001056" cy="5526773"/>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dirty="0" smtClean="0"/>
          </a:p>
          <a:p>
            <a:pPr>
              <a:buNone/>
            </a:pPr>
            <a:endParaRPr lang="pl-PL" dirty="0" smtClean="0"/>
          </a:p>
          <a:p>
            <a:pPr algn="ctr">
              <a:buNone/>
            </a:pPr>
            <a:r>
              <a:rPr lang="pl-PL" sz="4800" dirty="0" smtClean="0"/>
              <a:t>Dziękuję za uwagę </a:t>
            </a:r>
            <a:r>
              <a:rPr lang="pl-PL" sz="4800" dirty="0" smtClean="0">
                <a:sym typeface="Wingdings" pitchFamily="2" charset="2"/>
              </a:rPr>
              <a:t></a:t>
            </a:r>
            <a:endParaRPr lang="pl-PL" sz="4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Źródła:</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hlinkClick r:id="rId2"/>
              </a:rPr>
              <a:t>https://www.infor.pl/prawo/darowizny/podatek-od-darowizn/80289,Jakie-sa-grupy-podatkowe-w-podatku-od-spadkow-i-darowizn.html</a:t>
            </a:r>
            <a:endParaRPr lang="pl-PL" dirty="0" smtClean="0"/>
          </a:p>
          <a:p>
            <a:r>
              <a:rPr lang="pl-PL" dirty="0" smtClean="0">
                <a:hlinkClick r:id="rId3"/>
              </a:rPr>
              <a:t>https://ksiegowosc.infor.pl/wiadomosci/4669093,W-2021-roku-nie-wroca-stawki-VAT-22-i-7.html</a:t>
            </a:r>
            <a:endParaRPr lang="pl-PL" dirty="0" smtClean="0"/>
          </a:p>
          <a:p>
            <a:r>
              <a:rPr lang="pl-PL" dirty="0" smtClean="0">
                <a:hlinkClick r:id="rId4"/>
              </a:rPr>
              <a:t>https://www.podatki.gov.pl/abc-podatkow/podatki-w-polsce/#:~:text=Co%20to%20jest%20podatek,oraz%20umożliwiają%20finansowanie%20jego%20działalności</a:t>
            </a:r>
            <a:endParaRPr lang="pl-PL" dirty="0" smtClean="0"/>
          </a:p>
          <a:p>
            <a:r>
              <a:rPr lang="pl-PL" dirty="0" smtClean="0">
                <a:hlinkClick r:id="rId5"/>
              </a:rPr>
              <a:t>https://poradnikprzedsiebiorcy.pl/-podatek-nalezny-a-naliczony#:~:text=Czynny%20podatnik%20VAT%20zobowiązany%20jest,naliczony%2C%20który%20pomniejsza%20podatek%20należny</a:t>
            </a:r>
            <a:endParaRPr lang="pl-PL" dirty="0" smtClean="0"/>
          </a:p>
          <a:p>
            <a:r>
              <a:rPr lang="pl-PL" dirty="0" smtClean="0">
                <a:hlinkClick r:id="rId6"/>
              </a:rPr>
              <a:t>https://poradnikprzedsiebiorcy.pl/-co-to-jest-podatek-vat-zasady-jego-dzialania</a:t>
            </a:r>
            <a:endParaRPr lang="pl-PL" dirty="0" smtClean="0"/>
          </a:p>
          <a:p>
            <a:r>
              <a:rPr lang="pl-PL" dirty="0" smtClean="0">
                <a:hlinkClick r:id="rId7"/>
              </a:rPr>
              <a:t>https://www.youtube.com/watch?v=03uqi1hy3b8</a:t>
            </a:r>
            <a:endParaRPr lang="pl-PL" dirty="0" smtClean="0"/>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Podatki</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Podatkiem jest publicznoprawne,</a:t>
            </a:r>
            <a:r>
              <a:rPr lang="pl-PL" i="1" dirty="0" smtClean="0"/>
              <a:t> </a:t>
            </a:r>
            <a:r>
              <a:rPr lang="pl-PL" dirty="0" smtClean="0"/>
              <a:t>nieodpłatne, przymusowe oraz bezzwrotne świadczenie pieniężne na rzecz państwa.</a:t>
            </a:r>
          </a:p>
          <a:p>
            <a:r>
              <a:rPr lang="pl-PL" dirty="0" smtClean="0"/>
              <a:t>Podatki różnią się od siebie podmiotem opodatkowania (czyli kto jest opodatkowany), przedmiotem (czyli co podlega opodatkowaniu) oraz sposobem poboru podatku (czyli trybem i warunkami płatności).</a:t>
            </a:r>
          </a:p>
          <a:p>
            <a:endParaRPr lang="pl-PL" dirty="0">
              <a:hlinkClick r:id="rId2"/>
            </a:endParaRPr>
          </a:p>
          <a:p>
            <a:r>
              <a:rPr lang="pl-PL" dirty="0" smtClean="0">
                <a:hlinkClick r:id="rId2"/>
              </a:rPr>
              <a:t>https://www.youtube.com/watch?v=03uqi1hy3b8</a:t>
            </a:r>
            <a:r>
              <a:rPr lang="pl-PL" dirty="0" smtClean="0"/>
              <a:t/>
            </a:r>
            <a:br>
              <a:rPr lang="pl-PL" dirty="0" smtClean="0"/>
            </a:b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smtClean="0"/>
              <a:t>Podatki bezpośrednie (</a:t>
            </a:r>
            <a:r>
              <a:rPr lang="pl-PL" i="1" u="sng" dirty="0" err="1" smtClean="0"/>
              <a:t>přímé</a:t>
            </a:r>
            <a:r>
              <a:rPr lang="pl-PL" i="1" u="sng" dirty="0" smtClean="0"/>
              <a:t> </a:t>
            </a:r>
            <a:r>
              <a:rPr lang="pl-PL" i="1" u="sng" dirty="0" err="1" smtClean="0"/>
              <a:t>daně</a:t>
            </a:r>
            <a:r>
              <a:rPr lang="pl-PL" u="sng" dirty="0" smtClean="0"/>
              <a:t>)</a:t>
            </a:r>
            <a:r>
              <a:rPr lang="pl-PL" u="sng" dirty="0"/>
              <a:t/>
            </a:r>
            <a:br>
              <a:rPr lang="pl-PL" u="sng" dirty="0"/>
            </a:br>
            <a:r>
              <a:rPr lang="pl-PL" dirty="0" smtClean="0"/>
              <a:t> </a:t>
            </a:r>
            <a:endParaRPr lang="pl-PL" dirty="0"/>
          </a:p>
        </p:txBody>
      </p:sp>
      <p:sp>
        <p:nvSpPr>
          <p:cNvPr id="3" name="Symbol zastępczy zawartości 2"/>
          <p:cNvSpPr>
            <a:spLocks noGrp="1"/>
          </p:cNvSpPr>
          <p:nvPr>
            <p:ph idx="1"/>
          </p:nvPr>
        </p:nvSpPr>
        <p:spPr/>
        <p:txBody>
          <a:bodyPr>
            <a:normAutofit/>
          </a:bodyPr>
          <a:lstStyle/>
          <a:p>
            <a:r>
              <a:rPr lang="pl-PL" b="1" dirty="0" smtClean="0"/>
              <a:t>Podatek bezpośredni</a:t>
            </a:r>
            <a:r>
              <a:rPr lang="pl-PL" dirty="0" smtClean="0"/>
              <a:t> – podatek obciążający bezpośrednio podatnika (</a:t>
            </a:r>
            <a:r>
              <a:rPr lang="pl-PL" i="1" dirty="0" err="1" smtClean="0"/>
              <a:t>poplatník</a:t>
            </a:r>
            <a:r>
              <a:rPr lang="pl-PL" dirty="0" smtClean="0"/>
              <a:t>) stanowiący jego koszt (</a:t>
            </a:r>
            <a:r>
              <a:rPr lang="pl-PL" i="1" dirty="0" err="1" smtClean="0"/>
              <a:t>náklad</a:t>
            </a:r>
            <a:r>
              <a:rPr lang="pl-PL" dirty="0" smtClean="0"/>
              <a:t>). Podatnik ma obowiązek odprowadzenia podatku do organu podatkowego (</a:t>
            </a:r>
            <a:r>
              <a:rPr lang="pl-PL" i="1" dirty="0" err="1" smtClean="0"/>
              <a:t>daňový</a:t>
            </a:r>
            <a:r>
              <a:rPr lang="pl-PL" i="1" dirty="0" smtClean="0"/>
              <a:t> </a:t>
            </a:r>
            <a:r>
              <a:rPr lang="pl-PL" i="1" dirty="0" err="1" smtClean="0"/>
              <a:t>orgán</a:t>
            </a:r>
            <a:r>
              <a:rPr lang="pl-PL" dirty="0" smtClean="0"/>
              <a:t>),</a:t>
            </a:r>
          </a:p>
          <a:p>
            <a:r>
              <a:rPr lang="pl-PL" dirty="0"/>
              <a:t>Obecnie w Polsce wyróżniamy </a:t>
            </a:r>
            <a:r>
              <a:rPr lang="pl-PL" dirty="0" smtClean="0"/>
              <a:t>14 </a:t>
            </a:r>
            <a:r>
              <a:rPr lang="pl-PL" dirty="0"/>
              <a:t>rodzajów </a:t>
            </a:r>
            <a:r>
              <a:rPr lang="pl-PL" dirty="0" smtClean="0"/>
              <a:t>podatków bezpośrednich.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Podatek </a:t>
            </a:r>
            <a:r>
              <a:rPr lang="pl-PL" dirty="0"/>
              <a:t>dochodowy od </a:t>
            </a:r>
            <a:r>
              <a:rPr lang="pl-PL" dirty="0" smtClean="0"/>
              <a:t>osób fizycznych (PIT</a:t>
            </a:r>
            <a:r>
              <a:rPr lang="pl-PL" dirty="0"/>
              <a:t>)</a:t>
            </a:r>
          </a:p>
        </p:txBody>
      </p:sp>
      <p:sp>
        <p:nvSpPr>
          <p:cNvPr id="3" name="Symbol zastępczy zawartości 2"/>
          <p:cNvSpPr>
            <a:spLocks noGrp="1"/>
          </p:cNvSpPr>
          <p:nvPr>
            <p:ph idx="1"/>
          </p:nvPr>
        </p:nvSpPr>
        <p:spPr/>
        <p:txBody>
          <a:bodyPr>
            <a:normAutofit/>
          </a:bodyPr>
          <a:lstStyle/>
          <a:p>
            <a:r>
              <a:rPr lang="pl-PL" b="1" dirty="0"/>
              <a:t>Podatek dochodowy od osób fizycznych</a:t>
            </a:r>
            <a:r>
              <a:rPr lang="pl-PL" dirty="0"/>
              <a:t> (ang. </a:t>
            </a:r>
            <a:r>
              <a:rPr lang="pl-PL" b="1" dirty="0"/>
              <a:t>PIT </a:t>
            </a:r>
            <a:r>
              <a:rPr lang="pl-PL" dirty="0"/>
              <a:t>- </a:t>
            </a:r>
            <a:r>
              <a:rPr lang="pl-PL" dirty="0" err="1"/>
              <a:t>Personal</a:t>
            </a:r>
            <a:r>
              <a:rPr lang="pl-PL" dirty="0"/>
              <a:t> </a:t>
            </a:r>
            <a:r>
              <a:rPr lang="pl-PL" dirty="0" err="1"/>
              <a:t>Income</a:t>
            </a:r>
            <a:r>
              <a:rPr lang="pl-PL" dirty="0"/>
              <a:t> </a:t>
            </a:r>
            <a:r>
              <a:rPr lang="pl-PL" dirty="0" err="1"/>
              <a:t>Tax</a:t>
            </a:r>
            <a:r>
              <a:rPr lang="pl-PL" dirty="0"/>
              <a:t> - podatek od dochodów osobistych). Jest to podatek bezpośredni, który płacą osoby fizyczne (</a:t>
            </a:r>
            <a:r>
              <a:rPr lang="pl-PL" i="1" dirty="0" err="1" smtClean="0"/>
              <a:t>fyzické</a:t>
            </a:r>
            <a:r>
              <a:rPr lang="pl-PL" i="1" dirty="0" smtClean="0"/>
              <a:t> osoby) </a:t>
            </a:r>
            <a:r>
              <a:rPr lang="pl-PL" dirty="0" smtClean="0"/>
              <a:t>od </a:t>
            </a:r>
            <a:r>
              <a:rPr lang="pl-PL" dirty="0"/>
              <a:t>uzyskanych dochodów, a w niektórych przypadkach od </a:t>
            </a:r>
            <a:r>
              <a:rPr lang="pl-PL" dirty="0" smtClean="0"/>
              <a:t>uzyskanych </a:t>
            </a:r>
            <a:r>
              <a:rPr lang="pl-PL" dirty="0"/>
              <a:t>przychodów</a:t>
            </a:r>
            <a:r>
              <a:rPr lang="pl-PL" dirty="0" smtClean="0"/>
              <a:t>.</a:t>
            </a:r>
          </a:p>
          <a:p>
            <a:r>
              <a:rPr lang="pl-PL" dirty="0" smtClean="0"/>
              <a:t>Dochód (</a:t>
            </a:r>
            <a:r>
              <a:rPr lang="cs-CZ" dirty="0"/>
              <a:t>p</a:t>
            </a:r>
            <a:r>
              <a:rPr lang="cs-CZ" dirty="0" smtClean="0"/>
              <a:t>říjem)</a:t>
            </a:r>
            <a:r>
              <a:rPr lang="pl-PL" dirty="0" smtClean="0"/>
              <a:t> =/= przychód (</a:t>
            </a:r>
            <a:r>
              <a:rPr lang="cs-CZ" dirty="0" smtClean="0"/>
              <a:t>výnos)</a:t>
            </a:r>
            <a:endParaRPr lang="cs-CZ" dirty="0"/>
          </a:p>
          <a:p>
            <a:endParaRPr lang="pl-PL"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Podatek dochodowy od osób fizycznych (PIT)</a:t>
            </a:r>
            <a:endParaRPr lang="pl-PL" dirty="0"/>
          </a:p>
        </p:txBody>
      </p:sp>
      <p:graphicFrame>
        <p:nvGraphicFramePr>
          <p:cNvPr id="4" name="Symbol zastępczy zawartości 3"/>
          <p:cNvGraphicFramePr>
            <a:graphicFrameLocks noGrp="1"/>
          </p:cNvGraphicFramePr>
          <p:nvPr>
            <p:ph idx="1"/>
          </p:nvPr>
        </p:nvGraphicFramePr>
        <p:xfrm>
          <a:off x="285720" y="1600200"/>
          <a:ext cx="8643999" cy="2971808"/>
        </p:xfrm>
        <a:graphic>
          <a:graphicData uri="http://schemas.openxmlformats.org/drawingml/2006/table">
            <a:tbl>
              <a:tblPr firstRow="1" bandRow="1">
                <a:tableStyleId>{5C22544A-7EE6-4342-B048-85BDC9FD1C3A}</a:tableStyleId>
              </a:tblPr>
              <a:tblGrid>
                <a:gridCol w="2881333"/>
                <a:gridCol w="2881333"/>
                <a:gridCol w="2881333"/>
              </a:tblGrid>
              <a:tr h="575443">
                <a:tc gridSpan="3">
                  <a:txBody>
                    <a:bodyPr/>
                    <a:lstStyle/>
                    <a:p>
                      <a:pPr algn="l"/>
                      <a:r>
                        <a:rPr lang="pl-PL" sz="2000" dirty="0"/>
                        <a:t>Skala </a:t>
                      </a:r>
                      <a:r>
                        <a:rPr lang="pl-PL" sz="2000" dirty="0" smtClean="0"/>
                        <a:t>podatkowa (</a:t>
                      </a:r>
                      <a:r>
                        <a:rPr lang="pl-PL" sz="2000" b="1" i="0" kern="1200" dirty="0" err="1" smtClean="0">
                          <a:solidFill>
                            <a:schemeClr val="lt1"/>
                          </a:solidFill>
                          <a:latin typeface="+mn-lt"/>
                          <a:ea typeface="+mn-ea"/>
                          <a:cs typeface="+mn-cs"/>
                        </a:rPr>
                        <a:t>daňov</a:t>
                      </a:r>
                      <a:r>
                        <a:rPr lang="cs-CZ" sz="2000" b="1" i="0" kern="1200" dirty="0" smtClean="0">
                          <a:solidFill>
                            <a:schemeClr val="lt1"/>
                          </a:solidFill>
                          <a:latin typeface="+mn-lt"/>
                          <a:ea typeface="+mn-ea"/>
                          <a:cs typeface="+mn-cs"/>
                        </a:rPr>
                        <a:t>á</a:t>
                      </a:r>
                      <a:r>
                        <a:rPr lang="pl-PL" sz="2000" b="1" i="0" kern="1200" dirty="0" smtClean="0">
                          <a:solidFill>
                            <a:schemeClr val="lt1"/>
                          </a:solidFill>
                          <a:latin typeface="+mn-lt"/>
                          <a:ea typeface="+mn-ea"/>
                          <a:cs typeface="+mn-cs"/>
                        </a:rPr>
                        <a:t> </a:t>
                      </a:r>
                      <a:r>
                        <a:rPr lang="pl-PL" sz="2000" b="1" i="0" kern="1200" dirty="0" err="1" smtClean="0">
                          <a:solidFill>
                            <a:schemeClr val="lt1"/>
                          </a:solidFill>
                          <a:latin typeface="+mn-lt"/>
                          <a:ea typeface="+mn-ea"/>
                          <a:cs typeface="+mn-cs"/>
                        </a:rPr>
                        <a:t>stupnice</a:t>
                      </a:r>
                      <a:r>
                        <a:rPr lang="pl-PL" sz="2000" b="1" i="0" kern="1200" dirty="0" smtClean="0">
                          <a:solidFill>
                            <a:schemeClr val="lt1"/>
                          </a:solidFill>
                          <a:latin typeface="+mn-lt"/>
                          <a:ea typeface="+mn-ea"/>
                          <a:cs typeface="+mn-cs"/>
                        </a:rPr>
                        <a:t>)</a:t>
                      </a:r>
                      <a:r>
                        <a:rPr lang="pl-PL" sz="2000" dirty="0" smtClean="0"/>
                        <a:t> </a:t>
                      </a:r>
                      <a:r>
                        <a:rPr lang="pl-PL" sz="2000" dirty="0"/>
                        <a:t>od 01.10.2019 r.</a:t>
                      </a:r>
                    </a:p>
                  </a:txBody>
                  <a:tcPr marL="19050" marR="19050" marT="19050" marB="19050" anchor="ctr"/>
                </a:tc>
                <a:tc hMerge="1">
                  <a:txBody>
                    <a:bodyPr/>
                    <a:lstStyle/>
                    <a:p>
                      <a:endParaRPr lang="pl-PL"/>
                    </a:p>
                  </a:txBody>
                  <a:tcPr/>
                </a:tc>
                <a:tc hMerge="1">
                  <a:txBody>
                    <a:bodyPr/>
                    <a:lstStyle/>
                    <a:p>
                      <a:endParaRPr lang="pl-PL"/>
                    </a:p>
                  </a:txBody>
                  <a:tcPr/>
                </a:tc>
              </a:tr>
              <a:tr h="575443">
                <a:tc>
                  <a:txBody>
                    <a:bodyPr/>
                    <a:lstStyle/>
                    <a:p>
                      <a:pPr algn="l"/>
                      <a:r>
                        <a:rPr lang="pl-PL" sz="2000" b="1"/>
                        <a:t>Ponad</a:t>
                      </a:r>
                      <a:endParaRPr lang="pl-PL" sz="2000"/>
                    </a:p>
                  </a:txBody>
                  <a:tcPr marL="19050" marR="19050" marT="19050" marB="19050" anchor="ctr"/>
                </a:tc>
                <a:tc>
                  <a:txBody>
                    <a:bodyPr/>
                    <a:lstStyle/>
                    <a:p>
                      <a:pPr algn="l"/>
                      <a:r>
                        <a:rPr lang="pl-PL" sz="2000" b="1"/>
                        <a:t>Do</a:t>
                      </a:r>
                      <a:endParaRPr lang="pl-PL" sz="2000"/>
                    </a:p>
                  </a:txBody>
                  <a:tcPr marL="19050" marR="19050" marT="19050" marB="19050" anchor="ctr"/>
                </a:tc>
                <a:tc>
                  <a:txBody>
                    <a:bodyPr/>
                    <a:lstStyle/>
                    <a:p>
                      <a:pPr algn="l"/>
                      <a:r>
                        <a:rPr lang="pl-PL" sz="2000" b="1"/>
                        <a:t>Podatek wynosi</a:t>
                      </a:r>
                      <a:endParaRPr lang="pl-PL" sz="2000"/>
                    </a:p>
                  </a:txBody>
                  <a:tcPr marL="19050" marR="19050" marT="19050" marB="19050" anchor="ctr"/>
                </a:tc>
              </a:tr>
              <a:tr h="910461">
                <a:tc>
                  <a:txBody>
                    <a:bodyPr/>
                    <a:lstStyle/>
                    <a:p>
                      <a:pPr algn="l"/>
                      <a:endParaRPr lang="pl-PL" sz="2000"/>
                    </a:p>
                  </a:txBody>
                  <a:tcPr marL="19050" marR="19050" marT="19050" marB="19050" anchor="ctr"/>
                </a:tc>
                <a:tc>
                  <a:txBody>
                    <a:bodyPr/>
                    <a:lstStyle/>
                    <a:p>
                      <a:pPr algn="l"/>
                      <a:r>
                        <a:rPr lang="pl-PL" sz="2000"/>
                        <a:t>85 528 zł</a:t>
                      </a:r>
                    </a:p>
                  </a:txBody>
                  <a:tcPr marL="19050" marR="19050" marT="19050" marB="19050" anchor="ctr"/>
                </a:tc>
                <a:tc>
                  <a:txBody>
                    <a:bodyPr/>
                    <a:lstStyle/>
                    <a:p>
                      <a:pPr algn="l"/>
                      <a:r>
                        <a:rPr lang="pl-PL" sz="2000"/>
                        <a:t>17% minus kwota zmniejszająca podatek</a:t>
                      </a:r>
                    </a:p>
                  </a:txBody>
                  <a:tcPr marL="19050" marR="19050" marT="19050" marB="19050" anchor="ctr"/>
                </a:tc>
              </a:tr>
              <a:tr h="910461">
                <a:tc>
                  <a:txBody>
                    <a:bodyPr/>
                    <a:lstStyle/>
                    <a:p>
                      <a:pPr algn="l"/>
                      <a:r>
                        <a:rPr lang="pl-PL" sz="2000" dirty="0"/>
                        <a:t>85 528 zł</a:t>
                      </a:r>
                    </a:p>
                  </a:txBody>
                  <a:tcPr marL="19050" marR="19050" marT="19050" marB="19050" anchor="ctr"/>
                </a:tc>
                <a:tc>
                  <a:txBody>
                    <a:bodyPr/>
                    <a:lstStyle/>
                    <a:p>
                      <a:pPr algn="l"/>
                      <a:endParaRPr lang="pl-PL" sz="2000" dirty="0"/>
                    </a:p>
                  </a:txBody>
                  <a:tcPr marL="19050" marR="19050" marT="19050" marB="19050" anchor="ctr"/>
                </a:tc>
                <a:tc>
                  <a:txBody>
                    <a:bodyPr/>
                    <a:lstStyle/>
                    <a:p>
                      <a:pPr algn="l"/>
                      <a:r>
                        <a:rPr lang="pl-PL" sz="2000" dirty="0"/>
                        <a:t>13 983 zł 74 </a:t>
                      </a:r>
                      <a:r>
                        <a:rPr lang="pl-PL" sz="2000" dirty="0" err="1"/>
                        <a:t>gr</a:t>
                      </a:r>
                      <a:r>
                        <a:rPr lang="pl-PL" sz="2000" dirty="0"/>
                        <a:t> + 32% nadwyżki ponad 85 528 zł</a:t>
                      </a:r>
                    </a:p>
                  </a:txBody>
                  <a:tcPr marL="19050" marR="19050" marT="19050" marB="19050" anchor="ctr"/>
                </a:tc>
              </a:tr>
            </a:tbl>
          </a:graphicData>
        </a:graphic>
      </p:graphicFrame>
      <p:sp>
        <p:nvSpPr>
          <p:cNvPr id="5" name="pole tekstowe 4"/>
          <p:cNvSpPr txBox="1"/>
          <p:nvPr/>
        </p:nvSpPr>
        <p:spPr>
          <a:xfrm>
            <a:off x="357158" y="4929198"/>
            <a:ext cx="8572560" cy="1015663"/>
          </a:xfrm>
          <a:prstGeom prst="rect">
            <a:avLst/>
          </a:prstGeom>
          <a:noFill/>
        </p:spPr>
        <p:txBody>
          <a:bodyPr wrap="square" rtlCol="0">
            <a:spAutoFit/>
          </a:bodyPr>
          <a:lstStyle/>
          <a:p>
            <a:pPr algn="just"/>
            <a:r>
              <a:rPr lang="pl-PL" sz="2000" dirty="0"/>
              <a:t>Od 1 sierpnia 2019 roku w życie weszła nowelizacja ustawy o podatku dochodowym, w myśl której osoby poniżej 26. roku życia i nieprzekraczające progu (85 528 zł brutto w roku podatkowym) są całkowicie zwolnione z PIT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a:t>Podatek dochodowy od osób prawnych</a:t>
            </a:r>
            <a:r>
              <a:rPr lang="pl-PL" sz="3200" dirty="0"/>
              <a:t> (ang. CIT – </a:t>
            </a:r>
            <a:r>
              <a:rPr lang="pl-PL" sz="3200" i="1" dirty="0" err="1"/>
              <a:t>Corporate</a:t>
            </a:r>
            <a:r>
              <a:rPr lang="pl-PL" sz="3200" i="1" dirty="0"/>
              <a:t> </a:t>
            </a:r>
            <a:r>
              <a:rPr lang="pl-PL" sz="3200" i="1" dirty="0" err="1"/>
              <a:t>Income</a:t>
            </a:r>
            <a:r>
              <a:rPr lang="pl-PL" sz="3200" i="1" dirty="0"/>
              <a:t> </a:t>
            </a:r>
            <a:r>
              <a:rPr lang="pl-PL" sz="3200" i="1" dirty="0" err="1"/>
              <a:t>Tax</a:t>
            </a:r>
            <a:r>
              <a:rPr lang="pl-PL" sz="3200" dirty="0"/>
              <a:t>)</a:t>
            </a:r>
          </a:p>
        </p:txBody>
      </p:sp>
      <p:sp>
        <p:nvSpPr>
          <p:cNvPr id="3" name="Symbol zastępczy zawartości 2"/>
          <p:cNvSpPr>
            <a:spLocks noGrp="1"/>
          </p:cNvSpPr>
          <p:nvPr>
            <p:ph idx="1"/>
          </p:nvPr>
        </p:nvSpPr>
        <p:spPr/>
        <p:txBody>
          <a:bodyPr>
            <a:normAutofit fontScale="77500" lnSpcReduction="20000"/>
          </a:bodyPr>
          <a:lstStyle/>
          <a:p>
            <a:r>
              <a:rPr lang="pl-PL" b="1" dirty="0"/>
              <a:t>Opodatkowaniem podatkiem CIT podlegają osoby </a:t>
            </a:r>
            <a:r>
              <a:rPr lang="pl-PL" b="1" dirty="0" smtClean="0"/>
              <a:t>prawne (</a:t>
            </a:r>
            <a:r>
              <a:rPr lang="pl-PL" i="1" dirty="0" err="1" smtClean="0"/>
              <a:t>právnické</a:t>
            </a:r>
            <a:r>
              <a:rPr lang="pl-PL" i="1" dirty="0" smtClean="0"/>
              <a:t> osoby)</a:t>
            </a:r>
            <a:r>
              <a:rPr lang="pl-PL" dirty="0" smtClean="0"/>
              <a:t>, </a:t>
            </a:r>
            <a:r>
              <a:rPr lang="pl-PL" dirty="0"/>
              <a:t>czyli podmioty, którym przepisy prawa przyznają osobowość prawną. Zalicza się do nich:</a:t>
            </a:r>
          </a:p>
          <a:p>
            <a:pPr lvl="1"/>
            <a:r>
              <a:rPr lang="pl-PL" b="1" dirty="0"/>
              <a:t>spółki prawa handlowego</a:t>
            </a:r>
            <a:r>
              <a:rPr lang="pl-PL" dirty="0"/>
              <a:t>, tj. spółki z ograniczoną odpowiedzialnością i spółki akcyjne,</a:t>
            </a:r>
          </a:p>
          <a:p>
            <a:pPr lvl="1"/>
            <a:r>
              <a:rPr lang="pl-PL" b="1" dirty="0"/>
              <a:t>podatkowe grupy kapitałowe</a:t>
            </a:r>
            <a:r>
              <a:rPr lang="pl-PL" dirty="0"/>
              <a:t> (tj. grupy co najmniej dwóch spółek prawa handlowego, pozostające w związku kapitałowym),</a:t>
            </a:r>
          </a:p>
          <a:p>
            <a:pPr lvl="1"/>
            <a:r>
              <a:rPr lang="pl-PL" b="1" dirty="0"/>
              <a:t>inne osoby prawne</a:t>
            </a:r>
            <a:r>
              <a:rPr lang="pl-PL" dirty="0"/>
              <a:t> (np. stowarzyszenia, fundacje, banki).</a:t>
            </a:r>
          </a:p>
          <a:p>
            <a:r>
              <a:rPr lang="pl-PL" dirty="0"/>
              <a:t>Ustawodawca zwolnił z obowiązku opłacania podatku CIT m.in. Skarb Państwa, NBP, jednostki budżetowe, wojewódzkie fundusze ochrony środowiska i gospodarki wodnej.</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3200" b="1" dirty="0" smtClean="0"/>
              <a:t>Podatek dochodowy od osób prawnych</a:t>
            </a:r>
            <a:r>
              <a:rPr lang="pl-PL" sz="3200" dirty="0" smtClean="0"/>
              <a:t> (ang. CIT – </a:t>
            </a:r>
            <a:r>
              <a:rPr lang="pl-PL" sz="3200" i="1" dirty="0" err="1" smtClean="0"/>
              <a:t>Corporate</a:t>
            </a:r>
            <a:r>
              <a:rPr lang="pl-PL" sz="3200" i="1" dirty="0" smtClean="0"/>
              <a:t> </a:t>
            </a:r>
            <a:r>
              <a:rPr lang="pl-PL" sz="3200" i="1" dirty="0" err="1" smtClean="0"/>
              <a:t>Income</a:t>
            </a:r>
            <a:r>
              <a:rPr lang="pl-PL" sz="3200" i="1" dirty="0" smtClean="0"/>
              <a:t> </a:t>
            </a:r>
            <a:r>
              <a:rPr lang="pl-PL" sz="3200" i="1" dirty="0" err="1" smtClean="0"/>
              <a:t>Tax</a:t>
            </a:r>
            <a:r>
              <a:rPr lang="pl-PL" sz="3200" dirty="0" smtClean="0"/>
              <a:t>)</a:t>
            </a:r>
            <a:endParaRPr lang="pl-PL" sz="3200" dirty="0"/>
          </a:p>
        </p:txBody>
      </p:sp>
      <p:sp>
        <p:nvSpPr>
          <p:cNvPr id="3" name="Symbol zastępczy zawartości 2"/>
          <p:cNvSpPr>
            <a:spLocks noGrp="1"/>
          </p:cNvSpPr>
          <p:nvPr>
            <p:ph idx="1"/>
          </p:nvPr>
        </p:nvSpPr>
        <p:spPr/>
        <p:txBody>
          <a:bodyPr/>
          <a:lstStyle/>
          <a:p>
            <a:r>
              <a:rPr lang="pl-PL" dirty="0"/>
              <a:t>Podstawowa stawka podatku od osób prawnych w Polsce wynosi obecnie </a:t>
            </a:r>
            <a:r>
              <a:rPr lang="pl-PL" b="1" dirty="0" smtClean="0"/>
              <a:t>19%</a:t>
            </a:r>
            <a:r>
              <a:rPr lang="pl-PL" dirty="0" smtClean="0"/>
              <a:t>,</a:t>
            </a:r>
          </a:p>
          <a:p>
            <a:r>
              <a:rPr lang="pl-PL" dirty="0"/>
              <a:t>z</a:t>
            </a:r>
            <a:r>
              <a:rPr lang="pl-PL" dirty="0" smtClean="0"/>
              <a:t>godnie </a:t>
            </a:r>
            <a:r>
              <a:rPr lang="pl-PL" dirty="0"/>
              <a:t>z ustawą, która weszła w życie dnia 1 stycznia 2017 r. ustawodawca wprowadził dodatkową, obniżoną stawkę podatku dochodowego od osób prawnych w wysokości </a:t>
            </a:r>
            <a:r>
              <a:rPr lang="pl-PL" b="1" dirty="0"/>
              <a:t>9%</a:t>
            </a:r>
            <a:r>
              <a:rPr lang="pl-PL"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r>
            <a:br>
              <a:rPr lang="pl-PL" dirty="0" smtClean="0"/>
            </a:br>
            <a:r>
              <a:rPr lang="pl-PL" dirty="0"/>
              <a:t/>
            </a:r>
            <a:br>
              <a:rPr lang="pl-PL" dirty="0"/>
            </a:br>
            <a:r>
              <a:rPr lang="pl-PL" dirty="0" smtClean="0"/>
              <a:t>Podatek </a:t>
            </a:r>
            <a:r>
              <a:rPr lang="pl-PL" dirty="0"/>
              <a:t>od spadków i </a:t>
            </a:r>
            <a:r>
              <a:rPr lang="pl-PL" dirty="0" smtClean="0"/>
              <a:t>darowizn</a:t>
            </a:r>
            <a:r>
              <a:rPr lang="pl-PL" dirty="0"/>
              <a:t/>
            </a:r>
            <a:br>
              <a:rPr lang="pl-PL" dirty="0"/>
            </a:br>
            <a:r>
              <a:rPr lang="pl-PL" dirty="0" smtClean="0"/>
              <a:t/>
            </a:r>
            <a:br>
              <a:rPr lang="pl-PL" dirty="0" smtClean="0"/>
            </a:b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a:t>Podatek od spadków i darowizn jest podatkiem bezpośrednim, od przyrostu masy majątku, osobistym i samorządowym (gminnym</a:t>
            </a:r>
            <a:r>
              <a:rPr lang="pl-PL" dirty="0" smtClean="0"/>
              <a:t>).</a:t>
            </a:r>
          </a:p>
          <a:p>
            <a:r>
              <a:rPr lang="pl-PL" dirty="0"/>
              <a:t>Opodatkowane </a:t>
            </a:r>
            <a:r>
              <a:rPr lang="pl-PL" dirty="0" smtClean="0"/>
              <a:t>jest nabycie</a:t>
            </a:r>
            <a:r>
              <a:rPr lang="pl-PL" dirty="0"/>
              <a:t> własności rzeczy znajdujących się na terytorium Rzeczypospolitej Polskiej lub praw majątkowych wykonywanych na terytorium Rzeczypospolitej Polskiej</a:t>
            </a:r>
            <a:r>
              <a:rPr lang="pl-PL" dirty="0" smtClean="0"/>
              <a:t>, m.in. </a:t>
            </a:r>
            <a:r>
              <a:rPr lang="pl-PL" dirty="0"/>
              <a:t>tytułem:</a:t>
            </a:r>
          </a:p>
          <a:p>
            <a:pPr lvl="1"/>
            <a:r>
              <a:rPr lang="pl-PL" dirty="0"/>
              <a:t>s</a:t>
            </a:r>
            <a:r>
              <a:rPr lang="pl-PL" dirty="0" smtClean="0"/>
              <a:t>padku (</a:t>
            </a:r>
            <a:r>
              <a:rPr lang="cs-CZ" i="1" dirty="0" smtClean="0"/>
              <a:t>pozůstalosti</a:t>
            </a:r>
            <a:r>
              <a:rPr lang="cs-CZ" dirty="0" smtClean="0"/>
              <a:t>)</a:t>
            </a:r>
            <a:r>
              <a:rPr lang="pl-PL" dirty="0" smtClean="0"/>
              <a:t>,</a:t>
            </a:r>
            <a:endParaRPr lang="pl-PL" dirty="0"/>
          </a:p>
          <a:p>
            <a:pPr lvl="1"/>
            <a:r>
              <a:rPr lang="pl-PL" dirty="0"/>
              <a:t>d</a:t>
            </a:r>
            <a:r>
              <a:rPr lang="pl-PL" dirty="0" smtClean="0"/>
              <a:t>arowizny (</a:t>
            </a:r>
            <a:r>
              <a:rPr lang="cs-CZ" i="1" dirty="0"/>
              <a:t>d</a:t>
            </a:r>
            <a:r>
              <a:rPr lang="cs-CZ" i="1" dirty="0" smtClean="0"/>
              <a:t>arování</a:t>
            </a:r>
            <a:r>
              <a:rPr lang="cs-CZ" dirty="0" smtClean="0"/>
              <a:t>)</a:t>
            </a:r>
            <a:r>
              <a:rPr lang="pl-PL" dirty="0" smtClean="0"/>
              <a:t>,</a:t>
            </a:r>
            <a:endParaRPr lang="pl-PL" dirty="0"/>
          </a:p>
          <a:p>
            <a:pPr lvl="1"/>
            <a:r>
              <a:rPr lang="pl-PL" dirty="0" smtClean="0"/>
              <a:t>Zasiedzenia (</a:t>
            </a:r>
            <a:r>
              <a:rPr lang="cs-CZ" i="1" dirty="0"/>
              <a:t>v</a:t>
            </a:r>
            <a:r>
              <a:rPr lang="cs-CZ" i="1" dirty="0" smtClean="0"/>
              <a:t>ydržení</a:t>
            </a:r>
            <a:r>
              <a:rPr lang="cs-CZ" dirty="0" smtClean="0"/>
              <a:t>)</a:t>
            </a:r>
            <a:r>
              <a:rPr lang="pl-PL" dirty="0" smtClean="0"/>
              <a:t>.</a:t>
            </a:r>
            <a:endParaRPr lang="pl-PL" dirty="0"/>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623</TotalTime>
  <Words>916</Words>
  <Application>Microsoft Office PowerPoint</Application>
  <PresentationFormat>Pokaz na ekranie (4:3)</PresentationFormat>
  <Paragraphs>154</Paragraphs>
  <Slides>28</Slides>
  <Notes>1</Notes>
  <HiddenSlides>0</HiddenSlides>
  <MMClips>0</MMClips>
  <ScaleCrop>false</ScaleCrop>
  <HeadingPairs>
    <vt:vector size="4" baseType="variant">
      <vt:variant>
        <vt:lpstr>Motyw</vt:lpstr>
      </vt:variant>
      <vt:variant>
        <vt:i4>1</vt:i4>
      </vt:variant>
      <vt:variant>
        <vt:lpstr>Tytuły slajdów</vt:lpstr>
      </vt:variant>
      <vt:variant>
        <vt:i4>28</vt:i4>
      </vt:variant>
    </vt:vector>
  </HeadingPairs>
  <TitlesOfParts>
    <vt:vector size="29" baseType="lpstr">
      <vt:lpstr>Motyw pakietu Office</vt:lpstr>
      <vt:lpstr>Polski system podatkowy</vt:lpstr>
      <vt:lpstr>Podstawy prawne (právní základ)</vt:lpstr>
      <vt:lpstr>Podatki</vt:lpstr>
      <vt:lpstr> Podatki bezpośrednie (přímé daně)  </vt:lpstr>
      <vt:lpstr>Podatek dochodowy od osób fizycznych (PIT)</vt:lpstr>
      <vt:lpstr>Podatek dochodowy od osób fizycznych (PIT)</vt:lpstr>
      <vt:lpstr>Podatek dochodowy od osób prawnych (ang. CIT – Corporate Income Tax)</vt:lpstr>
      <vt:lpstr>Podatek dochodowy od osób prawnych (ang. CIT – Corporate Income Tax)</vt:lpstr>
      <vt:lpstr>  Podatek od spadków i darowizn  </vt:lpstr>
      <vt:lpstr>  Podatek od spadków i darowizn  </vt:lpstr>
      <vt:lpstr>  Podatek od spadków i darowizn  </vt:lpstr>
      <vt:lpstr>Slajd 12</vt:lpstr>
      <vt:lpstr>  Podatek od spadków i darowizn  </vt:lpstr>
      <vt:lpstr>Pozostałe podatki bezpośrednie:</vt:lpstr>
      <vt:lpstr> Podatki pośrednie (nepřímé daně) </vt:lpstr>
      <vt:lpstr>Podatek od towarów i usług (VAT)</vt:lpstr>
      <vt:lpstr>Stawki podatku VAT na świecie</vt:lpstr>
      <vt:lpstr>Podstawa opodatkowania</vt:lpstr>
      <vt:lpstr>Aktualnie obowiązujące stawki podatku VAT w Polsce wynoszą:</vt:lpstr>
      <vt:lpstr>VAT naliczony i VAT należny</vt:lpstr>
      <vt:lpstr>Podatek akcyzowy w Polsce (akcyza)</vt:lpstr>
      <vt:lpstr>Slajd 22</vt:lpstr>
      <vt:lpstr>Podatek od gier</vt:lpstr>
      <vt:lpstr>Stawki podatku, zgodnie z art. 74 ustawy, wynoszą w przypadku:</vt:lpstr>
      <vt:lpstr>Slajd 25</vt:lpstr>
      <vt:lpstr>Slajd 26</vt:lpstr>
      <vt:lpstr>Slajd 27</vt:lpstr>
      <vt:lpstr>Źródła: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Polski system podatkowy</dc:title>
  <dc:creator>Artur Chruścicki</dc:creator>
  <cp:lastModifiedBy>Artur Chruścicki</cp:lastModifiedBy>
  <cp:revision>9</cp:revision>
  <dcterms:created xsi:type="dcterms:W3CDTF">2020-11-11T19:56:13Z</dcterms:created>
  <dcterms:modified xsi:type="dcterms:W3CDTF">2020-11-12T06:19:33Z</dcterms:modified>
</cp:coreProperties>
</file>