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37972-EDCA-421E-8438-01CD9D1F6D05}" type="datetimeFigureOut">
              <a:rPr lang="pl-PL" smtClean="0"/>
              <a:t>28.10.2020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AA6F9-196A-4761-824F-0C1288E40C9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gaNrGwMFf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sOl5UvYTO0&amp;list=PL3nC7_jrA2O6g6wKfTs33_IzTmtIPGb4B&amp;index=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ksiegarnia.poltax.waw.pl/pomoc/edgard/978-83-7788-168-2.pdf" TargetMode="External"/><Relationship Id="rId2" Type="http://schemas.openxmlformats.org/officeDocument/2006/relationships/hyperlink" Target="https://www.youtube.com/watch?v=isOl5UvYTO0&amp;list=PL3nC7_jrA2O6g6wKfTs33_IzTmtIPGb4B&amp;index=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gaNrGwMFf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Strategie negocjacyjne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i="1" dirty="0" err="1"/>
              <a:t>Vyjednávací</a:t>
            </a:r>
            <a:r>
              <a:rPr lang="pl-PL" b="1" i="1" dirty="0"/>
              <a:t> strategie</a:t>
            </a:r>
            <a:endParaRPr lang="pl-PL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konfliktów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konflikty </a:t>
            </a:r>
            <a:r>
              <a:rPr lang="pl-PL" dirty="0" smtClean="0"/>
              <a:t>rzeczowe</a:t>
            </a:r>
            <a:endParaRPr lang="pl-PL" dirty="0"/>
          </a:p>
          <a:p>
            <a:r>
              <a:rPr lang="pl-PL" dirty="0"/>
              <a:t>konflikty </a:t>
            </a:r>
            <a:r>
              <a:rPr lang="pl-PL" dirty="0" smtClean="0"/>
              <a:t>emocjonalne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dirty="0"/>
              <a:t>konflikt między grupami pracowniczymi </a:t>
            </a:r>
            <a:endParaRPr lang="pl-PL" dirty="0" smtClean="0"/>
          </a:p>
          <a:p>
            <a:r>
              <a:rPr lang="pl-PL" dirty="0"/>
              <a:t>konflikt między </a:t>
            </a:r>
            <a:r>
              <a:rPr lang="pl-PL" dirty="0" smtClean="0"/>
              <a:t>jednostkami</a:t>
            </a:r>
          </a:p>
          <a:p>
            <a:r>
              <a:rPr lang="pl-PL" dirty="0"/>
              <a:t>konflikt </a:t>
            </a:r>
            <a:r>
              <a:rPr lang="pl-PL" dirty="0" err="1"/>
              <a:t>intrapersonalny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algn="just"/>
            <a:r>
              <a:rPr lang="pl-PL" b="1" dirty="0"/>
              <a:t>Układy zbiorowe pracy</a:t>
            </a:r>
            <a:r>
              <a:rPr lang="pl-PL" dirty="0"/>
              <a:t> stanowią szczególny rodzaj porozumień zawieranych między pracodawcami lub </a:t>
            </a:r>
            <a:r>
              <a:rPr lang="pl-PL" i="1" dirty="0"/>
              <a:t>organizacjami pracodawców </a:t>
            </a:r>
            <a:r>
              <a:rPr lang="pl-PL" dirty="0"/>
              <a:t>a związkiem lub </a:t>
            </a:r>
            <a:r>
              <a:rPr lang="pl-PL" i="1" dirty="0"/>
              <a:t>związkami zawodowymi </a:t>
            </a:r>
            <a:r>
              <a:rPr lang="pl-PL" dirty="0"/>
              <a:t>reprezentującymi pracowników. Celem układu zbiorowego pracy jest regulacja warunków zatrudnienia pracowników oraz określenie wzajemnych zobowiązań stron tego układu, w zamian za zachowanie tzw. pokoju </a:t>
            </a:r>
            <a:r>
              <a:rPr lang="pl-PL" dirty="0" smtClean="0"/>
              <a:t>społecznego.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u</a:t>
            </a:r>
            <a:r>
              <a:rPr lang="pl-PL" b="1" dirty="0" smtClean="0"/>
              <a:t>kład zbiorowy pracy </a:t>
            </a:r>
            <a:r>
              <a:rPr lang="pl-PL" dirty="0" smtClean="0"/>
              <a:t>– </a:t>
            </a:r>
            <a:r>
              <a:rPr lang="pl-PL" i="1" dirty="0" err="1" smtClean="0"/>
              <a:t>kolektivní</a:t>
            </a:r>
            <a:r>
              <a:rPr lang="pl-PL" i="1" dirty="0" smtClean="0"/>
              <a:t> </a:t>
            </a:r>
            <a:r>
              <a:rPr lang="pl-PL" i="1" dirty="0" err="1" smtClean="0"/>
              <a:t>smlouva</a:t>
            </a:r>
            <a:endParaRPr lang="pl-PL" i="1" dirty="0" smtClean="0"/>
          </a:p>
          <a:p>
            <a:endParaRPr lang="pl-PL" i="1" dirty="0"/>
          </a:p>
          <a:p>
            <a:r>
              <a:rPr lang="pl-PL" b="1" dirty="0"/>
              <a:t>z</a:t>
            </a:r>
            <a:r>
              <a:rPr lang="pl-PL" b="1" dirty="0" smtClean="0"/>
              <a:t>wiązek zawodowy </a:t>
            </a:r>
            <a:r>
              <a:rPr lang="pl-PL" i="1" dirty="0" smtClean="0"/>
              <a:t>- </a:t>
            </a:r>
            <a:r>
              <a:rPr lang="pl-PL" i="1" dirty="0" err="1"/>
              <a:t>odborový</a:t>
            </a:r>
            <a:r>
              <a:rPr lang="pl-PL" i="1" dirty="0"/>
              <a:t> </a:t>
            </a:r>
            <a:r>
              <a:rPr lang="pl-PL" i="1" dirty="0" err="1"/>
              <a:t>svaz</a:t>
            </a:r>
            <a:endParaRPr lang="pl-PL" i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Negocjacja pensji przy zmianie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>
              <a:hlinkClick r:id="rId2"/>
            </a:endParaRPr>
          </a:p>
          <a:p>
            <a:endParaRPr lang="pl-PL" dirty="0">
              <a:hlinkClick r:id="rId2"/>
            </a:endParaRPr>
          </a:p>
          <a:p>
            <a:r>
              <a:rPr lang="pl-PL" dirty="0" smtClean="0">
                <a:hlinkClick r:id="rId2"/>
              </a:rPr>
              <a:t>https://www.youtube.com/watch?v=ZgaNrGwMFfU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Kilka słówek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p</a:t>
            </a:r>
            <a:r>
              <a:rPr lang="pl-PL" dirty="0" smtClean="0"/>
              <a:t>ensja – </a:t>
            </a:r>
            <a:r>
              <a:rPr lang="pl-PL" i="1" dirty="0" err="1" smtClean="0"/>
              <a:t>plat</a:t>
            </a:r>
            <a:endParaRPr lang="pl-PL" i="1" dirty="0" smtClean="0"/>
          </a:p>
          <a:p>
            <a:r>
              <a:rPr lang="pl-PL" dirty="0"/>
              <a:t>p</a:t>
            </a:r>
            <a:r>
              <a:rPr lang="pl-PL" dirty="0" smtClean="0"/>
              <a:t>oziom zarobków - </a:t>
            </a:r>
            <a:r>
              <a:rPr lang="pl-PL" dirty="0"/>
              <a:t> </a:t>
            </a:r>
            <a:r>
              <a:rPr lang="pl-PL" i="1" dirty="0" err="1"/>
              <a:t>úroveň</a:t>
            </a:r>
            <a:r>
              <a:rPr lang="pl-PL" i="1" dirty="0"/>
              <a:t> </a:t>
            </a:r>
            <a:r>
              <a:rPr lang="pl-PL" i="1" dirty="0" err="1" smtClean="0"/>
              <a:t>mzdy</a:t>
            </a:r>
            <a:endParaRPr lang="pl-PL" i="1" dirty="0" smtClean="0"/>
          </a:p>
          <a:p>
            <a:r>
              <a:rPr lang="pl-PL" dirty="0"/>
              <a:t>w</a:t>
            </a:r>
            <a:r>
              <a:rPr lang="pl-PL" dirty="0" smtClean="0"/>
              <a:t>ypłata netto - </a:t>
            </a:r>
            <a:r>
              <a:rPr lang="pl-PL" i="1" dirty="0" err="1"/>
              <a:t>čistý</a:t>
            </a:r>
            <a:r>
              <a:rPr lang="pl-PL" i="1" dirty="0"/>
              <a:t> </a:t>
            </a:r>
            <a:r>
              <a:rPr lang="pl-PL" i="1" dirty="0" err="1"/>
              <a:t>plat</a:t>
            </a:r>
            <a:endParaRPr lang="pl-PL" i="1" dirty="0" smtClean="0"/>
          </a:p>
          <a:p>
            <a:r>
              <a:rPr lang="pl-PL" dirty="0"/>
              <a:t>w</a:t>
            </a:r>
            <a:r>
              <a:rPr lang="pl-PL" dirty="0" smtClean="0"/>
              <a:t>ypłata brutto - </a:t>
            </a:r>
            <a:r>
              <a:rPr lang="pl-PL" i="1" dirty="0" err="1"/>
              <a:t>hrubý</a:t>
            </a:r>
            <a:r>
              <a:rPr lang="pl-PL" i="1" dirty="0"/>
              <a:t> </a:t>
            </a:r>
            <a:r>
              <a:rPr lang="pl-PL" i="1" dirty="0" err="1" smtClean="0"/>
              <a:t>plat</a:t>
            </a:r>
            <a:endParaRPr lang="pl-PL" i="1" dirty="0" smtClean="0"/>
          </a:p>
          <a:p>
            <a:r>
              <a:rPr lang="pl-PL" dirty="0"/>
              <a:t>p</a:t>
            </a:r>
            <a:r>
              <a:rPr lang="pl-PL" dirty="0" smtClean="0"/>
              <a:t>odstawa wynagrodzenia </a:t>
            </a:r>
            <a:r>
              <a:rPr lang="pl-PL" i="1" dirty="0" smtClean="0"/>
              <a:t>- </a:t>
            </a:r>
            <a:r>
              <a:rPr lang="pl-PL" i="1" dirty="0" err="1" smtClean="0"/>
              <a:t>základní</a:t>
            </a:r>
            <a:r>
              <a:rPr lang="pl-PL" i="1" dirty="0" smtClean="0"/>
              <a:t> </a:t>
            </a:r>
            <a:r>
              <a:rPr lang="pl-PL" i="1" dirty="0" err="1" smtClean="0"/>
              <a:t>plat</a:t>
            </a:r>
            <a:endParaRPr lang="pl-PL" i="1" dirty="0" smtClean="0"/>
          </a:p>
          <a:p>
            <a:r>
              <a:rPr lang="pl-PL" dirty="0"/>
              <a:t>p</a:t>
            </a:r>
            <a:r>
              <a:rPr lang="pl-PL" dirty="0" smtClean="0"/>
              <a:t>rowizja</a:t>
            </a:r>
            <a:r>
              <a:rPr lang="pl-PL" i="1" dirty="0" smtClean="0"/>
              <a:t> – </a:t>
            </a:r>
            <a:r>
              <a:rPr lang="pl-PL" i="1" dirty="0" err="1" smtClean="0"/>
              <a:t>provize</a:t>
            </a:r>
            <a:endParaRPr lang="pl-PL" i="1" dirty="0" smtClean="0"/>
          </a:p>
          <a:p>
            <a:r>
              <a:rPr lang="pl-PL" dirty="0"/>
              <a:t>b</a:t>
            </a:r>
            <a:r>
              <a:rPr lang="pl-PL" dirty="0" smtClean="0"/>
              <a:t>enefity</a:t>
            </a:r>
            <a:r>
              <a:rPr lang="pl-PL" i="1" dirty="0" smtClean="0"/>
              <a:t> - </a:t>
            </a:r>
            <a:r>
              <a:rPr lang="pl-PL" i="1" dirty="0" err="1"/>
              <a:t>výhody</a:t>
            </a:r>
            <a:endParaRPr lang="pl-PL" i="1" dirty="0"/>
          </a:p>
          <a:p>
            <a:r>
              <a:rPr lang="pl-PL" dirty="0"/>
              <a:t>p</a:t>
            </a:r>
            <a:r>
              <a:rPr lang="pl-PL" dirty="0" smtClean="0"/>
              <a:t>odwyżka</a:t>
            </a:r>
            <a:r>
              <a:rPr lang="pl-PL" i="1" dirty="0" smtClean="0"/>
              <a:t> - </a:t>
            </a:r>
            <a:r>
              <a:rPr lang="pl-PL" i="1" dirty="0" err="1"/>
              <a:t>zvýšení</a:t>
            </a:r>
            <a:r>
              <a:rPr lang="pl-PL" dirty="0"/>
              <a:t> </a:t>
            </a:r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remia</a:t>
            </a:r>
            <a:r>
              <a:rPr lang="pl-PL" i="1" dirty="0" smtClean="0"/>
              <a:t> – </a:t>
            </a:r>
            <a:r>
              <a:rPr lang="pl-PL" i="1" dirty="0" err="1" smtClean="0"/>
              <a:t>prémie</a:t>
            </a:r>
            <a:r>
              <a:rPr lang="pl-PL" i="1" dirty="0" smtClean="0"/>
              <a:t>/</a:t>
            </a:r>
            <a:r>
              <a:rPr lang="pl-PL" i="1" dirty="0" err="1" smtClean="0"/>
              <a:t>odměna</a:t>
            </a:r>
            <a:endParaRPr lang="pl-PL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Dobre wrażenie przy rekrutacji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>
              <a:hlinkClick r:id="rId2"/>
            </a:endParaRPr>
          </a:p>
          <a:p>
            <a:endParaRPr lang="pl-PL" dirty="0">
              <a:hlinkClick r:id="rId2"/>
            </a:endParaRPr>
          </a:p>
          <a:p>
            <a:r>
              <a:rPr lang="pl-PL" dirty="0" smtClean="0">
                <a:hlinkClick r:id="rId2"/>
              </a:rPr>
              <a:t>https://www.youtube.com/watch?v=isOl5UvYTO0&amp;list=PL3nC7_jrA2O6g6wKfTs33_IzTmtIPGb4B&amp;index=2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5400" dirty="0" smtClean="0"/>
              <a:t>Dziękuję za uwagę </a:t>
            </a:r>
            <a:r>
              <a:rPr lang="pl-PL" sz="5400" dirty="0" smtClean="0">
                <a:sym typeface="Wingdings" pitchFamily="2" charset="2"/>
              </a:rPr>
              <a:t></a:t>
            </a:r>
            <a:endParaRPr lang="pl-PL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>
                <a:hlinkClick r:id="rId2"/>
              </a:rPr>
              <a:t>http://www.edulider.pl/biznes/konflikty-w-firmie-przyczyny-i-sposoby-ich-rozwiazywania</a:t>
            </a:r>
          </a:p>
          <a:p>
            <a:r>
              <a:rPr lang="pl-PL" smtClean="0">
                <a:hlinkClick r:id="rId3"/>
              </a:rPr>
              <a:t>http://ksiegarnia.poltax.waw.pl/pomoc/edgard/978-83-7788-168-2.pdf</a:t>
            </a:r>
            <a:r>
              <a:rPr lang="pl-PL" smtClean="0"/>
              <a:t> </a:t>
            </a:r>
            <a:endParaRPr lang="pl-PL" dirty="0" smtClean="0">
              <a:hlinkClick r:id="rId2"/>
            </a:endParaRPr>
          </a:p>
          <a:p>
            <a:r>
              <a:rPr lang="pl-PL" dirty="0" smtClean="0">
                <a:hlinkClick r:id="rId2"/>
              </a:rPr>
              <a:t>https://taxcare.pl/porady/biznesowe/jakie-strategie-i-techniki-negocjacji-stosowac/</a:t>
            </a:r>
          </a:p>
          <a:p>
            <a:r>
              <a:rPr lang="pl-PL" dirty="0" smtClean="0">
                <a:hlinkClick r:id="rId2"/>
              </a:rPr>
              <a:t>https://www.youtube.com/watch?v=isOl5UvYTO0&amp;list=PL3nC7_jrA2O6g6wKfTs33_IzTmtIPGb4B&amp;index=2</a:t>
            </a:r>
            <a:r>
              <a:rPr lang="pl-PL" dirty="0" smtClean="0"/>
              <a:t> </a:t>
            </a:r>
          </a:p>
          <a:p>
            <a:r>
              <a:rPr lang="pl-PL" dirty="0" smtClean="0">
                <a:hlinkClick r:id="rId4"/>
              </a:rPr>
              <a:t>https://www.youtube.com/watch?v=ZgaNrGwMFfU</a:t>
            </a:r>
            <a:r>
              <a:rPr lang="pl-PL" dirty="0" smtClean="0"/>
              <a:t>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algn="ctr">
              <a:buNone/>
            </a:pPr>
            <a:r>
              <a:rPr lang="pl-PL" sz="4400" dirty="0" smtClean="0"/>
              <a:t>Czym są negocjacje?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Płaszczyzna biznesowa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2043113"/>
          </a:xfrm>
        </p:spPr>
        <p:txBody>
          <a:bodyPr>
            <a:normAutofit fontScale="92500"/>
          </a:bodyPr>
          <a:lstStyle/>
          <a:p>
            <a:pPr algn="just"/>
            <a:r>
              <a:rPr lang="pl-PL" b="1" dirty="0"/>
              <a:t>Negocjacje</a:t>
            </a:r>
            <a:r>
              <a:rPr lang="pl-PL" dirty="0"/>
              <a:t> – dwustronny proces komunikowania się, którego celem jest osiągnięcie porozumienia, gdy przynajmniej jedna strona nie zgadza się z daną opinią lub z danym rozwiązaniem sytuacji. </a:t>
            </a:r>
          </a:p>
        </p:txBody>
      </p:sp>
      <p:pic>
        <p:nvPicPr>
          <p:cNvPr id="1026" name="Picture 2" descr="C:\Users\Artur\Desktop\polski w biznesie\negocjacje\4605-0.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857628"/>
            <a:ext cx="8178822" cy="2529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Płaszczyzna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329642" cy="232886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b="1" dirty="0"/>
              <a:t>Negocjacje</a:t>
            </a:r>
            <a:r>
              <a:rPr lang="pl-PL" dirty="0"/>
              <a:t> – sposób zawierania umów. Polegają one na wzajemnym oddziaływaniu stron w celu zawarcia umowy. W toku negocjacji strony wymieniają się istotnymi informacjami, formułują oceny oraz progresywnie uzgadniają treść zawieranej umowy.</a:t>
            </a:r>
          </a:p>
        </p:txBody>
      </p:sp>
      <p:pic>
        <p:nvPicPr>
          <p:cNvPr id="3074" name="Picture 2" descr="C:\Users\Artur\Desktop\polski w biznesie\negocjacje\pobrany pl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3525116"/>
            <a:ext cx="4714908" cy="3137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r>
              <a:rPr lang="pl-PL" b="1" dirty="0"/>
              <a:t>n</a:t>
            </a:r>
            <a:r>
              <a:rPr lang="pl-PL" b="1" dirty="0" smtClean="0"/>
              <a:t>egocjacje</a:t>
            </a:r>
            <a:r>
              <a:rPr lang="pl-PL" dirty="0" smtClean="0"/>
              <a:t> - </a:t>
            </a:r>
            <a:r>
              <a:rPr lang="pl-PL" i="1" dirty="0" err="1" smtClean="0"/>
              <a:t>vyjednávání</a:t>
            </a:r>
            <a:r>
              <a:rPr lang="pl-PL" i="1" dirty="0" smtClean="0"/>
              <a:t> </a:t>
            </a:r>
          </a:p>
          <a:p>
            <a:endParaRPr lang="pl-PL" dirty="0" smtClean="0"/>
          </a:p>
          <a:p>
            <a:r>
              <a:rPr lang="pl-PL" b="1" dirty="0" smtClean="0"/>
              <a:t>negocjator</a:t>
            </a:r>
            <a:r>
              <a:rPr lang="pl-PL" dirty="0" smtClean="0"/>
              <a:t> (negocjatorzy) – </a:t>
            </a:r>
            <a:r>
              <a:rPr lang="pl-PL" i="1" dirty="0" err="1" smtClean="0"/>
              <a:t>vyjednavatel</a:t>
            </a:r>
            <a:r>
              <a:rPr lang="pl-PL" i="1" dirty="0" smtClean="0"/>
              <a:t>/</a:t>
            </a:r>
            <a:r>
              <a:rPr lang="pl-PL" i="1" dirty="0"/>
              <a:t> </a:t>
            </a:r>
            <a:r>
              <a:rPr lang="pl-PL" i="1" dirty="0" err="1" smtClean="0"/>
              <a:t>vyjednavatelé</a:t>
            </a:r>
            <a:r>
              <a:rPr lang="pl-PL" i="1" dirty="0"/>
              <a:t> </a:t>
            </a:r>
            <a:endParaRPr lang="pl-PL" i="1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negocjacji?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715404" cy="452596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Rozwiązanie konfliktu/osiągnięcie porozumienia.</a:t>
            </a:r>
            <a:endParaRPr lang="pl-PL" dirty="0"/>
          </a:p>
        </p:txBody>
      </p:sp>
      <p:pic>
        <p:nvPicPr>
          <p:cNvPr id="2051" name="Picture 3" descr="C:\Users\Artur\Desktop\polski w biznesie\negocjacje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357562"/>
            <a:ext cx="4786346" cy="3173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negocjacji (kryterium relacji między stronami)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/>
              <a:t>p</a:t>
            </a:r>
            <a:r>
              <a:rPr lang="pl-PL" b="1" dirty="0" smtClean="0"/>
              <a:t>odejście partnerskie </a:t>
            </a:r>
            <a:r>
              <a:rPr lang="pl-PL" dirty="0" smtClean="0"/>
              <a:t>(wygrana – </a:t>
            </a:r>
            <a:r>
              <a:rPr lang="pl-PL" dirty="0" err="1" smtClean="0"/>
              <a:t>wygrana</a:t>
            </a:r>
            <a:r>
              <a:rPr lang="pl-PL" dirty="0" smtClean="0"/>
              <a:t>) – charakteryzuje się chęcią znalezienia rozwiązań korzystnych dla obu stron (</a:t>
            </a:r>
            <a:r>
              <a:rPr lang="pl-PL" i="1" dirty="0" err="1" smtClean="0"/>
              <a:t>přístup</a:t>
            </a:r>
            <a:r>
              <a:rPr lang="pl-PL" i="1" dirty="0" smtClean="0"/>
              <a:t> </a:t>
            </a:r>
            <a:r>
              <a:rPr lang="pl-PL" i="1" dirty="0" err="1" smtClean="0"/>
              <a:t>výhra-výhra</a:t>
            </a:r>
            <a:r>
              <a:rPr lang="pl-PL" i="1" dirty="0" smtClean="0"/>
              <a:t>),</a:t>
            </a:r>
            <a:endParaRPr lang="pl-PL" i="1" dirty="0"/>
          </a:p>
          <a:p>
            <a:pPr algn="just"/>
            <a:endParaRPr lang="pl-PL" dirty="0" smtClean="0"/>
          </a:p>
          <a:p>
            <a:pPr algn="just"/>
            <a:r>
              <a:rPr lang="pl-PL" b="1" dirty="0"/>
              <a:t>p</a:t>
            </a:r>
            <a:r>
              <a:rPr lang="pl-PL" b="1" dirty="0" smtClean="0"/>
              <a:t>odejście indywidualistyczne </a:t>
            </a:r>
            <a:r>
              <a:rPr lang="pl-PL" dirty="0" smtClean="0"/>
              <a:t>(wygrana – przegrana) – istotne jest uzyskanie jak najwyższych korzyści dla siebie i nie zwracanie uwagi na sytuację drugiej strony (</a:t>
            </a:r>
            <a:r>
              <a:rPr lang="pl-PL" i="1" dirty="0" err="1" smtClean="0"/>
              <a:t>přístup</a:t>
            </a:r>
            <a:r>
              <a:rPr lang="pl-PL" i="1" dirty="0" smtClean="0"/>
              <a:t> </a:t>
            </a:r>
            <a:r>
              <a:rPr lang="pl-PL" i="1" dirty="0" err="1" smtClean="0"/>
              <a:t>výhra-prohra</a:t>
            </a:r>
            <a:r>
              <a:rPr lang="pl-PL" dirty="0" smtClean="0"/>
              <a:t>), 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p</a:t>
            </a:r>
            <a:r>
              <a:rPr lang="pl-PL" b="1" dirty="0" smtClean="0"/>
              <a:t>odejście rywalizacyjne </a:t>
            </a:r>
            <a:r>
              <a:rPr lang="pl-PL" dirty="0" smtClean="0"/>
              <a:t>(przegrana – </a:t>
            </a:r>
            <a:r>
              <a:rPr lang="pl-PL" dirty="0" err="1" smtClean="0"/>
              <a:t>przegrana</a:t>
            </a:r>
            <a:r>
              <a:rPr lang="pl-PL" dirty="0" smtClean="0"/>
              <a:t>) – dopuszcza się poniesienie straty, która jest jednak mniejsza niż strata drugiej strony (</a:t>
            </a:r>
            <a:r>
              <a:rPr lang="pl-PL" i="1" dirty="0" err="1"/>
              <a:t>p</a:t>
            </a:r>
            <a:r>
              <a:rPr lang="pl-PL" i="1" dirty="0" err="1" smtClean="0"/>
              <a:t>oziční</a:t>
            </a:r>
            <a:r>
              <a:rPr lang="pl-PL" i="1" dirty="0" smtClean="0"/>
              <a:t> </a:t>
            </a:r>
            <a:r>
              <a:rPr lang="pl-PL" i="1" dirty="0" err="1" smtClean="0"/>
              <a:t>vyjednávání</a:t>
            </a:r>
            <a:r>
              <a:rPr lang="pl-PL" dirty="0" smtClean="0"/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negocjacji (kryterium stylu rozmów)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m</a:t>
            </a:r>
            <a:r>
              <a:rPr lang="pl-PL" b="1" dirty="0" smtClean="0"/>
              <a:t>iękkie</a:t>
            </a:r>
            <a:r>
              <a:rPr lang="pl-PL" dirty="0" smtClean="0"/>
              <a:t> (dostosowywanie, unikanie) – uczestnicy są przyjaciółmi, celem jest ugoda, postawa uległa,</a:t>
            </a:r>
          </a:p>
          <a:p>
            <a:r>
              <a:rPr lang="pl-PL" b="1" dirty="0" smtClean="0"/>
              <a:t>twarde</a:t>
            </a:r>
            <a:r>
              <a:rPr lang="pl-PL" dirty="0" smtClean="0"/>
              <a:t> (dominacja) – uczestnicy są przeciwnikami, celem jest zwycięstwo, postawa agresywna, </a:t>
            </a:r>
          </a:p>
          <a:p>
            <a:r>
              <a:rPr lang="pl-PL" b="1" dirty="0" smtClean="0"/>
              <a:t>rzeczowe</a:t>
            </a:r>
            <a:r>
              <a:rPr lang="pl-PL" dirty="0" smtClean="0"/>
              <a:t> (kompromis, porozumienie) – uczestnicy rozwiązują wspólny problem, celem jest rozsądny wynik, postawa asertywna.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Podział negocjatorów wg H. </a:t>
            </a:r>
            <a:r>
              <a:rPr lang="pl-PL" dirty="0" err="1" smtClean="0"/>
              <a:t>Vykopalovej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twardzi negocjatorzy </a:t>
            </a:r>
            <a:r>
              <a:rPr lang="pl-PL" dirty="0" smtClean="0"/>
              <a:t>- </a:t>
            </a:r>
            <a:r>
              <a:rPr lang="pl-PL" dirty="0" err="1" smtClean="0"/>
              <a:t>tvrdí</a:t>
            </a:r>
            <a:r>
              <a:rPr lang="pl-PL" dirty="0" smtClean="0"/>
              <a:t> </a:t>
            </a:r>
            <a:r>
              <a:rPr lang="pl-PL" dirty="0" err="1"/>
              <a:t>vyjednavači</a:t>
            </a:r>
            <a:r>
              <a:rPr lang="pl-PL" dirty="0" smtClean="0"/>
              <a:t>, </a:t>
            </a:r>
          </a:p>
          <a:p>
            <a:endParaRPr lang="pl-PL" dirty="0" smtClean="0"/>
          </a:p>
          <a:p>
            <a:r>
              <a:rPr lang="pl-PL" b="1" dirty="0"/>
              <a:t>m</a:t>
            </a:r>
            <a:r>
              <a:rPr lang="pl-PL" b="1" dirty="0" smtClean="0"/>
              <a:t>iękcy negocjatorzy </a:t>
            </a:r>
            <a:r>
              <a:rPr lang="pl-PL" dirty="0" smtClean="0"/>
              <a:t>- </a:t>
            </a:r>
            <a:r>
              <a:rPr lang="pl-PL" dirty="0" err="1" smtClean="0"/>
              <a:t>měkcí</a:t>
            </a:r>
            <a:r>
              <a:rPr lang="pl-PL" dirty="0" smtClean="0"/>
              <a:t> </a:t>
            </a:r>
            <a:r>
              <a:rPr lang="pl-PL" dirty="0" err="1"/>
              <a:t>vyjednavači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b="1" dirty="0"/>
              <a:t>n</a:t>
            </a:r>
            <a:r>
              <a:rPr lang="pl-PL" b="1" dirty="0" smtClean="0"/>
              <a:t>egocjatorzy konsultacyjni </a:t>
            </a:r>
            <a:r>
              <a:rPr lang="pl-PL" dirty="0" smtClean="0"/>
              <a:t>- </a:t>
            </a:r>
            <a:r>
              <a:rPr lang="pl-PL" dirty="0" err="1" smtClean="0"/>
              <a:t>konzultativní</a:t>
            </a:r>
            <a:r>
              <a:rPr lang="pl-PL" dirty="0" smtClean="0"/>
              <a:t> </a:t>
            </a:r>
            <a:r>
              <a:rPr lang="pl-PL" dirty="0" err="1" smtClean="0"/>
              <a:t>vyjednavači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260</Words>
  <Application>Microsoft Office PowerPoint</Application>
  <PresentationFormat>Pokaz na ekranie (4:3)</PresentationFormat>
  <Paragraphs>72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Strategie negocjacyjne</vt:lpstr>
      <vt:lpstr>Slajd 2</vt:lpstr>
      <vt:lpstr>Płaszczyzna biznesowa</vt:lpstr>
      <vt:lpstr>Płaszczyzna prawna</vt:lpstr>
      <vt:lpstr>Slajd 5</vt:lpstr>
      <vt:lpstr>Cel negocjacji?</vt:lpstr>
      <vt:lpstr>Rodzaje negocjacji (kryterium relacji między stronami)</vt:lpstr>
      <vt:lpstr>Rodzaje negocjacji (kryterium stylu rozmów)</vt:lpstr>
      <vt:lpstr>Podział negocjatorów wg H. Vykopalovej:</vt:lpstr>
      <vt:lpstr>Rodzaje konfliktów</vt:lpstr>
      <vt:lpstr>Slajd 11</vt:lpstr>
      <vt:lpstr>Slajd 12</vt:lpstr>
      <vt:lpstr>Negocjacja pensji przy zmianie pracy</vt:lpstr>
      <vt:lpstr>Kilka słówek</vt:lpstr>
      <vt:lpstr>Dobre wrażenie przy rekrutacji</vt:lpstr>
      <vt:lpstr>Slajd 16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negocjacyjne</dc:title>
  <dc:creator>Artur Chruścicki</dc:creator>
  <cp:lastModifiedBy>Artur Chruścicki</cp:lastModifiedBy>
  <cp:revision>7</cp:revision>
  <dcterms:created xsi:type="dcterms:W3CDTF">2020-10-28T16:06:18Z</dcterms:created>
  <dcterms:modified xsi:type="dcterms:W3CDTF">2020-10-28T23:18:58Z</dcterms:modified>
</cp:coreProperties>
</file>