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" initials="p" lastIdx="1" clrIdx="0">
    <p:extLst>
      <p:ext uri="{19B8F6BF-5375-455C-9EA6-DF929625EA0E}">
        <p15:presenceInfo xmlns:p15="http://schemas.microsoft.com/office/powerpoint/2012/main" userId="pet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4660"/>
  </p:normalViewPr>
  <p:slideViewPr>
    <p:cSldViewPr snapToGrid="0">
      <p:cViewPr varScale="1">
        <p:scale>
          <a:sx n="70" d="100"/>
          <a:sy n="70" d="100"/>
        </p:scale>
        <p:origin x="4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29T16:09:25.193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8170-EF3A-4B6F-BBA7-B1D3D17D6BC9}" type="datetimeFigureOut">
              <a:rPr lang="cs-CZ" smtClean="0"/>
              <a:t>29.9.2020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6261-5DD1-420E-833A-F6192CEEB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1226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8170-EF3A-4B6F-BBA7-B1D3D17D6BC9}" type="datetimeFigureOut">
              <a:rPr lang="cs-CZ" smtClean="0"/>
              <a:t>29.9.2020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6261-5DD1-420E-833A-F6192CEEB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294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8170-EF3A-4B6F-BBA7-B1D3D17D6BC9}" type="datetimeFigureOut">
              <a:rPr lang="cs-CZ" smtClean="0"/>
              <a:t>29.9.2020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6261-5DD1-420E-833A-F6192CEEB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337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8170-EF3A-4B6F-BBA7-B1D3D17D6BC9}" type="datetimeFigureOut">
              <a:rPr lang="cs-CZ" smtClean="0"/>
              <a:t>29.9.2020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6261-5DD1-420E-833A-F6192CEEB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183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8170-EF3A-4B6F-BBA7-B1D3D17D6BC9}" type="datetimeFigureOut">
              <a:rPr lang="cs-CZ" smtClean="0"/>
              <a:t>29.9.2020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6261-5DD1-420E-833A-F6192CEEB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657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8170-EF3A-4B6F-BBA7-B1D3D17D6BC9}" type="datetimeFigureOut">
              <a:rPr lang="cs-CZ" smtClean="0"/>
              <a:t>29.9.2020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6261-5DD1-420E-833A-F6192CEEB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1960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8170-EF3A-4B6F-BBA7-B1D3D17D6BC9}" type="datetimeFigureOut">
              <a:rPr lang="cs-CZ" smtClean="0"/>
              <a:t>29.9.2020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6261-5DD1-420E-833A-F6192CEEB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862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8170-EF3A-4B6F-BBA7-B1D3D17D6BC9}" type="datetimeFigureOut">
              <a:rPr lang="cs-CZ" smtClean="0"/>
              <a:t>29.9.2020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6261-5DD1-420E-833A-F6192CEEB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184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8170-EF3A-4B6F-BBA7-B1D3D17D6BC9}" type="datetimeFigureOut">
              <a:rPr lang="cs-CZ" smtClean="0"/>
              <a:t>29.9.2020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6261-5DD1-420E-833A-F6192CEEB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8045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8170-EF3A-4B6F-BBA7-B1D3D17D6BC9}" type="datetimeFigureOut">
              <a:rPr lang="cs-CZ" smtClean="0"/>
              <a:t>29.9.2020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6261-5DD1-420E-833A-F6192CEEB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2925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8170-EF3A-4B6F-BBA7-B1D3D17D6BC9}" type="datetimeFigureOut">
              <a:rPr lang="cs-CZ" smtClean="0"/>
              <a:t>29.9.2020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6261-5DD1-420E-833A-F6192CEEB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6187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48170-EF3A-4B6F-BBA7-B1D3D17D6BC9}" type="datetimeFigureOut">
              <a:rPr lang="cs-CZ" smtClean="0"/>
              <a:t>29.9.2020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56261-5DD1-420E-833A-F6192CEEB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133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Varianty </a:t>
            </a:r>
            <a:r>
              <a:rPr lang="cs-CZ" sz="3600" b="1" dirty="0">
                <a:solidFill>
                  <a:srgbClr val="FF0000"/>
                </a:solidFill>
              </a:rPr>
              <a:t>a dublety – korpusy jako zdroje dat pro formulaci pravidel distribuce variantních koncovek v české slovesné </a:t>
            </a:r>
            <a:r>
              <a:rPr lang="cs-CZ" sz="3600" b="1" dirty="0" smtClean="0">
                <a:solidFill>
                  <a:srgbClr val="FF0000"/>
                </a:solidFill>
              </a:rPr>
              <a:t>flexi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PLIN032</a:t>
            </a:r>
          </a:p>
          <a:p>
            <a:r>
              <a:rPr lang="cs-CZ" b="1" dirty="0"/>
              <a:t>Středa: 12.00-13.40 G13</a:t>
            </a:r>
            <a:r>
              <a:rPr lang="cs-CZ" dirty="0"/>
              <a:t> </a:t>
            </a:r>
          </a:p>
          <a:p>
            <a:r>
              <a:rPr lang="cs-CZ" dirty="0" err="1" smtClean="0"/>
              <a:t>osolsobe</a:t>
            </a:r>
            <a:r>
              <a:rPr lang="en-US" dirty="0" smtClean="0"/>
              <a:t>@</a:t>
            </a:r>
            <a:r>
              <a:rPr lang="cs-CZ" dirty="0" smtClean="0"/>
              <a:t>phil.muni.cz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36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l-</a:t>
            </a:r>
            <a:r>
              <a:rPr lang="cs-CZ" dirty="0" err="1" smtClean="0"/>
              <a:t>ové</a:t>
            </a:r>
            <a:r>
              <a:rPr lang="cs-CZ" dirty="0" smtClean="0"/>
              <a:t> příčestí a variantnost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Existují varianty?</a:t>
            </a:r>
          </a:p>
          <a:p>
            <a:r>
              <a:rPr lang="cs-CZ" dirty="0" smtClean="0"/>
              <a:t>Pokud ano, lze definovat slovesa, která varianty mít mohou?</a:t>
            </a:r>
          </a:p>
          <a:p>
            <a:r>
              <a:rPr lang="cs-CZ" dirty="0" smtClean="0"/>
              <a:t>Jak varianty vyhledat v korpusu?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018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Variantní tvary pasivních příčestí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n-</a:t>
            </a:r>
            <a:r>
              <a:rPr lang="cs-CZ" dirty="0" err="1" smtClean="0"/>
              <a:t>ové</a:t>
            </a:r>
            <a:r>
              <a:rPr lang="cs-CZ" dirty="0" smtClean="0"/>
              <a:t> a t-</a:t>
            </a:r>
            <a:r>
              <a:rPr lang="cs-CZ" dirty="0" err="1" smtClean="0"/>
              <a:t>ové</a:t>
            </a:r>
            <a:r>
              <a:rPr lang="cs-CZ" dirty="0" smtClean="0"/>
              <a:t> příčestí</a:t>
            </a:r>
          </a:p>
          <a:p>
            <a:r>
              <a:rPr lang="cs-CZ" dirty="0" smtClean="0"/>
              <a:t>Jaká je distribuce variantních tvarových koncovek –n-/-t-?</a:t>
            </a:r>
          </a:p>
          <a:p>
            <a:r>
              <a:rPr lang="cs-CZ" dirty="0" smtClean="0"/>
              <a:t>Existují slovesa s oběma variantami?</a:t>
            </a:r>
          </a:p>
          <a:p>
            <a:r>
              <a:rPr lang="cs-CZ" dirty="0" smtClean="0"/>
              <a:t>Jak využít korpusové nástroje k jejich vyhledávání?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545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Varianty dějových jmen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Dějová jména na </a:t>
            </a:r>
            <a:r>
              <a:rPr lang="cs-CZ" i="1" dirty="0" smtClean="0"/>
              <a:t>ní/</a:t>
            </a:r>
            <a:r>
              <a:rPr lang="cs-CZ" i="1" dirty="0" err="1" smtClean="0"/>
              <a:t>tí</a:t>
            </a:r>
            <a:endParaRPr lang="cs-CZ" i="1" dirty="0" smtClean="0"/>
          </a:p>
          <a:p>
            <a:r>
              <a:rPr lang="cs-CZ" dirty="0" smtClean="0"/>
              <a:t>Jak lze hledat varianty?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627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n/t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6850" y="1825625"/>
            <a:ext cx="965830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7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Vyzkoušejte i pro další korpusy, s nimiž pracuje nástroj </a:t>
            </a:r>
            <a:r>
              <a:rPr lang="cs-CZ" i="1" dirty="0" err="1" smtClean="0"/>
              <a:t>Morfio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33875" y="3510756"/>
            <a:ext cx="3524250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86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ní/</a:t>
            </a:r>
            <a:r>
              <a:rPr lang="cs-CZ" dirty="0" err="1" smtClean="0"/>
              <a:t>tí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5375" y="1920081"/>
            <a:ext cx="10001250" cy="416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54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Všimněte si </a:t>
            </a:r>
            <a:r>
              <a:rPr lang="cs-CZ" dirty="0" err="1" smtClean="0"/>
              <a:t>přegenerování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91012" y="2548731"/>
            <a:ext cx="3609975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48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Zachycení variantnosti a automatická morfologická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Požadavek konzistentního zachycení variant</a:t>
            </a:r>
          </a:p>
          <a:p>
            <a:r>
              <a:rPr lang="cs-CZ" dirty="0" smtClean="0"/>
              <a:t>Zlaté pravidlo morfologie a kodifikační přístup</a:t>
            </a:r>
          </a:p>
          <a:p>
            <a:r>
              <a:rPr lang="cs-CZ" dirty="0" smtClean="0"/>
              <a:t>Historický aspekt vzniku variant</a:t>
            </a:r>
          </a:p>
          <a:p>
            <a:r>
              <a:rPr lang="cs-CZ" dirty="0" smtClean="0"/>
              <a:t>Varianty a dialekty</a:t>
            </a:r>
          </a:p>
          <a:p>
            <a:r>
              <a:rPr lang="cs-CZ" dirty="0" smtClean="0"/>
              <a:t>Varianty a další korpusové nástroje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015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 variant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8755" y="1825625"/>
            <a:ext cx="975448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03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úklona 14. 10- 2020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90217"/>
            <a:ext cx="10515600" cy="4351338"/>
          </a:xfrm>
        </p:spPr>
        <p:txBody>
          <a:bodyPr/>
          <a:lstStyle/>
          <a:p>
            <a:r>
              <a:rPr lang="cs-CZ" dirty="0"/>
              <a:t>Varianty slovesných tvarů od kmene </a:t>
            </a:r>
            <a:r>
              <a:rPr lang="cs-CZ" dirty="0" smtClean="0"/>
              <a:t>prézentního</a:t>
            </a:r>
          </a:p>
          <a:p>
            <a:r>
              <a:rPr lang="cs-CZ" dirty="0" smtClean="0"/>
              <a:t>Které tvary od kmene pr</a:t>
            </a:r>
            <a:r>
              <a:rPr lang="cs-CZ" dirty="0"/>
              <a:t>é</a:t>
            </a:r>
            <a:r>
              <a:rPr lang="cs-CZ" dirty="0" smtClean="0"/>
              <a:t>zentního mohou mít v češtině varianty?</a:t>
            </a:r>
          </a:p>
          <a:p>
            <a:r>
              <a:rPr lang="cs-CZ" dirty="0" smtClean="0"/>
              <a:t>Jak je vyhledáme v korpusech?</a:t>
            </a:r>
          </a:p>
          <a:p>
            <a:r>
              <a:rPr lang="cs-CZ" dirty="0" smtClean="0"/>
              <a:t>Jak je hodnotí kodifikace?</a:t>
            </a:r>
          </a:p>
          <a:p>
            <a:r>
              <a:rPr lang="cs-CZ" dirty="0" smtClean="0"/>
              <a:t>Jak se variantnost odrazí ve slovotvorné variantnosti?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4177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čem budeme mluvit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Varianty</a:t>
            </a:r>
            <a:r>
              <a:rPr lang="de-DE" dirty="0"/>
              <a:t> a </a:t>
            </a:r>
            <a:r>
              <a:rPr lang="de-DE" dirty="0" err="1"/>
              <a:t>dublety</a:t>
            </a:r>
            <a:r>
              <a:rPr lang="de-DE" dirty="0"/>
              <a:t> </a:t>
            </a:r>
            <a:r>
              <a:rPr lang="de-DE" dirty="0" smtClean="0"/>
              <a:t>–</a:t>
            </a:r>
            <a:r>
              <a:rPr lang="cs-CZ" dirty="0" smtClean="0"/>
              <a:t> </a:t>
            </a:r>
            <a:r>
              <a:rPr lang="de-DE" dirty="0" err="1" smtClean="0"/>
              <a:t>infinitiv</a:t>
            </a:r>
            <a:r>
              <a:rPr lang="de-DE" dirty="0"/>
              <a:t>, l-</a:t>
            </a:r>
            <a:r>
              <a:rPr lang="de-DE" dirty="0" err="1"/>
              <a:t>ové</a:t>
            </a:r>
            <a:r>
              <a:rPr lang="de-DE" dirty="0"/>
              <a:t> </a:t>
            </a:r>
            <a:r>
              <a:rPr lang="de-DE" dirty="0" err="1"/>
              <a:t>příčestí</a:t>
            </a:r>
            <a:r>
              <a:rPr lang="de-DE" dirty="0"/>
              <a:t> a </a:t>
            </a:r>
            <a:r>
              <a:rPr lang="de-DE" dirty="0" err="1"/>
              <a:t>substantivum</a:t>
            </a:r>
            <a:r>
              <a:rPr lang="de-DE" dirty="0"/>
              <a:t> </a:t>
            </a:r>
            <a:r>
              <a:rPr lang="de-DE" dirty="0" err="1" smtClean="0"/>
              <a:t>slovesné</a:t>
            </a:r>
            <a:endParaRPr lang="cs-CZ" dirty="0"/>
          </a:p>
          <a:p>
            <a:r>
              <a:rPr lang="de-DE" dirty="0"/>
              <a:t>Kolik </a:t>
            </a:r>
            <a:r>
              <a:rPr lang="de-DE" dirty="0" err="1"/>
              <a:t>má</a:t>
            </a:r>
            <a:r>
              <a:rPr lang="de-DE" dirty="0"/>
              <a:t> </a:t>
            </a:r>
            <a:r>
              <a:rPr lang="de-DE" dirty="0" err="1"/>
              <a:t>čeština</a:t>
            </a:r>
            <a:r>
              <a:rPr lang="de-DE" dirty="0"/>
              <a:t> </a:t>
            </a:r>
            <a:r>
              <a:rPr lang="de-DE" dirty="0" err="1"/>
              <a:t>infinitivních</a:t>
            </a:r>
            <a:r>
              <a:rPr lang="de-DE" dirty="0"/>
              <a:t> </a:t>
            </a:r>
            <a:r>
              <a:rPr lang="de-DE" dirty="0" err="1"/>
              <a:t>koncovek</a:t>
            </a:r>
            <a:r>
              <a:rPr lang="de-DE" dirty="0"/>
              <a:t>?</a:t>
            </a:r>
            <a:endParaRPr lang="cs-CZ" dirty="0"/>
          </a:p>
          <a:p>
            <a:r>
              <a:rPr lang="de-DE" dirty="0" err="1"/>
              <a:t>Mohou</a:t>
            </a:r>
            <a:r>
              <a:rPr lang="de-DE" dirty="0"/>
              <a:t> </a:t>
            </a:r>
            <a:r>
              <a:rPr lang="de-DE" dirty="0" err="1"/>
              <a:t>mít</a:t>
            </a:r>
            <a:r>
              <a:rPr lang="de-DE" dirty="0"/>
              <a:t> </a:t>
            </a:r>
            <a:r>
              <a:rPr lang="de-DE" dirty="0" err="1"/>
              <a:t>tvary</a:t>
            </a:r>
            <a:r>
              <a:rPr lang="de-DE" dirty="0"/>
              <a:t> l-</a:t>
            </a:r>
            <a:r>
              <a:rPr lang="de-DE" dirty="0" err="1"/>
              <a:t>ového</a:t>
            </a:r>
            <a:r>
              <a:rPr lang="de-DE" dirty="0"/>
              <a:t> </a:t>
            </a:r>
            <a:r>
              <a:rPr lang="de-DE" dirty="0" err="1"/>
              <a:t>příčestí</a:t>
            </a:r>
            <a:r>
              <a:rPr lang="de-DE" dirty="0"/>
              <a:t> </a:t>
            </a:r>
            <a:r>
              <a:rPr lang="de-DE" dirty="0" err="1"/>
              <a:t>varianty</a:t>
            </a:r>
            <a:r>
              <a:rPr lang="de-DE" dirty="0"/>
              <a:t>?</a:t>
            </a:r>
            <a:endParaRPr lang="cs-CZ" dirty="0"/>
          </a:p>
          <a:p>
            <a:r>
              <a:rPr lang="de-DE" dirty="0" err="1"/>
              <a:t>Mohou</a:t>
            </a:r>
            <a:r>
              <a:rPr lang="de-DE" dirty="0"/>
              <a:t> </a:t>
            </a:r>
            <a:r>
              <a:rPr lang="de-DE" dirty="0" err="1"/>
              <a:t>mít</a:t>
            </a:r>
            <a:r>
              <a:rPr lang="de-DE" dirty="0"/>
              <a:t> </a:t>
            </a:r>
            <a:r>
              <a:rPr lang="de-DE" dirty="0" err="1"/>
              <a:t>tvary</a:t>
            </a:r>
            <a:r>
              <a:rPr lang="de-DE" dirty="0"/>
              <a:t> </a:t>
            </a:r>
            <a:r>
              <a:rPr lang="de-DE" dirty="0" err="1"/>
              <a:t>pasivních</a:t>
            </a:r>
            <a:r>
              <a:rPr lang="de-DE" dirty="0"/>
              <a:t> </a:t>
            </a:r>
            <a:r>
              <a:rPr lang="de-DE" dirty="0" err="1"/>
              <a:t>příčestí</a:t>
            </a:r>
            <a:r>
              <a:rPr lang="de-DE" dirty="0"/>
              <a:t> a </a:t>
            </a:r>
            <a:r>
              <a:rPr lang="de-DE" dirty="0" err="1"/>
              <a:t>dějových</a:t>
            </a:r>
            <a:r>
              <a:rPr lang="de-DE" dirty="0"/>
              <a:t> </a:t>
            </a:r>
            <a:r>
              <a:rPr lang="de-DE" dirty="0" err="1"/>
              <a:t>jmen</a:t>
            </a:r>
            <a:r>
              <a:rPr lang="de-DE" dirty="0"/>
              <a:t> </a:t>
            </a:r>
            <a:r>
              <a:rPr lang="de-DE" dirty="0" err="1"/>
              <a:t>varianty</a:t>
            </a:r>
            <a:r>
              <a:rPr lang="de-DE" dirty="0"/>
              <a:t>?</a:t>
            </a:r>
            <a:endParaRPr lang="cs-CZ" dirty="0"/>
          </a:p>
          <a:p>
            <a:r>
              <a:rPr lang="pl-PL" dirty="0"/>
              <a:t>Jak lze varianty hledat v korpusu</a:t>
            </a:r>
            <a:r>
              <a:rPr lang="pl-PL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841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Ke čtení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OSOLSOBĚ, Klára a Hana ŽIŽKOVÁ. Automatická morfologická analýza z hlediska pokrytí a nepokrytí morfologických variant. In </a:t>
            </a:r>
            <a:r>
              <a:rPr lang="cs-CZ" i="1" dirty="0"/>
              <a:t>Korpusová lingvistika Praha 2016, Od mluvené češtiny k psané, 17. září 2016, Praha</a:t>
            </a:r>
            <a:r>
              <a:rPr lang="cs-CZ" dirty="0"/>
              <a:t>. </a:t>
            </a:r>
            <a:r>
              <a:rPr lang="cs-CZ"/>
              <a:t>2016.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122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Infinitiv a variantnost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-t (</a:t>
            </a:r>
            <a:r>
              <a:rPr lang="cs-CZ" dirty="0" smtClean="0">
                <a:solidFill>
                  <a:srgbClr val="002060"/>
                </a:solidFill>
              </a:rPr>
              <a:t>nést, brát, mazat, třít, krýt, kupovat, prosit, trpět, sázet, dělat </a:t>
            </a:r>
            <a:r>
              <a:rPr lang="cs-CZ" dirty="0" smtClean="0">
                <a:solidFill>
                  <a:srgbClr val="FF0000"/>
                </a:solidFill>
              </a:rPr>
              <a:t>ALE i </a:t>
            </a:r>
            <a:r>
              <a:rPr lang="cs-CZ" dirty="0" smtClean="0">
                <a:solidFill>
                  <a:srgbClr val="92D050"/>
                </a:solidFill>
              </a:rPr>
              <a:t>péct, moct, říct</a:t>
            </a:r>
            <a:r>
              <a:rPr lang="cs-CZ" dirty="0" smtClean="0"/>
              <a:t>)</a:t>
            </a:r>
          </a:p>
          <a:p>
            <a:r>
              <a:rPr lang="cs-CZ" dirty="0" smtClean="0"/>
              <a:t>-ti (</a:t>
            </a:r>
            <a:r>
              <a:rPr lang="cs-CZ" dirty="0" smtClean="0">
                <a:solidFill>
                  <a:srgbClr val="002060"/>
                </a:solidFill>
              </a:rPr>
              <a:t>nésti, bráti, mazati, tříti, krýti, kupovati, prositi, trpěti, sázeti, dělati</a:t>
            </a:r>
            <a:r>
              <a:rPr lang="cs-CZ" dirty="0" smtClean="0"/>
              <a:t>)</a:t>
            </a:r>
          </a:p>
          <a:p>
            <a:r>
              <a:rPr lang="cs-CZ" dirty="0" smtClean="0"/>
              <a:t>c-i (</a:t>
            </a:r>
            <a:r>
              <a:rPr lang="cs-CZ" dirty="0" smtClean="0">
                <a:solidFill>
                  <a:srgbClr val="92D050"/>
                </a:solidFill>
              </a:rPr>
              <a:t>péci, moci, říci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399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Vyhledávání dvojic lišících se zakončením t/ti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2569" y="1825625"/>
            <a:ext cx="976686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17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Dvojice podle frekvencí</a:t>
            </a:r>
            <a:r>
              <a:rPr lang="en-US" dirty="0" smtClean="0"/>
              <a:t> </a:t>
            </a:r>
            <a:r>
              <a:rPr lang="en-US" dirty="0" err="1" smtClean="0"/>
              <a:t>tvar</a:t>
            </a:r>
            <a:r>
              <a:rPr lang="cs-CZ" dirty="0" smtClean="0"/>
              <a:t>ů na ti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05652" y="1825625"/>
            <a:ext cx="398069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Vyhledávání dvojic lišících se zakončením </a:t>
            </a:r>
            <a:r>
              <a:rPr lang="cs-CZ" dirty="0" err="1" smtClean="0"/>
              <a:t>ct</a:t>
            </a:r>
            <a:r>
              <a:rPr lang="cs-CZ" dirty="0" smtClean="0"/>
              <a:t>/</a:t>
            </a:r>
            <a:r>
              <a:rPr lang="cs-CZ" dirty="0" err="1" smtClean="0"/>
              <a:t>ci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0974" y="1825625"/>
            <a:ext cx="957005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3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Dvojice podle frekvencí tvarů na </a:t>
            </a:r>
            <a:r>
              <a:rPr lang="cs-CZ" dirty="0" err="1" smtClean="0"/>
              <a:t>ci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12237" y="1825625"/>
            <a:ext cx="376752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62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IJP https://prirucka.ujc.cas.cz/?id=510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393919"/>
            <a:ext cx="10515600" cy="32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64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Může existovat hybridní </a:t>
            </a:r>
            <a:r>
              <a:rPr lang="cs-CZ" dirty="0" err="1" smtClean="0"/>
              <a:t>tripleta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-t/-ti/-</a:t>
            </a:r>
            <a:r>
              <a:rPr lang="cs-CZ" dirty="0" err="1" smtClean="0"/>
              <a:t>ct</a:t>
            </a:r>
            <a:endParaRPr lang="cs-CZ" dirty="0" smtClean="0"/>
          </a:p>
          <a:p>
            <a:r>
              <a:rPr lang="cs-CZ" dirty="0" smtClean="0"/>
              <a:t>-</a:t>
            </a:r>
            <a:r>
              <a:rPr lang="cs-CZ" dirty="0" err="1" smtClean="0"/>
              <a:t>ct</a:t>
            </a:r>
            <a:r>
              <a:rPr lang="cs-CZ" dirty="0" smtClean="0"/>
              <a:t>/-</a:t>
            </a:r>
            <a:r>
              <a:rPr lang="cs-CZ" dirty="0" err="1" smtClean="0"/>
              <a:t>ci</a:t>
            </a:r>
            <a:r>
              <a:rPr lang="cs-CZ" dirty="0" smtClean="0"/>
              <a:t>/cti</a:t>
            </a:r>
          </a:p>
          <a:p>
            <a:r>
              <a:rPr lang="cs-CZ" dirty="0" smtClean="0"/>
              <a:t>Pokuste se takové případy najít </a:t>
            </a:r>
          </a:p>
          <a:p>
            <a:r>
              <a:rPr lang="cs-CZ" dirty="0" smtClean="0"/>
              <a:t>Pomocí nástroje </a:t>
            </a:r>
            <a:r>
              <a:rPr lang="cs-CZ" i="1" dirty="0" err="1" smtClean="0"/>
              <a:t>Morfio</a:t>
            </a:r>
            <a:endParaRPr lang="cs-CZ" i="1" dirty="0" smtClean="0"/>
          </a:p>
          <a:p>
            <a:r>
              <a:rPr lang="cs-CZ" dirty="0" smtClean="0"/>
              <a:t>Pomocí vyhledávače</a:t>
            </a:r>
            <a:r>
              <a:rPr lang="cs-CZ" i="1" dirty="0" smtClean="0"/>
              <a:t> </a:t>
            </a:r>
            <a:r>
              <a:rPr lang="cs-CZ" i="1" dirty="0" err="1" smtClean="0"/>
              <a:t>KonText</a:t>
            </a:r>
            <a:endParaRPr lang="cs-CZ" i="1" dirty="0" smtClean="0"/>
          </a:p>
          <a:p>
            <a:r>
              <a:rPr lang="cs-CZ" dirty="0" smtClean="0"/>
              <a:t>Pozorujte výsledky a charakterizujte 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688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365</Words>
  <Application>Microsoft Office PowerPoint</Application>
  <PresentationFormat>Širokoúhlá obrazovka</PresentationFormat>
  <Paragraphs>57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Motiv Office</vt:lpstr>
      <vt:lpstr>Varianty a dublety – korpusy jako zdroje dat pro formulaci pravidel distribuce variantních koncovek v české slovesné flexi</vt:lpstr>
      <vt:lpstr>O čem budeme mluvit</vt:lpstr>
      <vt:lpstr>Infinitiv a variantnost</vt:lpstr>
      <vt:lpstr>Vyhledávání dvojic lišících se zakončením t/ti</vt:lpstr>
      <vt:lpstr>Dvojice podle frekvencí tvarů na ti</vt:lpstr>
      <vt:lpstr>Vyhledávání dvojic lišících se zakončením ct/ci</vt:lpstr>
      <vt:lpstr>Dvojice podle frekvencí tvarů na ci</vt:lpstr>
      <vt:lpstr>IJP https://prirucka.ujc.cas.cz/?id=510</vt:lpstr>
      <vt:lpstr>Může existovat hybridní tripleta?</vt:lpstr>
      <vt:lpstr>l-ové příčestí a variantnost</vt:lpstr>
      <vt:lpstr>Variantní tvary pasivních příčestí</vt:lpstr>
      <vt:lpstr>Varianty dějových jmen</vt:lpstr>
      <vt:lpstr>n/t</vt:lpstr>
      <vt:lpstr>Vyzkoušejte i pro další korpusy, s nimiž pracuje nástroj Morfio</vt:lpstr>
      <vt:lpstr>ní/tí</vt:lpstr>
      <vt:lpstr>Všimněte si přegenerování</vt:lpstr>
      <vt:lpstr>Zachycení variantnosti a automatická morfologická analýza</vt:lpstr>
      <vt:lpstr>Výzkum variant</vt:lpstr>
      <vt:lpstr>Domácí úklona 14. 10- 2020</vt:lpstr>
      <vt:lpstr>Ke čtení</vt:lpstr>
    </vt:vector>
  </TitlesOfParts>
  <Company>FFMU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Varianty a dublety – korpusy jako zdroje dat pro formulaci pravidel distribuce variantních koncovek v české slovesné flexi</dc:title>
  <dc:creator>petr</dc:creator>
  <cp:lastModifiedBy>petr</cp:lastModifiedBy>
  <cp:revision>12</cp:revision>
  <dcterms:created xsi:type="dcterms:W3CDTF">2020-09-29T08:51:54Z</dcterms:created>
  <dcterms:modified xsi:type="dcterms:W3CDTF">2020-09-29T16:49:38Z</dcterms:modified>
</cp:coreProperties>
</file>