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notesMasterIdLst>
    <p:notesMasterId r:id="rId46"/>
  </p:notesMasterIdLst>
  <p:sldIdLst>
    <p:sldId id="256" r:id="rId3"/>
    <p:sldId id="257" r:id="rId4"/>
    <p:sldId id="391" r:id="rId5"/>
    <p:sldId id="453" r:id="rId6"/>
    <p:sldId id="454" r:id="rId7"/>
    <p:sldId id="452" r:id="rId8"/>
    <p:sldId id="447" r:id="rId9"/>
    <p:sldId id="476" r:id="rId10"/>
    <p:sldId id="477" r:id="rId11"/>
    <p:sldId id="479" r:id="rId12"/>
    <p:sldId id="478" r:id="rId13"/>
    <p:sldId id="480" r:id="rId14"/>
    <p:sldId id="481" r:id="rId15"/>
    <p:sldId id="482" r:id="rId16"/>
    <p:sldId id="483" r:id="rId17"/>
    <p:sldId id="455" r:id="rId18"/>
    <p:sldId id="484" r:id="rId19"/>
    <p:sldId id="485" r:id="rId20"/>
    <p:sldId id="486" r:id="rId21"/>
    <p:sldId id="456" r:id="rId22"/>
    <p:sldId id="487" r:id="rId23"/>
    <p:sldId id="457" r:id="rId24"/>
    <p:sldId id="488" r:id="rId25"/>
    <p:sldId id="489" r:id="rId26"/>
    <p:sldId id="490" r:id="rId27"/>
    <p:sldId id="491" r:id="rId28"/>
    <p:sldId id="492" r:id="rId29"/>
    <p:sldId id="493" r:id="rId30"/>
    <p:sldId id="494" r:id="rId31"/>
    <p:sldId id="495" r:id="rId32"/>
    <p:sldId id="458" r:id="rId33"/>
    <p:sldId id="496" r:id="rId34"/>
    <p:sldId id="497" r:id="rId35"/>
    <p:sldId id="498" r:id="rId36"/>
    <p:sldId id="499" r:id="rId37"/>
    <p:sldId id="459" r:id="rId38"/>
    <p:sldId id="460" r:id="rId39"/>
    <p:sldId id="500" r:id="rId40"/>
    <p:sldId id="501" r:id="rId41"/>
    <p:sldId id="502" r:id="rId42"/>
    <p:sldId id="503" r:id="rId43"/>
    <p:sldId id="504" r:id="rId44"/>
    <p:sldId id="278" r:id="rId4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26" autoAdjust="0"/>
  </p:normalViewPr>
  <p:slideViewPr>
    <p:cSldViewPr snapToGrid="0">
      <p:cViewPr varScale="1">
        <p:scale>
          <a:sx n="82" d="100"/>
          <a:sy n="82" d="100"/>
        </p:scale>
        <p:origin x="14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DD4ED-F3B0-4009-A8B2-87EC272A02D9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1AFD3B-E7A5-4295-8E1F-6EE16B8D5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241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AFD3B-E7A5-4295-8E1F-6EE16B8D5A5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078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5F26F-69FB-437B-8A38-6A8FEB7000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460E2C0-68FA-4105-84ED-F1BA7835BD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489EB6-51D7-4448-8059-0617AB60A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5A8CFD-98FE-4C17-A9C0-201BDC99A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C7FAE4-97F7-43DB-A4E0-F8C16E4CF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66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C682F0-25CC-400F-B08D-E314B008A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0C85272-E40B-4F0B-AA10-219976E27E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186D8A-11F8-4065-9A4F-6668121A7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ACDE37-DC7D-4AF9-B860-835C7B7E1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826C86-26AE-4153-AEA8-9FC8EBC63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040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CFA150B-DDFC-409D-85FE-32EB0997CE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436F401-5506-4E15-8062-F63DD9AC5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AB001B-B447-4788-9D6C-76649EA67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41BFF5-697F-457A-A84C-590F58892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DDBCE7-163F-4B4D-8641-46A31A6D8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368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4. 11. 2020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0747A6-7A0B-4B6E-B96F-08D79BF06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9A9D20-4945-4AEB-9AF6-58AF389FD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E14892-2DCD-4DB7-91DC-BD0424BCA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FA09E5-0D8A-4B4D-A1FB-E164156FB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1156D0-A144-4BF2-A947-AAB23938D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600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9099BB-E1C3-4A82-AD5A-054B2247C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71FCF12-580B-4BA2-8218-BB4BF05DF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001A41-5156-486C-9EDC-EF7090C43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650510-FFC5-4D15-9C73-8ACB0780D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F3567F-D912-43B1-BF71-A6F8F50E6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266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BD1D53-CBCB-4825-8B1D-1CE69FC5D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B5B0A6-B414-4589-9B82-5DB972B705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22C5C4C-EB2F-4DCE-8B6C-6FE2401949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3A1FC3C-EA42-4EAF-B081-4A6DB4DE4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AEF2F33-54AE-4D20-B518-42C4C1A3B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41D4BC-4C54-4253-B0C7-A2CA80ABE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705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3F931A-55C6-4584-88ED-2E91B7F7C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7BE63AD-2343-4264-BB7A-F5360E013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B4CAC67-9893-45EB-9F35-779DFA07E6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29C40E5-2C30-4E7E-968C-025C49B903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CF98EA2-87FD-42CF-9C0C-0C4803D8B9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0B215E4-0610-4F96-B93F-A433217E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32E2606-96CB-4238-A916-210AE9785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C2F9BB5-619F-46ED-8106-1F0D5C58F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660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EF5374-221F-4C63-B547-1825135D9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DC50FE3-BCC2-4077-8986-FE409E721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329FB9F-5D38-4D4D-8170-27A2E7579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0336CB9-43C5-497C-8A7C-C73BCF0A9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701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0F52451-E35F-4505-BCCE-FA35FCEE2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799A9E7-D116-4D46-B94D-904D1BD5C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AEDDCB-80E1-4699-BE15-EDB8AC10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770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C9CFE-2069-416D-BA02-7CA811D3D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46BF2D-9DEF-4628-9D18-6CAF335C0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D171AA-0A7C-43CD-AF24-46BDC7098F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B58F21-E70D-45D7-AD73-7116CC3D2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24CE33-84AD-466D-A61B-47ECD7D31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795126F-F761-4FC8-AC4B-5F571E8D3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964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B4FFB6-E6B6-419E-83AC-34003417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26ABD0A-A88D-49AD-A0D3-B8F825F82E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737E75-7B88-4722-B8AF-BEFDE53F27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AE990F5-A6D9-43F5-BEB7-742ADAAE9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E5ED76-3CB7-4F2C-BAA2-86FEA2E23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7FB772-2C4D-41E3-AD70-39CE853D3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11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5CF7B8A-D946-484A-8F43-6042AEFFC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640D62-3C69-48A7-A42D-8F0C98979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CC9F60-C6FC-43A3-A8F6-F990CFA7A1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2AE79-AAC4-43BC-AF0C-99C8AC6E0976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76111A-1AEB-44AD-8674-8F97F78837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19D2E9-CE97-4B2E-BA35-96A005FDD9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964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4. 11. 2020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2590800"/>
          </a:xfr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numCol="2">
            <a:noAutofit/>
          </a:bodyPr>
          <a:lstStyle/>
          <a:p>
            <a:pPr marL="447675" algn="l">
              <a:spcBef>
                <a:spcPts val="0"/>
              </a:spcBef>
            </a:pPr>
            <a:r>
              <a:rPr lang="cs-CZ" sz="11500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Verdana" pitchFamily="34" charset="0"/>
                <a:cs typeface="Verdana" pitchFamily="34" charset="0"/>
              </a:rPr>
              <a:t>3. </a:t>
            </a:r>
          </a:p>
        </p:txBody>
      </p:sp>
      <p:sp>
        <p:nvSpPr>
          <p:cNvPr id="4" name="Obdĺžnik 3"/>
          <p:cNvSpPr/>
          <p:nvPr/>
        </p:nvSpPr>
        <p:spPr>
          <a:xfrm>
            <a:off x="452284" y="4245858"/>
            <a:ext cx="8229600" cy="2023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endParaRPr lang="cs-CZ" sz="15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algn="r">
              <a:spcAft>
                <a:spcPts val="3000"/>
              </a:spcAft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Jakub Machura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 algn="r">
              <a:spcBef>
                <a:spcPts val="300"/>
              </a:spcBef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Masarykova univerzita</a:t>
            </a:r>
          </a:p>
          <a:p>
            <a:pPr algn="r">
              <a:spcBef>
                <a:spcPts val="300"/>
              </a:spcBef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Ústav českého jazyka</a:t>
            </a:r>
          </a:p>
          <a:p>
            <a:pPr algn="r">
              <a:spcBef>
                <a:spcPts val="300"/>
              </a:spcBef>
            </a:pPr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machura@phil.muni.cz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-9832" y="6477000"/>
            <a:ext cx="9153832" cy="381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600" dirty="0">
                <a:solidFill>
                  <a:schemeClr val="bg1"/>
                </a:solidFill>
                <a:latin typeface="Century Gothic" panose="020B0502020202020204" pitchFamily="34" charset="0"/>
                <a:ea typeface="Batang" pitchFamily="18" charset="-127"/>
                <a:cs typeface="Arial" pitchFamily="34" charset="0"/>
              </a:rPr>
              <a:t>						                       podzim 2020</a:t>
            </a:r>
            <a:endParaRPr kumimoji="0" lang="cs-CZ" sz="16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457200" y="152400"/>
            <a:ext cx="822960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endParaRPr lang="cs-CZ" sz="15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algn="ctr"/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PLIN034  Algoritmický popis syntaxe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7E71E2F-FC41-4B44-A331-D1F64C6D4CCE}"/>
              </a:ext>
            </a:extLst>
          </p:cNvPr>
          <p:cNvSpPr txBox="1"/>
          <p:nvPr/>
        </p:nvSpPr>
        <p:spPr>
          <a:xfrm>
            <a:off x="1833214" y="1489788"/>
            <a:ext cx="684867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Výstupy </a:t>
            </a:r>
            <a:r>
              <a:rPr lang="cs-CZ" sz="5600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syntaktické         				 analýzy</a:t>
            </a:r>
          </a:p>
        </p:txBody>
      </p:sp>
    </p:spTree>
    <p:extLst>
      <p:ext uri="{BB962C8B-B14F-4D97-AF65-F5344CB8AC3E}">
        <p14:creationId xmlns:p14="http://schemas.microsoft.com/office/powerpoint/2010/main" val="3728537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457200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Pražský závislostní korpus</a:t>
            </a:r>
            <a:endParaRPr lang="en-GB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11" name="Obdĺžnik 3">
            <a:extLst>
              <a:ext uri="{FF2B5EF4-FFF2-40B4-BE49-F238E27FC236}">
                <a16:creationId xmlns:a16="http://schemas.microsoft.com/office/drawing/2014/main" id="{A114A40F-A7F0-4DAE-BE63-4B1914432DD4}"/>
              </a:ext>
            </a:extLst>
          </p:cNvPr>
          <p:cNvSpPr/>
          <p:nvPr/>
        </p:nvSpPr>
        <p:spPr>
          <a:xfrm>
            <a:off x="3541745" y="1690234"/>
            <a:ext cx="4724400" cy="6567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	</a:t>
            </a:r>
            <a:endParaRPr lang="cs-CZ" sz="2800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36555DD2-5336-44E0-9F0E-6A4C9A9109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7453" y="0"/>
            <a:ext cx="2696547" cy="6562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ĺžnik 3">
            <a:extLst>
              <a:ext uri="{FF2B5EF4-FFF2-40B4-BE49-F238E27FC236}">
                <a16:creationId xmlns:a16="http://schemas.microsoft.com/office/drawing/2014/main" id="{404B361A-369C-4D89-8683-7C964240554B}"/>
              </a:ext>
            </a:extLst>
          </p:cNvPr>
          <p:cNvSpPr/>
          <p:nvPr/>
        </p:nvSpPr>
        <p:spPr>
          <a:xfrm>
            <a:off x="0" y="6483474"/>
            <a:ext cx="8305800" cy="374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r>
              <a:rPr lang="cs-CZ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Převzato z: https://www.czechency.org/slovnik/Z%C3%81VISLOSTN%C3%8D%20STROM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C9545C34-31F9-4C15-83F2-358B5F3688DB}"/>
              </a:ext>
            </a:extLst>
          </p:cNvPr>
          <p:cNvSpPr/>
          <p:nvPr/>
        </p:nvSpPr>
        <p:spPr>
          <a:xfrm>
            <a:off x="699018" y="2136338"/>
            <a:ext cx="406348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2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Úkol vybrat tu nejkrásnější dívku čeká na porotu.  </a:t>
            </a:r>
          </a:p>
          <a:p>
            <a:endParaRPr lang="en-GB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397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560535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Závislostní strom</a:t>
            </a:r>
            <a:endParaRPr lang="en-GB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632507"/>
            <a:ext cx="8305800" cy="4448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Jak zachytit syntaktické vztahy, které nemají závislostní nebo binární povahu?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koordinace, apozice, vsuvka, 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3200" dirty="0"/>
              <a:t>    vokativ?, elipsa?, doplněk?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endParaRPr lang="cs-CZ" sz="3200" dirty="0"/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392581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457200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Sémantická interpretace </a:t>
            </a:r>
            <a:endParaRPr lang="en-GB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itchFamily="34" charset="0"/>
                <a:ea typeface="Batang" pitchFamily="18" charset="-127"/>
                <a:cs typeface="Arial" pitchFamily="34" charset="0"/>
              </a:rPr>
              <a:t>9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A09D40E6-8EA2-4BD9-B9D9-B834BEB3813F}"/>
              </a:ext>
            </a:extLst>
          </p:cNvPr>
          <p:cNvSpPr/>
          <p:nvPr/>
        </p:nvSpPr>
        <p:spPr>
          <a:xfrm>
            <a:off x="1190817" y="3112530"/>
            <a:ext cx="23622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královna  </a:t>
            </a:r>
          </a:p>
          <a:p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1" name="Obdĺžnik 3">
            <a:extLst>
              <a:ext uri="{FF2B5EF4-FFF2-40B4-BE49-F238E27FC236}">
                <a16:creationId xmlns:a16="http://schemas.microsoft.com/office/drawing/2014/main" id="{BD376B8D-CE88-498E-B156-70D37C3DFD77}"/>
              </a:ext>
            </a:extLst>
          </p:cNvPr>
          <p:cNvSpPr/>
          <p:nvPr/>
        </p:nvSpPr>
        <p:spPr>
          <a:xfrm>
            <a:off x="174362" y="4636530"/>
            <a:ext cx="23622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nová  </a:t>
            </a:r>
          </a:p>
          <a:p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2" name="Obdĺžnik 3">
            <a:extLst>
              <a:ext uri="{FF2B5EF4-FFF2-40B4-BE49-F238E27FC236}">
                <a16:creationId xmlns:a16="http://schemas.microsoft.com/office/drawing/2014/main" id="{67CC42E4-A539-4ABD-9115-DA4481F60554}"/>
              </a:ext>
            </a:extLst>
          </p:cNvPr>
          <p:cNvSpPr/>
          <p:nvPr/>
        </p:nvSpPr>
        <p:spPr>
          <a:xfrm>
            <a:off x="3012815" y="4648200"/>
            <a:ext cx="23622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krásy  </a:t>
            </a:r>
          </a:p>
          <a:p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BDC24E64-BAB6-4F78-BBDA-ADA6BC7BA95A}"/>
              </a:ext>
            </a:extLst>
          </p:cNvPr>
          <p:cNvCxnSpPr>
            <a:cxnSpLocks/>
          </p:cNvCxnSpPr>
          <p:nvPr/>
        </p:nvCxnSpPr>
        <p:spPr>
          <a:xfrm flipV="1">
            <a:off x="883296" y="3900794"/>
            <a:ext cx="893406" cy="8372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0153F2E1-2C5D-400B-A744-FD149952B9B2}"/>
              </a:ext>
            </a:extLst>
          </p:cNvPr>
          <p:cNvCxnSpPr>
            <a:cxnSpLocks/>
          </p:cNvCxnSpPr>
          <p:nvPr/>
        </p:nvCxnSpPr>
        <p:spPr>
          <a:xfrm>
            <a:off x="2691102" y="3900794"/>
            <a:ext cx="680745" cy="9414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Obdĺžnik 3">
            <a:extLst>
              <a:ext uri="{FF2B5EF4-FFF2-40B4-BE49-F238E27FC236}">
                <a16:creationId xmlns:a16="http://schemas.microsoft.com/office/drawing/2014/main" id="{D667970F-EA76-44E4-A6F5-BB65103E3EB1}"/>
              </a:ext>
            </a:extLst>
          </p:cNvPr>
          <p:cNvSpPr/>
          <p:nvPr/>
        </p:nvSpPr>
        <p:spPr>
          <a:xfrm>
            <a:off x="5820359" y="3145834"/>
            <a:ext cx="23622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generace  </a:t>
            </a:r>
          </a:p>
          <a:p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8" name="Obdĺžnik 3">
            <a:extLst>
              <a:ext uri="{FF2B5EF4-FFF2-40B4-BE49-F238E27FC236}">
                <a16:creationId xmlns:a16="http://schemas.microsoft.com/office/drawing/2014/main" id="{45EA1E41-4B4E-4707-ADAC-E79E8FF59400}"/>
              </a:ext>
            </a:extLst>
          </p:cNvPr>
          <p:cNvSpPr/>
          <p:nvPr/>
        </p:nvSpPr>
        <p:spPr>
          <a:xfrm>
            <a:off x="5029200" y="4648200"/>
            <a:ext cx="23622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nová  </a:t>
            </a:r>
          </a:p>
          <a:p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9" name="Obdĺžnik 3">
            <a:extLst>
              <a:ext uri="{FF2B5EF4-FFF2-40B4-BE49-F238E27FC236}">
                <a16:creationId xmlns:a16="http://schemas.microsoft.com/office/drawing/2014/main" id="{83ABC426-AB2E-4F09-8E67-F863D35E0D78}"/>
              </a:ext>
            </a:extLst>
          </p:cNvPr>
          <p:cNvSpPr/>
          <p:nvPr/>
        </p:nvSpPr>
        <p:spPr>
          <a:xfrm>
            <a:off x="7127808" y="4738075"/>
            <a:ext cx="23622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stíhaček  </a:t>
            </a:r>
          </a:p>
          <a:p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0322BAC6-9911-4FA5-B30B-E48848C23389}"/>
              </a:ext>
            </a:extLst>
          </p:cNvPr>
          <p:cNvCxnSpPr>
            <a:cxnSpLocks/>
          </p:cNvCxnSpPr>
          <p:nvPr/>
        </p:nvCxnSpPr>
        <p:spPr>
          <a:xfrm flipV="1">
            <a:off x="5512838" y="3934098"/>
            <a:ext cx="893406" cy="8372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ED094825-D879-4824-81E0-266EC2F0DB38}"/>
              </a:ext>
            </a:extLst>
          </p:cNvPr>
          <p:cNvCxnSpPr>
            <a:cxnSpLocks/>
          </p:cNvCxnSpPr>
          <p:nvPr/>
        </p:nvCxnSpPr>
        <p:spPr>
          <a:xfrm>
            <a:off x="7320644" y="3934098"/>
            <a:ext cx="680745" cy="9414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Obdĺžnik 3">
            <a:extLst>
              <a:ext uri="{FF2B5EF4-FFF2-40B4-BE49-F238E27FC236}">
                <a16:creationId xmlns:a16="http://schemas.microsoft.com/office/drawing/2014/main" id="{A1647FAF-DB13-4BFB-8859-02C5BE672F54}"/>
              </a:ext>
            </a:extLst>
          </p:cNvPr>
          <p:cNvSpPr/>
          <p:nvPr/>
        </p:nvSpPr>
        <p:spPr>
          <a:xfrm>
            <a:off x="251926" y="1654157"/>
            <a:ext cx="8663473" cy="6567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hůře se zachytává sémantická interpretace</a:t>
            </a:r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462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sz="1600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převzato z: https://www.czechency.org/slovnik/Z%C3%81VISLOSTN%C3%8D%20STROM</a:t>
            </a: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Teoretické problémy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540E2B1D-CF7C-400A-9498-47577D35D9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00" y="1681064"/>
            <a:ext cx="7897003" cy="4563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4257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560535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Teoretické problémy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632507"/>
            <a:ext cx="8305800" cy="4848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Clr>
                <a:srgbClr val="0070C0"/>
              </a:buClr>
            </a:pPr>
            <a:r>
              <a:rPr lang="pl-PL" sz="3200" b="0" i="0" dirty="0">
                <a:solidFill>
                  <a:srgbClr val="004D00"/>
                </a:solidFill>
                <a:effectLst/>
                <a:latin typeface="Times New Roman" panose="02020603050405020304" pitchFamily="18" charset="0"/>
              </a:rPr>
              <a:t>Petr tvrdil, že / *aby / *zda</a:t>
            </a:r>
            <a:endParaRPr lang="cs-CZ" sz="3200" b="0" i="0" dirty="0">
              <a:solidFill>
                <a:srgbClr val="004D00"/>
              </a:solidFill>
              <a:effectLst/>
              <a:latin typeface="Times New Roman" panose="02020603050405020304" pitchFamily="18" charset="0"/>
            </a:endParaRPr>
          </a:p>
          <a:p>
            <a:pPr>
              <a:lnSpc>
                <a:spcPct val="200000"/>
              </a:lnSpc>
              <a:buClr>
                <a:srgbClr val="0070C0"/>
              </a:buClr>
            </a:pPr>
            <a:r>
              <a:rPr lang="pl-PL" sz="3200" b="0" i="0" dirty="0">
                <a:solidFill>
                  <a:srgbClr val="004D00"/>
                </a:solidFill>
                <a:effectLst/>
                <a:latin typeface="Times New Roman" panose="02020603050405020304" pitchFamily="18" charset="0"/>
              </a:rPr>
              <a:t>Petr zkoumal, *že / *aby / zda</a:t>
            </a:r>
            <a:endParaRPr lang="cs-CZ" sz="3200" b="0" i="0" dirty="0">
              <a:solidFill>
                <a:srgbClr val="004D00"/>
              </a:solidFill>
              <a:effectLst/>
              <a:latin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1200"/>
              </a:spcAft>
              <a:buClr>
                <a:srgbClr val="0070C0"/>
              </a:buClr>
            </a:pPr>
            <a:r>
              <a:rPr lang="cs-CZ" sz="3200" b="0" i="0" dirty="0">
                <a:solidFill>
                  <a:srgbClr val="004D00"/>
                </a:solidFill>
                <a:effectLst/>
                <a:latin typeface="Times New Roman" panose="02020603050405020304" pitchFamily="18" charset="0"/>
              </a:rPr>
              <a:t>Petr doporučil Pavlovi, *že / aby / *zda</a:t>
            </a:r>
          </a:p>
          <a:p>
            <a:pPr>
              <a:buClr>
                <a:srgbClr val="0070C0"/>
              </a:buClr>
            </a:pPr>
            <a:r>
              <a:rPr lang="it-IT" sz="3200" b="0" i="0" dirty="0">
                <a:solidFill>
                  <a:srgbClr val="004D00"/>
                </a:solidFill>
                <a:effectLst/>
                <a:latin typeface="Times New Roman" panose="02020603050405020304" pitchFamily="18" charset="0"/>
              </a:rPr>
              <a:t>Petr doporučil Pavlovi, že + modální sloveso – </a:t>
            </a:r>
            <a:r>
              <a:rPr lang="cs-CZ" sz="3200" b="0" i="0" dirty="0">
                <a:solidFill>
                  <a:srgbClr val="004D00"/>
                </a:solidFill>
                <a:effectLst/>
                <a:latin typeface="Times New Roman" panose="02020603050405020304" pitchFamily="18" charset="0"/>
              </a:rPr>
              <a:t>					– </a:t>
            </a:r>
            <a:r>
              <a:rPr lang="it-IT" sz="3200" b="0" i="0" dirty="0">
                <a:solidFill>
                  <a:srgbClr val="004D00"/>
                </a:solidFill>
                <a:effectLst/>
                <a:latin typeface="Times New Roman" panose="02020603050405020304" pitchFamily="18" charset="0"/>
              </a:rPr>
              <a:t>infinitiv</a:t>
            </a:r>
            <a:endParaRPr lang="cs-CZ" sz="3200" dirty="0"/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7918809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sz="1400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https://www.czechency.org/slovnik/BEZPROST%C5%98EDN%C4%9ASLO%C5%BDKOV%C3%9D%20STROM</a:t>
            </a: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Bezprostředněsložkový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strom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8591A94-C3EB-4E05-8DB9-C0653471477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0094" y="1666238"/>
            <a:ext cx="5537200" cy="47345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001902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457200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Bezprostředněsložkový</a:t>
            </a: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 strom</a:t>
            </a:r>
            <a:endParaRPr lang="en-GB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34708B96-1445-4446-ACB2-9A47DF1A22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981200"/>
            <a:ext cx="7096125" cy="4383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ĺžnik 3">
            <a:extLst>
              <a:ext uri="{FF2B5EF4-FFF2-40B4-BE49-F238E27FC236}">
                <a16:creationId xmlns:a16="http://schemas.microsoft.com/office/drawing/2014/main" id="{38AF153A-CB1D-4DEF-A7B1-B1E12ACB9FB7}"/>
              </a:ext>
            </a:extLst>
          </p:cNvPr>
          <p:cNvSpPr/>
          <p:nvPr/>
        </p:nvSpPr>
        <p:spPr>
          <a:xfrm>
            <a:off x="381000" y="1563469"/>
            <a:ext cx="8305800" cy="697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r>
              <a:rPr lang="cs-CZ" sz="3000" dirty="0">
                <a:solidFill>
                  <a:srgbClr val="FF0000"/>
                </a:solidFill>
                <a:latin typeface="Century Gothic" pitchFamily="34" charset="0"/>
              </a:rPr>
              <a:t>Složkový strom</a:t>
            </a:r>
            <a:endParaRPr lang="cs-CZ" sz="3200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8310FFAF-30CD-48A5-A575-9BB0819D1F16}"/>
              </a:ext>
            </a:extLst>
          </p:cNvPr>
          <p:cNvSpPr/>
          <p:nvPr/>
        </p:nvSpPr>
        <p:spPr>
          <a:xfrm>
            <a:off x="0" y="6483474"/>
            <a:ext cx="8305800" cy="380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r>
              <a:rPr lang="cs-CZ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Převzato z: </a:t>
            </a:r>
            <a:r>
              <a:rPr lang="cs-CZ" sz="1400" dirty="0">
                <a:solidFill>
                  <a:schemeClr val="bg1"/>
                </a:solidFill>
              </a:rPr>
              <a:t>https://www.czechency.org/slovnik/SLO%C5%BDKA</a:t>
            </a:r>
            <a:endParaRPr lang="cs-CZ" sz="14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7714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sz="140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https://www.czechency.org/slovnik/BEZPROST%C5%98EDN%C4%9ASLO%C5%BDKOV%C3%9D%20STROM</a:t>
            </a:r>
            <a:endParaRPr lang="cs-CZ" sz="1400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Bezprostředněsložkový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strom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B086387-4229-4079-9FC5-E014456570B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8725" y="1792067"/>
            <a:ext cx="4375150" cy="4476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40101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sz="1400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https://www.czechency.org/slovnik/DOMINACE#konstituent</a:t>
            </a: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Bezprostředněsložkový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strom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0326752-9FDC-4D2E-B04C-50B06524087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59" y="1792067"/>
            <a:ext cx="7946882" cy="43008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2941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sz="1400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https://www.czechency.org/slovnik/DOMINACE#konstituent</a:t>
            </a: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Bezprostředněsložkový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strom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F065F9F-D018-4B56-9E7A-4FCC9B6A7E3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63467"/>
            <a:ext cx="4061927" cy="22762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1AA1924A-B068-44B0-944B-67409D50C77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0946" y="4068286"/>
            <a:ext cx="5102445" cy="22762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29573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560535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Teoretická východiska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632507"/>
            <a:ext cx="8305800" cy="4448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L. </a:t>
            </a:r>
            <a:r>
              <a:rPr lang="cs-CZ" sz="3200" dirty="0" err="1"/>
              <a:t>Tesnière</a:t>
            </a:r>
            <a:endParaRPr lang="cs-CZ" sz="3200" dirty="0"/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navazuje V. Šmilauer a </a:t>
            </a:r>
            <a:r>
              <a:rPr lang="cs-CZ" sz="3200" dirty="0" err="1"/>
              <a:t>PLK</a:t>
            </a:r>
            <a:endParaRPr lang="cs-CZ" sz="3200" dirty="0"/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vykrystalizovalo v </a:t>
            </a:r>
            <a:r>
              <a:rPr lang="cs-CZ" sz="3200" dirty="0" err="1"/>
              <a:t>FGP</a:t>
            </a:r>
            <a:endParaRPr lang="cs-CZ" sz="3200" dirty="0"/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binární vztah řídícího a závislého slova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závislostní strom, </a:t>
            </a:r>
            <a:r>
              <a:rPr lang="cs-CZ" sz="3200" dirty="0" err="1"/>
              <a:t>treebanky</a:t>
            </a:r>
            <a:endParaRPr lang="cs-CZ" sz="3200" dirty="0"/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457200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Teoretická východiska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itchFamily="34" charset="0"/>
                <a:ea typeface="Batang" pitchFamily="18" charset="-127"/>
                <a:cs typeface="Arial" pitchFamily="34" charset="0"/>
              </a:rPr>
              <a:t>16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38AF153A-CB1D-4DEF-A7B1-B1E12ACB9FB7}"/>
              </a:ext>
            </a:extLst>
          </p:cNvPr>
          <p:cNvSpPr/>
          <p:nvPr/>
        </p:nvSpPr>
        <p:spPr>
          <a:xfrm>
            <a:off x="419100" y="1551028"/>
            <a:ext cx="8496300" cy="4257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r>
              <a:rPr lang="cs-CZ" sz="3200" dirty="0">
                <a:solidFill>
                  <a:srgbClr val="FF0000"/>
                </a:solidFill>
                <a:latin typeface="Century Gothic" pitchFamily="34" charset="0"/>
              </a:rPr>
              <a:t>Složkový přístup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neprojektivita</a:t>
            </a: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řešena teoreticky </a:t>
            </a:r>
            <a:b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</a:b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(např. transformace/pohyby)</a:t>
            </a:r>
          </a:p>
          <a:p>
            <a:pPr>
              <a:lnSpc>
                <a:spcPct val="150000"/>
              </a:lnSpc>
              <a:spcBef>
                <a:spcPts val="3000"/>
              </a:spcBef>
              <a:buClr>
                <a:schemeClr val="tx1"/>
              </a:buClr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	</a:t>
            </a:r>
            <a:r>
              <a:rPr lang="cs-CZ" sz="2800" i="1" dirty="0">
                <a:solidFill>
                  <a:srgbClr val="FF0000"/>
                </a:solidFill>
                <a:latin typeface="Century Gothic" pitchFamily="34" charset="0"/>
              </a:rPr>
              <a:t>Ke kolikátému </a:t>
            </a:r>
            <a:r>
              <a:rPr lang="cs-CZ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tě předvolali </a:t>
            </a:r>
            <a:r>
              <a:rPr lang="cs-CZ" sz="2800" i="1" dirty="0">
                <a:solidFill>
                  <a:srgbClr val="FF0000"/>
                </a:solidFill>
                <a:latin typeface="Century Gothic" pitchFamily="34" charset="0"/>
              </a:rPr>
              <a:t>výslechu</a:t>
            </a:r>
            <a:r>
              <a:rPr lang="cs-CZ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? </a:t>
            </a:r>
          </a:p>
          <a:p>
            <a:pPr>
              <a:lnSpc>
                <a:spcPct val="150000"/>
              </a:lnSpc>
              <a:spcBef>
                <a:spcPts val="3000"/>
              </a:spcBef>
              <a:buClr>
                <a:schemeClr val="tx1"/>
              </a:buClr>
            </a:pPr>
            <a:r>
              <a:rPr lang="cs-CZ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        </a:t>
            </a:r>
            <a:r>
              <a:rPr lang="cs-CZ" sz="2800" i="1" dirty="0">
                <a:solidFill>
                  <a:srgbClr val="FF0000"/>
                </a:solidFill>
                <a:latin typeface="Century Gothic" pitchFamily="34" charset="0"/>
              </a:rPr>
              <a:t>Ke kolikátému výslechu </a:t>
            </a:r>
            <a:r>
              <a:rPr lang="cs-CZ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tě předvolali?</a:t>
            </a:r>
          </a:p>
        </p:txBody>
      </p:sp>
    </p:spTree>
    <p:extLst>
      <p:ext uri="{BB962C8B-B14F-4D97-AF65-F5344CB8AC3E}">
        <p14:creationId xmlns:p14="http://schemas.microsoft.com/office/powerpoint/2010/main" val="11246780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457200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Sémantická interpretace </a:t>
            </a:r>
            <a:endParaRPr lang="en-GB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itchFamily="34" charset="0"/>
                <a:ea typeface="Batang" pitchFamily="18" charset="-127"/>
                <a:cs typeface="Arial" pitchFamily="34" charset="0"/>
              </a:rPr>
              <a:t>9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A09D40E6-8EA2-4BD9-B9D9-B834BEB3813F}"/>
              </a:ext>
            </a:extLst>
          </p:cNvPr>
          <p:cNvSpPr/>
          <p:nvPr/>
        </p:nvSpPr>
        <p:spPr>
          <a:xfrm>
            <a:off x="1190817" y="3112530"/>
            <a:ext cx="23622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královna  </a:t>
            </a:r>
          </a:p>
          <a:p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1" name="Obdĺžnik 3">
            <a:extLst>
              <a:ext uri="{FF2B5EF4-FFF2-40B4-BE49-F238E27FC236}">
                <a16:creationId xmlns:a16="http://schemas.microsoft.com/office/drawing/2014/main" id="{BD376B8D-CE88-498E-B156-70D37C3DFD77}"/>
              </a:ext>
            </a:extLst>
          </p:cNvPr>
          <p:cNvSpPr/>
          <p:nvPr/>
        </p:nvSpPr>
        <p:spPr>
          <a:xfrm>
            <a:off x="174362" y="4636530"/>
            <a:ext cx="23622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nová  </a:t>
            </a:r>
          </a:p>
          <a:p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2" name="Obdĺžnik 3">
            <a:extLst>
              <a:ext uri="{FF2B5EF4-FFF2-40B4-BE49-F238E27FC236}">
                <a16:creationId xmlns:a16="http://schemas.microsoft.com/office/drawing/2014/main" id="{67CC42E4-A539-4ABD-9115-DA4481F60554}"/>
              </a:ext>
            </a:extLst>
          </p:cNvPr>
          <p:cNvSpPr/>
          <p:nvPr/>
        </p:nvSpPr>
        <p:spPr>
          <a:xfrm>
            <a:off x="3012815" y="4648200"/>
            <a:ext cx="23622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krásy  </a:t>
            </a:r>
          </a:p>
          <a:p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BDC24E64-BAB6-4F78-BBDA-ADA6BC7BA95A}"/>
              </a:ext>
            </a:extLst>
          </p:cNvPr>
          <p:cNvCxnSpPr>
            <a:cxnSpLocks/>
          </p:cNvCxnSpPr>
          <p:nvPr/>
        </p:nvCxnSpPr>
        <p:spPr>
          <a:xfrm flipV="1">
            <a:off x="883296" y="3900794"/>
            <a:ext cx="893406" cy="8372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0153F2E1-2C5D-400B-A744-FD149952B9B2}"/>
              </a:ext>
            </a:extLst>
          </p:cNvPr>
          <p:cNvCxnSpPr>
            <a:cxnSpLocks/>
          </p:cNvCxnSpPr>
          <p:nvPr/>
        </p:nvCxnSpPr>
        <p:spPr>
          <a:xfrm>
            <a:off x="2691102" y="3900794"/>
            <a:ext cx="680745" cy="9414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Obdĺžnik 3">
            <a:extLst>
              <a:ext uri="{FF2B5EF4-FFF2-40B4-BE49-F238E27FC236}">
                <a16:creationId xmlns:a16="http://schemas.microsoft.com/office/drawing/2014/main" id="{D667970F-EA76-44E4-A6F5-BB65103E3EB1}"/>
              </a:ext>
            </a:extLst>
          </p:cNvPr>
          <p:cNvSpPr/>
          <p:nvPr/>
        </p:nvSpPr>
        <p:spPr>
          <a:xfrm>
            <a:off x="5820359" y="3145834"/>
            <a:ext cx="23622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generace  </a:t>
            </a:r>
          </a:p>
          <a:p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8" name="Obdĺžnik 3">
            <a:extLst>
              <a:ext uri="{FF2B5EF4-FFF2-40B4-BE49-F238E27FC236}">
                <a16:creationId xmlns:a16="http://schemas.microsoft.com/office/drawing/2014/main" id="{45EA1E41-4B4E-4707-ADAC-E79E8FF59400}"/>
              </a:ext>
            </a:extLst>
          </p:cNvPr>
          <p:cNvSpPr/>
          <p:nvPr/>
        </p:nvSpPr>
        <p:spPr>
          <a:xfrm>
            <a:off x="5029200" y="4648200"/>
            <a:ext cx="23622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nová  </a:t>
            </a:r>
          </a:p>
          <a:p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9" name="Obdĺžnik 3">
            <a:extLst>
              <a:ext uri="{FF2B5EF4-FFF2-40B4-BE49-F238E27FC236}">
                <a16:creationId xmlns:a16="http://schemas.microsoft.com/office/drawing/2014/main" id="{83ABC426-AB2E-4F09-8E67-F863D35E0D78}"/>
              </a:ext>
            </a:extLst>
          </p:cNvPr>
          <p:cNvSpPr/>
          <p:nvPr/>
        </p:nvSpPr>
        <p:spPr>
          <a:xfrm>
            <a:off x="7127808" y="4738075"/>
            <a:ext cx="23622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stíhaček  </a:t>
            </a:r>
          </a:p>
          <a:p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0322BAC6-9911-4FA5-B30B-E48848C23389}"/>
              </a:ext>
            </a:extLst>
          </p:cNvPr>
          <p:cNvCxnSpPr>
            <a:cxnSpLocks/>
          </p:cNvCxnSpPr>
          <p:nvPr/>
        </p:nvCxnSpPr>
        <p:spPr>
          <a:xfrm flipV="1">
            <a:off x="5512838" y="3934098"/>
            <a:ext cx="893406" cy="8372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ED094825-D879-4824-81E0-266EC2F0DB38}"/>
              </a:ext>
            </a:extLst>
          </p:cNvPr>
          <p:cNvCxnSpPr>
            <a:cxnSpLocks/>
          </p:cNvCxnSpPr>
          <p:nvPr/>
        </p:nvCxnSpPr>
        <p:spPr>
          <a:xfrm>
            <a:off x="7320644" y="3934098"/>
            <a:ext cx="680745" cy="9414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Obdĺžnik 3">
            <a:extLst>
              <a:ext uri="{FF2B5EF4-FFF2-40B4-BE49-F238E27FC236}">
                <a16:creationId xmlns:a16="http://schemas.microsoft.com/office/drawing/2014/main" id="{A1647FAF-DB13-4BFB-8859-02C5BE672F54}"/>
              </a:ext>
            </a:extLst>
          </p:cNvPr>
          <p:cNvSpPr/>
          <p:nvPr/>
        </p:nvSpPr>
        <p:spPr>
          <a:xfrm>
            <a:off x="251926" y="1654157"/>
            <a:ext cx="8663473" cy="6567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hůře se zachytává sémantická interpretace</a:t>
            </a:r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2391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457200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Sémantická interpretace </a:t>
            </a:r>
            <a:endParaRPr lang="en-GB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itchFamily="34" charset="0"/>
                <a:ea typeface="Batang" pitchFamily="18" charset="-127"/>
                <a:cs typeface="Arial" pitchFamily="34" charset="0"/>
              </a:rPr>
              <a:t>17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11" name="Obdĺžnik 3">
            <a:extLst>
              <a:ext uri="{FF2B5EF4-FFF2-40B4-BE49-F238E27FC236}">
                <a16:creationId xmlns:a16="http://schemas.microsoft.com/office/drawing/2014/main" id="{BD376B8D-CE88-498E-B156-70D37C3DFD77}"/>
              </a:ext>
            </a:extLst>
          </p:cNvPr>
          <p:cNvSpPr/>
          <p:nvPr/>
        </p:nvSpPr>
        <p:spPr>
          <a:xfrm>
            <a:off x="447197" y="4275650"/>
            <a:ext cx="110897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nová </a:t>
            </a:r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2" name="Obdĺžnik 3">
            <a:extLst>
              <a:ext uri="{FF2B5EF4-FFF2-40B4-BE49-F238E27FC236}">
                <a16:creationId xmlns:a16="http://schemas.microsoft.com/office/drawing/2014/main" id="{67CC42E4-A539-4ABD-9115-DA4481F60554}"/>
              </a:ext>
            </a:extLst>
          </p:cNvPr>
          <p:cNvSpPr/>
          <p:nvPr/>
        </p:nvSpPr>
        <p:spPr>
          <a:xfrm>
            <a:off x="2930592" y="5668608"/>
            <a:ext cx="110897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krásy  </a:t>
            </a:r>
          </a:p>
          <a:p>
            <a:endParaRPr lang="en-GB" sz="24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BDC24E64-BAB6-4F78-BBDA-ADA6BC7BA95A}"/>
              </a:ext>
            </a:extLst>
          </p:cNvPr>
          <p:cNvCxnSpPr>
            <a:cxnSpLocks/>
          </p:cNvCxnSpPr>
          <p:nvPr/>
        </p:nvCxnSpPr>
        <p:spPr>
          <a:xfrm flipV="1">
            <a:off x="1293649" y="3058797"/>
            <a:ext cx="411519" cy="4858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Obdĺžnik 3">
            <a:extLst>
              <a:ext uri="{FF2B5EF4-FFF2-40B4-BE49-F238E27FC236}">
                <a16:creationId xmlns:a16="http://schemas.microsoft.com/office/drawing/2014/main" id="{D667970F-EA76-44E4-A6F5-BB65103E3EB1}"/>
              </a:ext>
            </a:extLst>
          </p:cNvPr>
          <p:cNvSpPr/>
          <p:nvPr/>
        </p:nvSpPr>
        <p:spPr>
          <a:xfrm>
            <a:off x="5739689" y="5626690"/>
            <a:ext cx="2362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generace  </a:t>
            </a:r>
          </a:p>
          <a:p>
            <a:endParaRPr lang="en-GB" sz="24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8" name="Obdĺžnik 3">
            <a:extLst>
              <a:ext uri="{FF2B5EF4-FFF2-40B4-BE49-F238E27FC236}">
                <a16:creationId xmlns:a16="http://schemas.microsoft.com/office/drawing/2014/main" id="{45EA1E41-4B4E-4707-ADAC-E79E8FF59400}"/>
              </a:ext>
            </a:extLst>
          </p:cNvPr>
          <p:cNvSpPr/>
          <p:nvPr/>
        </p:nvSpPr>
        <p:spPr>
          <a:xfrm>
            <a:off x="4368752" y="5666533"/>
            <a:ext cx="23622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nová  </a:t>
            </a:r>
          </a:p>
          <a:p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9" name="Obdĺžnik 3">
            <a:extLst>
              <a:ext uri="{FF2B5EF4-FFF2-40B4-BE49-F238E27FC236}">
                <a16:creationId xmlns:a16="http://schemas.microsoft.com/office/drawing/2014/main" id="{83ABC426-AB2E-4F09-8E67-F863D35E0D78}"/>
              </a:ext>
            </a:extLst>
          </p:cNvPr>
          <p:cNvSpPr/>
          <p:nvPr/>
        </p:nvSpPr>
        <p:spPr>
          <a:xfrm>
            <a:off x="7441137" y="4466362"/>
            <a:ext cx="173554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stíhaček  </a:t>
            </a:r>
          </a:p>
          <a:p>
            <a:endParaRPr lang="en-GB" sz="24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0322BAC6-9911-4FA5-B30B-E48848C23389}"/>
              </a:ext>
            </a:extLst>
          </p:cNvPr>
          <p:cNvCxnSpPr>
            <a:cxnSpLocks/>
          </p:cNvCxnSpPr>
          <p:nvPr/>
        </p:nvCxnSpPr>
        <p:spPr>
          <a:xfrm flipV="1">
            <a:off x="5588843" y="3085130"/>
            <a:ext cx="1109376" cy="51493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Obdĺžnik 3">
            <a:extLst>
              <a:ext uri="{FF2B5EF4-FFF2-40B4-BE49-F238E27FC236}">
                <a16:creationId xmlns:a16="http://schemas.microsoft.com/office/drawing/2014/main" id="{A1647FAF-DB13-4BFB-8859-02C5BE672F54}"/>
              </a:ext>
            </a:extLst>
          </p:cNvPr>
          <p:cNvSpPr/>
          <p:nvPr/>
        </p:nvSpPr>
        <p:spPr>
          <a:xfrm>
            <a:off x="251926" y="1654157"/>
            <a:ext cx="8663473" cy="697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lépe zachytává sémantickou interpretaci</a:t>
            </a:r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3" name="Obdĺžnik 3">
            <a:extLst>
              <a:ext uri="{FF2B5EF4-FFF2-40B4-BE49-F238E27FC236}">
                <a16:creationId xmlns:a16="http://schemas.microsoft.com/office/drawing/2014/main" id="{FEB8C923-7D30-476F-8EC8-B6D095C6D4D6}"/>
              </a:ext>
            </a:extLst>
          </p:cNvPr>
          <p:cNvSpPr/>
          <p:nvPr/>
        </p:nvSpPr>
        <p:spPr>
          <a:xfrm>
            <a:off x="1567246" y="2351207"/>
            <a:ext cx="8382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2800" dirty="0">
                <a:solidFill>
                  <a:srgbClr val="4F81BD"/>
                </a:solidFill>
                <a:latin typeface="Century Gothic" pitchFamily="34" charset="0"/>
              </a:rPr>
              <a:t>N</a:t>
            </a:r>
            <a:r>
              <a:rPr lang="cs-CZ" sz="2800" baseline="-25000" dirty="0">
                <a:solidFill>
                  <a:srgbClr val="4F81BD"/>
                </a:solidFill>
                <a:latin typeface="Century Gothic" pitchFamily="34" charset="0"/>
              </a:rPr>
              <a:t>1</a:t>
            </a:r>
            <a:r>
              <a:rPr lang="cs-CZ" sz="2800" dirty="0">
                <a:solidFill>
                  <a:srgbClr val="4F81BD"/>
                </a:solidFill>
                <a:latin typeface="Century Gothic" pitchFamily="34" charset="0"/>
              </a:rPr>
              <a:t>P</a:t>
            </a:r>
            <a:r>
              <a:rPr lang="cs-CZ" sz="3200" dirty="0">
                <a:solidFill>
                  <a:srgbClr val="4F81BD"/>
                </a:solidFill>
                <a:latin typeface="Century Gothic" pitchFamily="34" charset="0"/>
              </a:rPr>
              <a:t>  </a:t>
            </a:r>
          </a:p>
          <a:p>
            <a:endParaRPr lang="en-GB" sz="2800" dirty="0">
              <a:solidFill>
                <a:srgbClr val="4F81BD"/>
              </a:solidFill>
              <a:latin typeface="Century Gothic" pitchFamily="34" charset="0"/>
            </a:endParaRPr>
          </a:p>
        </p:txBody>
      </p:sp>
      <p:sp>
        <p:nvSpPr>
          <p:cNvPr id="24" name="Obdĺžnik 3">
            <a:extLst>
              <a:ext uri="{FF2B5EF4-FFF2-40B4-BE49-F238E27FC236}">
                <a16:creationId xmlns:a16="http://schemas.microsoft.com/office/drawing/2014/main" id="{7DA12EE6-2F08-4CBC-817E-A8642772F7A7}"/>
              </a:ext>
            </a:extLst>
          </p:cNvPr>
          <p:cNvSpPr/>
          <p:nvPr/>
        </p:nvSpPr>
        <p:spPr>
          <a:xfrm>
            <a:off x="2207076" y="3431911"/>
            <a:ext cx="8382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2800" dirty="0">
                <a:solidFill>
                  <a:srgbClr val="4F81BD"/>
                </a:solidFill>
                <a:latin typeface="Century Gothic" pitchFamily="34" charset="0"/>
              </a:rPr>
              <a:t>N</a:t>
            </a:r>
            <a:r>
              <a:rPr lang="cs-CZ" sz="2800" baseline="-25000" dirty="0">
                <a:solidFill>
                  <a:srgbClr val="4F81BD"/>
                </a:solidFill>
                <a:latin typeface="Century Gothic" pitchFamily="34" charset="0"/>
              </a:rPr>
              <a:t>1</a:t>
            </a:r>
            <a:r>
              <a:rPr lang="cs-CZ" sz="2800" dirty="0">
                <a:solidFill>
                  <a:srgbClr val="4F81BD"/>
                </a:solidFill>
                <a:latin typeface="Century Gothic" pitchFamily="34" charset="0"/>
              </a:rPr>
              <a:t>P</a:t>
            </a:r>
            <a:r>
              <a:rPr lang="cs-CZ" sz="3200" dirty="0">
                <a:solidFill>
                  <a:srgbClr val="4F81BD"/>
                </a:solidFill>
                <a:latin typeface="Century Gothic" pitchFamily="34" charset="0"/>
              </a:rPr>
              <a:t>  </a:t>
            </a:r>
          </a:p>
          <a:p>
            <a:endParaRPr lang="en-GB" sz="2800" dirty="0">
              <a:solidFill>
                <a:srgbClr val="4F81BD"/>
              </a:solidFill>
              <a:latin typeface="Century Gothic" pitchFamily="34" charset="0"/>
            </a:endParaRPr>
          </a:p>
        </p:txBody>
      </p:sp>
      <p:sp>
        <p:nvSpPr>
          <p:cNvPr id="25" name="Obdĺžnik 3">
            <a:extLst>
              <a:ext uri="{FF2B5EF4-FFF2-40B4-BE49-F238E27FC236}">
                <a16:creationId xmlns:a16="http://schemas.microsoft.com/office/drawing/2014/main" id="{276F1903-B277-4385-A59C-00EE4C86144E}"/>
              </a:ext>
            </a:extLst>
          </p:cNvPr>
          <p:cNvSpPr/>
          <p:nvPr/>
        </p:nvSpPr>
        <p:spPr>
          <a:xfrm>
            <a:off x="604048" y="3400172"/>
            <a:ext cx="115446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2800" dirty="0" err="1">
                <a:solidFill>
                  <a:srgbClr val="4F81BD"/>
                </a:solidFill>
                <a:latin typeface="Century Gothic" pitchFamily="34" charset="0"/>
              </a:rPr>
              <a:t>ADJ</a:t>
            </a:r>
            <a:r>
              <a:rPr lang="cs-CZ" sz="3200" dirty="0">
                <a:solidFill>
                  <a:srgbClr val="4F81BD"/>
                </a:solidFill>
                <a:latin typeface="Century Gothic" pitchFamily="34" charset="0"/>
              </a:rPr>
              <a:t>  </a:t>
            </a:r>
          </a:p>
          <a:p>
            <a:endParaRPr lang="en-GB" sz="2800" dirty="0">
              <a:solidFill>
                <a:srgbClr val="4F81BD"/>
              </a:solidFill>
              <a:latin typeface="Century Gothic" pitchFamily="34" charset="0"/>
            </a:endParaRPr>
          </a:p>
        </p:txBody>
      </p: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8E92B670-8882-4772-9F40-29D1AE4CFF2B}"/>
              </a:ext>
            </a:extLst>
          </p:cNvPr>
          <p:cNvCxnSpPr>
            <a:cxnSpLocks/>
          </p:cNvCxnSpPr>
          <p:nvPr/>
        </p:nvCxnSpPr>
        <p:spPr>
          <a:xfrm>
            <a:off x="2034264" y="3062453"/>
            <a:ext cx="411519" cy="4858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922ECFE5-51A6-4F0C-B096-4A11D6ED6B87}"/>
              </a:ext>
            </a:extLst>
          </p:cNvPr>
          <p:cNvCxnSpPr>
            <a:cxnSpLocks/>
          </p:cNvCxnSpPr>
          <p:nvPr/>
        </p:nvCxnSpPr>
        <p:spPr>
          <a:xfrm flipV="1">
            <a:off x="990600" y="4131181"/>
            <a:ext cx="0" cy="36720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Přímá spojnice 27">
            <a:extLst>
              <a:ext uri="{FF2B5EF4-FFF2-40B4-BE49-F238E27FC236}">
                <a16:creationId xmlns:a16="http://schemas.microsoft.com/office/drawing/2014/main" id="{88203737-F27F-4BFF-AF6B-6B75422370B2}"/>
              </a:ext>
            </a:extLst>
          </p:cNvPr>
          <p:cNvCxnSpPr>
            <a:cxnSpLocks/>
          </p:cNvCxnSpPr>
          <p:nvPr/>
        </p:nvCxnSpPr>
        <p:spPr>
          <a:xfrm flipV="1">
            <a:off x="2034264" y="4246812"/>
            <a:ext cx="411519" cy="4858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Přímá spojnice 28">
            <a:extLst>
              <a:ext uri="{FF2B5EF4-FFF2-40B4-BE49-F238E27FC236}">
                <a16:creationId xmlns:a16="http://schemas.microsoft.com/office/drawing/2014/main" id="{D9C725D2-63A5-4310-ADD2-9DD5734C71B8}"/>
              </a:ext>
            </a:extLst>
          </p:cNvPr>
          <p:cNvCxnSpPr>
            <a:cxnSpLocks/>
          </p:cNvCxnSpPr>
          <p:nvPr/>
        </p:nvCxnSpPr>
        <p:spPr>
          <a:xfrm>
            <a:off x="2844465" y="4235135"/>
            <a:ext cx="411519" cy="4858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Obdĺžnik 3">
            <a:extLst>
              <a:ext uri="{FF2B5EF4-FFF2-40B4-BE49-F238E27FC236}">
                <a16:creationId xmlns:a16="http://schemas.microsoft.com/office/drawing/2014/main" id="{EC6DE359-231E-48FA-A530-9402F919F138}"/>
              </a:ext>
            </a:extLst>
          </p:cNvPr>
          <p:cNvSpPr/>
          <p:nvPr/>
        </p:nvSpPr>
        <p:spPr>
          <a:xfrm>
            <a:off x="1100156" y="5649313"/>
            <a:ext cx="191422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královna  </a:t>
            </a:r>
          </a:p>
          <a:p>
            <a:endParaRPr lang="en-GB" sz="24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1" name="Obdĺžnik 3">
            <a:extLst>
              <a:ext uri="{FF2B5EF4-FFF2-40B4-BE49-F238E27FC236}">
                <a16:creationId xmlns:a16="http://schemas.microsoft.com/office/drawing/2014/main" id="{F79E49C8-5485-4FE0-A707-BC9EAC4C5464}"/>
              </a:ext>
            </a:extLst>
          </p:cNvPr>
          <p:cNvSpPr/>
          <p:nvPr/>
        </p:nvSpPr>
        <p:spPr>
          <a:xfrm>
            <a:off x="1796072" y="4648200"/>
            <a:ext cx="78010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2800" dirty="0">
                <a:solidFill>
                  <a:srgbClr val="4F81BD"/>
                </a:solidFill>
                <a:latin typeface="Century Gothic" pitchFamily="34" charset="0"/>
              </a:rPr>
              <a:t>N</a:t>
            </a:r>
            <a:r>
              <a:rPr lang="cs-CZ" sz="2800" baseline="-25000" dirty="0">
                <a:solidFill>
                  <a:srgbClr val="4F81BD"/>
                </a:solidFill>
                <a:latin typeface="Century Gothic" pitchFamily="34" charset="0"/>
              </a:rPr>
              <a:t>1</a:t>
            </a:r>
            <a:r>
              <a:rPr lang="cs-CZ" sz="3200" dirty="0">
                <a:solidFill>
                  <a:srgbClr val="4F81BD"/>
                </a:solidFill>
                <a:latin typeface="Century Gothic" pitchFamily="34" charset="0"/>
              </a:rPr>
              <a:t>  </a:t>
            </a:r>
          </a:p>
          <a:p>
            <a:endParaRPr lang="en-GB" sz="2800" dirty="0">
              <a:solidFill>
                <a:srgbClr val="4F81BD"/>
              </a:solidFill>
              <a:latin typeface="Century Gothic" pitchFamily="34" charset="0"/>
            </a:endParaRPr>
          </a:p>
        </p:txBody>
      </p:sp>
      <p:sp>
        <p:nvSpPr>
          <p:cNvPr id="32" name="Obdĺžnik 3">
            <a:extLst>
              <a:ext uri="{FF2B5EF4-FFF2-40B4-BE49-F238E27FC236}">
                <a16:creationId xmlns:a16="http://schemas.microsoft.com/office/drawing/2014/main" id="{1E659D4D-00D8-4803-A8C0-8FB8DA4D92D7}"/>
              </a:ext>
            </a:extLst>
          </p:cNvPr>
          <p:cNvSpPr/>
          <p:nvPr/>
        </p:nvSpPr>
        <p:spPr>
          <a:xfrm>
            <a:off x="3122326" y="4597111"/>
            <a:ext cx="59016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2800" dirty="0">
                <a:solidFill>
                  <a:srgbClr val="4F81BD"/>
                </a:solidFill>
                <a:latin typeface="Century Gothic" pitchFamily="34" charset="0"/>
              </a:rPr>
              <a:t>N</a:t>
            </a:r>
            <a:r>
              <a:rPr lang="cs-CZ" sz="2800" baseline="-25000" dirty="0">
                <a:solidFill>
                  <a:srgbClr val="4F81BD"/>
                </a:solidFill>
                <a:latin typeface="Century Gothic" pitchFamily="34" charset="0"/>
              </a:rPr>
              <a:t>2</a:t>
            </a:r>
            <a:r>
              <a:rPr lang="cs-CZ" sz="3200" dirty="0">
                <a:solidFill>
                  <a:srgbClr val="4F81BD"/>
                </a:solidFill>
                <a:latin typeface="Century Gothic" pitchFamily="34" charset="0"/>
              </a:rPr>
              <a:t>  </a:t>
            </a:r>
          </a:p>
          <a:p>
            <a:endParaRPr lang="en-GB" sz="2800" dirty="0">
              <a:solidFill>
                <a:srgbClr val="4F81BD"/>
              </a:solidFill>
              <a:latin typeface="Century Gothic" pitchFamily="34" charset="0"/>
            </a:endParaRPr>
          </a:p>
        </p:txBody>
      </p:sp>
      <p:cxnSp>
        <p:nvCxnSpPr>
          <p:cNvPr id="33" name="Přímá spojnice 32">
            <a:extLst>
              <a:ext uri="{FF2B5EF4-FFF2-40B4-BE49-F238E27FC236}">
                <a16:creationId xmlns:a16="http://schemas.microsoft.com/office/drawing/2014/main" id="{F4C0C50B-D512-43FF-A2B8-C5B58F52A12E}"/>
              </a:ext>
            </a:extLst>
          </p:cNvPr>
          <p:cNvCxnSpPr>
            <a:cxnSpLocks/>
          </p:cNvCxnSpPr>
          <p:nvPr/>
        </p:nvCxnSpPr>
        <p:spPr>
          <a:xfrm flipV="1">
            <a:off x="1986346" y="5365500"/>
            <a:ext cx="0" cy="36720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Přímá spojnice 33">
            <a:extLst>
              <a:ext uri="{FF2B5EF4-FFF2-40B4-BE49-F238E27FC236}">
                <a16:creationId xmlns:a16="http://schemas.microsoft.com/office/drawing/2014/main" id="{F00A1521-3AB4-4C37-B21E-5AB4176E3477}"/>
              </a:ext>
            </a:extLst>
          </p:cNvPr>
          <p:cNvCxnSpPr>
            <a:cxnSpLocks/>
          </p:cNvCxnSpPr>
          <p:nvPr/>
        </p:nvCxnSpPr>
        <p:spPr>
          <a:xfrm flipV="1">
            <a:off x="3338212" y="5326546"/>
            <a:ext cx="0" cy="36720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Obdĺžnik 3">
            <a:extLst>
              <a:ext uri="{FF2B5EF4-FFF2-40B4-BE49-F238E27FC236}">
                <a16:creationId xmlns:a16="http://schemas.microsoft.com/office/drawing/2014/main" id="{86778FBD-2207-437C-AFCB-5C4E9D51BF31}"/>
              </a:ext>
            </a:extLst>
          </p:cNvPr>
          <p:cNvSpPr/>
          <p:nvPr/>
        </p:nvSpPr>
        <p:spPr>
          <a:xfrm>
            <a:off x="6501689" y="2346228"/>
            <a:ext cx="8382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2800" dirty="0">
                <a:solidFill>
                  <a:srgbClr val="4F81BD"/>
                </a:solidFill>
                <a:latin typeface="Century Gothic" pitchFamily="34" charset="0"/>
              </a:rPr>
              <a:t>N</a:t>
            </a:r>
            <a:r>
              <a:rPr lang="cs-CZ" sz="2800" baseline="-25000" dirty="0">
                <a:solidFill>
                  <a:srgbClr val="4F81BD"/>
                </a:solidFill>
                <a:latin typeface="Century Gothic" pitchFamily="34" charset="0"/>
              </a:rPr>
              <a:t>1</a:t>
            </a:r>
            <a:r>
              <a:rPr lang="cs-CZ" sz="2800" dirty="0">
                <a:solidFill>
                  <a:srgbClr val="4F81BD"/>
                </a:solidFill>
                <a:latin typeface="Century Gothic" pitchFamily="34" charset="0"/>
              </a:rPr>
              <a:t>P</a:t>
            </a:r>
            <a:r>
              <a:rPr lang="cs-CZ" sz="3200" dirty="0">
                <a:solidFill>
                  <a:srgbClr val="4F81BD"/>
                </a:solidFill>
                <a:latin typeface="Century Gothic" pitchFamily="34" charset="0"/>
              </a:rPr>
              <a:t>  </a:t>
            </a:r>
          </a:p>
          <a:p>
            <a:endParaRPr lang="en-GB" sz="2800" dirty="0">
              <a:solidFill>
                <a:srgbClr val="4F81BD"/>
              </a:solidFill>
              <a:latin typeface="Century Gothic" pitchFamily="34" charset="0"/>
            </a:endParaRPr>
          </a:p>
        </p:txBody>
      </p:sp>
      <p:cxnSp>
        <p:nvCxnSpPr>
          <p:cNvPr id="37" name="Přímá spojnice 36">
            <a:extLst>
              <a:ext uri="{FF2B5EF4-FFF2-40B4-BE49-F238E27FC236}">
                <a16:creationId xmlns:a16="http://schemas.microsoft.com/office/drawing/2014/main" id="{6803C855-0659-4A32-9A32-E116735A0CCD}"/>
              </a:ext>
            </a:extLst>
          </p:cNvPr>
          <p:cNvCxnSpPr>
            <a:cxnSpLocks/>
          </p:cNvCxnSpPr>
          <p:nvPr/>
        </p:nvCxnSpPr>
        <p:spPr>
          <a:xfrm>
            <a:off x="7018268" y="3103048"/>
            <a:ext cx="1109376" cy="51493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Obdĺžnik 3">
            <a:extLst>
              <a:ext uri="{FF2B5EF4-FFF2-40B4-BE49-F238E27FC236}">
                <a16:creationId xmlns:a16="http://schemas.microsoft.com/office/drawing/2014/main" id="{C29958AE-5C68-4EF9-9E89-AB7E6FFD11AF}"/>
              </a:ext>
            </a:extLst>
          </p:cNvPr>
          <p:cNvSpPr/>
          <p:nvPr/>
        </p:nvSpPr>
        <p:spPr>
          <a:xfrm>
            <a:off x="5184441" y="3484850"/>
            <a:ext cx="8382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2800" dirty="0">
                <a:solidFill>
                  <a:srgbClr val="4F81BD"/>
                </a:solidFill>
                <a:latin typeface="Century Gothic" pitchFamily="34" charset="0"/>
              </a:rPr>
              <a:t>N</a:t>
            </a:r>
            <a:r>
              <a:rPr lang="cs-CZ" sz="2800" baseline="-25000" dirty="0">
                <a:solidFill>
                  <a:srgbClr val="4F81BD"/>
                </a:solidFill>
                <a:latin typeface="Century Gothic" pitchFamily="34" charset="0"/>
              </a:rPr>
              <a:t>1</a:t>
            </a:r>
            <a:r>
              <a:rPr lang="cs-CZ" sz="2800" dirty="0">
                <a:solidFill>
                  <a:srgbClr val="4F81BD"/>
                </a:solidFill>
                <a:latin typeface="Century Gothic" pitchFamily="34" charset="0"/>
              </a:rPr>
              <a:t>P</a:t>
            </a:r>
            <a:r>
              <a:rPr lang="cs-CZ" sz="3200" dirty="0">
                <a:solidFill>
                  <a:srgbClr val="4F81BD"/>
                </a:solidFill>
                <a:latin typeface="Century Gothic" pitchFamily="34" charset="0"/>
              </a:rPr>
              <a:t>  </a:t>
            </a:r>
          </a:p>
          <a:p>
            <a:endParaRPr lang="en-GB" sz="2800" dirty="0">
              <a:solidFill>
                <a:srgbClr val="4F81BD"/>
              </a:solidFill>
              <a:latin typeface="Century Gothic" pitchFamily="34" charset="0"/>
            </a:endParaRPr>
          </a:p>
        </p:txBody>
      </p:sp>
      <p:sp>
        <p:nvSpPr>
          <p:cNvPr id="39" name="Obdĺžnik 3">
            <a:extLst>
              <a:ext uri="{FF2B5EF4-FFF2-40B4-BE49-F238E27FC236}">
                <a16:creationId xmlns:a16="http://schemas.microsoft.com/office/drawing/2014/main" id="{1B3F4E55-BA39-4EB2-914E-EF0DFF6A1E78}"/>
              </a:ext>
            </a:extLst>
          </p:cNvPr>
          <p:cNvSpPr/>
          <p:nvPr/>
        </p:nvSpPr>
        <p:spPr>
          <a:xfrm>
            <a:off x="8065045" y="3484850"/>
            <a:ext cx="76089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2800" dirty="0">
                <a:solidFill>
                  <a:srgbClr val="4F81BD"/>
                </a:solidFill>
                <a:latin typeface="Century Gothic" pitchFamily="34" charset="0"/>
              </a:rPr>
              <a:t>N</a:t>
            </a:r>
            <a:r>
              <a:rPr lang="cs-CZ" sz="3200" baseline="-25000" dirty="0">
                <a:solidFill>
                  <a:srgbClr val="4F81BD"/>
                </a:solidFill>
                <a:latin typeface="Century Gothic" pitchFamily="34" charset="0"/>
              </a:rPr>
              <a:t>2</a:t>
            </a:r>
            <a:r>
              <a:rPr lang="cs-CZ" sz="3200" dirty="0">
                <a:solidFill>
                  <a:srgbClr val="4F81BD"/>
                </a:solidFill>
                <a:latin typeface="Century Gothic" pitchFamily="34" charset="0"/>
              </a:rPr>
              <a:t>  </a:t>
            </a:r>
          </a:p>
          <a:p>
            <a:endParaRPr lang="en-GB" sz="2800" dirty="0">
              <a:solidFill>
                <a:srgbClr val="4F81BD"/>
              </a:solidFill>
              <a:latin typeface="Century Gothic" pitchFamily="34" charset="0"/>
            </a:endParaRPr>
          </a:p>
        </p:txBody>
      </p:sp>
      <p:cxnSp>
        <p:nvCxnSpPr>
          <p:cNvPr id="40" name="Přímá spojnice 39">
            <a:extLst>
              <a:ext uri="{FF2B5EF4-FFF2-40B4-BE49-F238E27FC236}">
                <a16:creationId xmlns:a16="http://schemas.microsoft.com/office/drawing/2014/main" id="{E8FE4817-9DB7-46E7-A989-A7847751DC07}"/>
              </a:ext>
            </a:extLst>
          </p:cNvPr>
          <p:cNvCxnSpPr>
            <a:cxnSpLocks/>
          </p:cNvCxnSpPr>
          <p:nvPr/>
        </p:nvCxnSpPr>
        <p:spPr>
          <a:xfrm flipV="1">
            <a:off x="8308908" y="4221231"/>
            <a:ext cx="0" cy="36720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Přímá spojnice 40">
            <a:extLst>
              <a:ext uri="{FF2B5EF4-FFF2-40B4-BE49-F238E27FC236}">
                <a16:creationId xmlns:a16="http://schemas.microsoft.com/office/drawing/2014/main" id="{94D001EA-B5AB-4653-86DF-ACB34E500ED7}"/>
              </a:ext>
            </a:extLst>
          </p:cNvPr>
          <p:cNvCxnSpPr>
            <a:cxnSpLocks/>
          </p:cNvCxnSpPr>
          <p:nvPr/>
        </p:nvCxnSpPr>
        <p:spPr>
          <a:xfrm flipV="1">
            <a:off x="4983630" y="4246812"/>
            <a:ext cx="411519" cy="4858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Přímá spojnice 41">
            <a:extLst>
              <a:ext uri="{FF2B5EF4-FFF2-40B4-BE49-F238E27FC236}">
                <a16:creationId xmlns:a16="http://schemas.microsoft.com/office/drawing/2014/main" id="{D13A1077-0219-49DF-BB13-10BA3AC50F95}"/>
              </a:ext>
            </a:extLst>
          </p:cNvPr>
          <p:cNvCxnSpPr>
            <a:cxnSpLocks/>
          </p:cNvCxnSpPr>
          <p:nvPr/>
        </p:nvCxnSpPr>
        <p:spPr>
          <a:xfrm>
            <a:off x="5656692" y="4255464"/>
            <a:ext cx="932639" cy="5380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Obdĺžnik 3">
            <a:extLst>
              <a:ext uri="{FF2B5EF4-FFF2-40B4-BE49-F238E27FC236}">
                <a16:creationId xmlns:a16="http://schemas.microsoft.com/office/drawing/2014/main" id="{430848CF-4695-41D9-B9CB-5F737EE83026}"/>
              </a:ext>
            </a:extLst>
          </p:cNvPr>
          <p:cNvSpPr/>
          <p:nvPr/>
        </p:nvSpPr>
        <p:spPr>
          <a:xfrm>
            <a:off x="4538921" y="4585208"/>
            <a:ext cx="115446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2800" dirty="0" err="1">
                <a:solidFill>
                  <a:srgbClr val="4F81BD"/>
                </a:solidFill>
                <a:latin typeface="Century Gothic" pitchFamily="34" charset="0"/>
              </a:rPr>
              <a:t>ADJ</a:t>
            </a:r>
            <a:r>
              <a:rPr lang="cs-CZ" sz="3200" dirty="0">
                <a:solidFill>
                  <a:srgbClr val="4F81BD"/>
                </a:solidFill>
                <a:latin typeface="Century Gothic" pitchFamily="34" charset="0"/>
              </a:rPr>
              <a:t>  </a:t>
            </a:r>
          </a:p>
          <a:p>
            <a:endParaRPr lang="en-GB" sz="2800" dirty="0">
              <a:solidFill>
                <a:srgbClr val="4F81BD"/>
              </a:solidFill>
              <a:latin typeface="Century Gothic" pitchFamily="34" charset="0"/>
            </a:endParaRPr>
          </a:p>
        </p:txBody>
      </p:sp>
      <p:sp>
        <p:nvSpPr>
          <p:cNvPr id="44" name="Obdĺžnik 3">
            <a:extLst>
              <a:ext uri="{FF2B5EF4-FFF2-40B4-BE49-F238E27FC236}">
                <a16:creationId xmlns:a16="http://schemas.microsoft.com/office/drawing/2014/main" id="{84B842EC-FCF0-4054-8445-4E7AC6D4F94A}"/>
              </a:ext>
            </a:extLst>
          </p:cNvPr>
          <p:cNvSpPr/>
          <p:nvPr/>
        </p:nvSpPr>
        <p:spPr>
          <a:xfrm>
            <a:off x="6353578" y="4594286"/>
            <a:ext cx="664689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2800" dirty="0">
                <a:solidFill>
                  <a:srgbClr val="4F81BD"/>
                </a:solidFill>
                <a:latin typeface="Century Gothic" pitchFamily="34" charset="0"/>
              </a:rPr>
              <a:t>N</a:t>
            </a:r>
            <a:r>
              <a:rPr lang="cs-CZ" sz="3200" baseline="-25000" dirty="0">
                <a:solidFill>
                  <a:srgbClr val="4F81BD"/>
                </a:solidFill>
                <a:latin typeface="Century Gothic" pitchFamily="34" charset="0"/>
              </a:rPr>
              <a:t>1</a:t>
            </a:r>
            <a:r>
              <a:rPr lang="cs-CZ" sz="3200" dirty="0">
                <a:solidFill>
                  <a:srgbClr val="4F81BD"/>
                </a:solidFill>
                <a:latin typeface="Century Gothic" pitchFamily="34" charset="0"/>
              </a:rPr>
              <a:t>  </a:t>
            </a:r>
          </a:p>
          <a:p>
            <a:endParaRPr lang="en-GB" sz="2800" dirty="0">
              <a:solidFill>
                <a:srgbClr val="4F81BD"/>
              </a:solidFill>
              <a:latin typeface="Century Gothic" pitchFamily="34" charset="0"/>
            </a:endParaRPr>
          </a:p>
        </p:txBody>
      </p:sp>
      <p:cxnSp>
        <p:nvCxnSpPr>
          <p:cNvPr id="45" name="Přímá spojnice 44">
            <a:extLst>
              <a:ext uri="{FF2B5EF4-FFF2-40B4-BE49-F238E27FC236}">
                <a16:creationId xmlns:a16="http://schemas.microsoft.com/office/drawing/2014/main" id="{5E0EF672-7601-407F-BD15-987C94C9335A}"/>
              </a:ext>
            </a:extLst>
          </p:cNvPr>
          <p:cNvCxnSpPr>
            <a:cxnSpLocks/>
          </p:cNvCxnSpPr>
          <p:nvPr/>
        </p:nvCxnSpPr>
        <p:spPr>
          <a:xfrm flipV="1">
            <a:off x="4967005" y="5294531"/>
            <a:ext cx="0" cy="36720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7B523A27-9422-446E-9A35-A51358EDD639}"/>
              </a:ext>
            </a:extLst>
          </p:cNvPr>
          <p:cNvCxnSpPr>
            <a:cxnSpLocks/>
          </p:cNvCxnSpPr>
          <p:nvPr/>
        </p:nvCxnSpPr>
        <p:spPr>
          <a:xfrm flipV="1">
            <a:off x="6589331" y="5282108"/>
            <a:ext cx="0" cy="36720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44633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sz="1400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https://www.czechency.org/slovnik/DOMINACE#konstituent</a:t>
            </a: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Bezprostředněsložkový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strom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56FFEB6-C740-46D1-AA1F-F802FFECA6A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28" y="1763920"/>
            <a:ext cx="6538817" cy="46087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39750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sz="1400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https://www.czechency.org/slovnik/DOMINACE#konstituent</a:t>
            </a: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Bezprostředněsložkový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strom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56FFEB6-C740-46D1-AA1F-F802FFECA6A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28" y="1763920"/>
            <a:ext cx="6538817" cy="4608731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67B424E3-F087-4971-9522-7094FBDD9C15}"/>
              </a:ext>
            </a:extLst>
          </p:cNvPr>
          <p:cNvSpPr txBox="1"/>
          <p:nvPr/>
        </p:nvSpPr>
        <p:spPr>
          <a:xfrm>
            <a:off x="5071187" y="1675663"/>
            <a:ext cx="4581330" cy="595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solidFill>
                  <a:srgbClr val="005C1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‘přátelé přijeli z města’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1499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sz="1400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https://www.czechency.org/slovnik/DOMINACE#konstituent</a:t>
            </a: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Bezprostředněsložkový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strom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5390FDEA-CE5C-45E3-B1D8-015005FB34F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685" y="1844501"/>
            <a:ext cx="6059727" cy="42297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13508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sz="1400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https://www.czechency.org/slovnik/DOMINACE#konstituent</a:t>
            </a: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Bezprostředněsložkový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strom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5390FDEA-CE5C-45E3-B1D8-015005FB34F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685" y="1844501"/>
            <a:ext cx="6059727" cy="422972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0A3988AB-D65A-48D8-A9AB-7F664098956D}"/>
              </a:ext>
            </a:extLst>
          </p:cNvPr>
          <p:cNvSpPr txBox="1"/>
          <p:nvPr/>
        </p:nvSpPr>
        <p:spPr>
          <a:xfrm>
            <a:off x="4334070" y="1948104"/>
            <a:ext cx="458133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solidFill>
                  <a:srgbClr val="005C1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‘přijeli přátelé, kteří žijí ve městě’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8913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sz="1400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https://www.czechency.org/slovnik/DOMINACE#konstituent</a:t>
            </a: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Bezprostředněsložkový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strom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1351C7AD-5A41-4585-9829-1B1EB29366C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41" y="1958719"/>
            <a:ext cx="6247493" cy="42088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86056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sz="1400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https://www.czechency.org/slovnik/DOMINACE#konstituent</a:t>
            </a: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Bezprostředněsložkový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strom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1351C7AD-5A41-4585-9829-1B1EB29366C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41" y="1958719"/>
            <a:ext cx="6247493" cy="420881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613C7250-8F24-408E-9AD1-B5E28E6EA5E6}"/>
              </a:ext>
            </a:extLst>
          </p:cNvPr>
          <p:cNvSpPr txBox="1"/>
          <p:nvPr/>
        </p:nvSpPr>
        <p:spPr>
          <a:xfrm>
            <a:off x="4334070" y="1841062"/>
            <a:ext cx="473373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solidFill>
                  <a:srgbClr val="005C1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‘rozbít obraz – a to udělat v předsíni’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0517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sz="1400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https://www.czechency.org/slovnik/DOMINACE#konstituent</a:t>
            </a: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Bezprostředněsložkový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strom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B08ABC1-9BC9-4949-9DE1-EE032438CA2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72346"/>
            <a:ext cx="6739812" cy="43298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1338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sz="1600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převzato z: https://www.czechency.org/slovnik/Z%C3%81VISLOSTN%C3%8D%20STROM</a:t>
            </a: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STROM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4FC99FF-AC11-47DD-A54E-BFF77FC84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99875"/>
            <a:ext cx="8239063" cy="403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9126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sz="1400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https://www.czechency.org/slovnik/DOMINACE#konstituent</a:t>
            </a: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Bezprostředněsložkový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strom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B08ABC1-9BC9-4949-9DE1-EE032438CA2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72346"/>
            <a:ext cx="6739812" cy="432987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BDC62E36-B7CC-48F3-BEDD-443C2DB4BF7F}"/>
              </a:ext>
            </a:extLst>
          </p:cNvPr>
          <p:cNvSpPr txBox="1"/>
          <p:nvPr/>
        </p:nvSpPr>
        <p:spPr>
          <a:xfrm>
            <a:off x="3861318" y="1703696"/>
            <a:ext cx="477882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cs-CZ" sz="2400" dirty="0">
                <a:solidFill>
                  <a:srgbClr val="005C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‘rozbít obraz, který se nacházel v předsíni’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370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22" name="Obdĺžnik 3">
            <a:extLst>
              <a:ext uri="{FF2B5EF4-FFF2-40B4-BE49-F238E27FC236}">
                <a16:creationId xmlns:a16="http://schemas.microsoft.com/office/drawing/2014/main" id="{A1647FAF-DB13-4BFB-8859-02C5BE672F54}"/>
              </a:ext>
            </a:extLst>
          </p:cNvPr>
          <p:cNvSpPr/>
          <p:nvPr/>
        </p:nvSpPr>
        <p:spPr>
          <a:xfrm>
            <a:off x="354563" y="1383730"/>
            <a:ext cx="8663473" cy="1303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v praxi se jen zřídka využívají čistě složkový nebo striktně závislostní přístup</a:t>
            </a:r>
          </a:p>
        </p:txBody>
      </p:sp>
    </p:spTree>
    <p:extLst>
      <p:ext uri="{BB962C8B-B14F-4D97-AF65-F5344CB8AC3E}">
        <p14:creationId xmlns:p14="http://schemas.microsoft.com/office/powerpoint/2010/main" val="12749887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22" name="Obdĺžnik 3">
            <a:extLst>
              <a:ext uri="{FF2B5EF4-FFF2-40B4-BE49-F238E27FC236}">
                <a16:creationId xmlns:a16="http://schemas.microsoft.com/office/drawing/2014/main" id="{A1647FAF-DB13-4BFB-8859-02C5BE672F54}"/>
              </a:ext>
            </a:extLst>
          </p:cNvPr>
          <p:cNvSpPr/>
          <p:nvPr/>
        </p:nvSpPr>
        <p:spPr>
          <a:xfrm>
            <a:off x="354563" y="1383730"/>
            <a:ext cx="8663473" cy="2103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v praxi se jen zřídka využívají čistě složkový nebo striktně závislostní přístup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rgbClr val="FF0000"/>
                </a:solidFill>
                <a:latin typeface="Century Gothic" pitchFamily="34" charset="0"/>
              </a:rPr>
              <a:t>hybridní stromy</a:t>
            </a:r>
          </a:p>
        </p:txBody>
      </p:sp>
    </p:spTree>
    <p:extLst>
      <p:ext uri="{BB962C8B-B14F-4D97-AF65-F5344CB8AC3E}">
        <p14:creationId xmlns:p14="http://schemas.microsoft.com/office/powerpoint/2010/main" val="9075670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22" name="Obdĺžnik 3">
            <a:extLst>
              <a:ext uri="{FF2B5EF4-FFF2-40B4-BE49-F238E27FC236}">
                <a16:creationId xmlns:a16="http://schemas.microsoft.com/office/drawing/2014/main" id="{A1647FAF-DB13-4BFB-8859-02C5BE672F54}"/>
              </a:ext>
            </a:extLst>
          </p:cNvPr>
          <p:cNvSpPr/>
          <p:nvPr/>
        </p:nvSpPr>
        <p:spPr>
          <a:xfrm>
            <a:off x="354563" y="1383730"/>
            <a:ext cx="8663473" cy="3549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v praxi se jen zřídka využívají čistě složkový nebo striktně závislostní přístup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hybridní stromy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 err="1">
                <a:solidFill>
                  <a:srgbClr val="FF0000"/>
                </a:solidFill>
                <a:latin typeface="Century Gothic" pitchFamily="34" charset="0"/>
              </a:rPr>
              <a:t>parser</a:t>
            </a:r>
            <a:r>
              <a:rPr lang="cs-CZ" sz="2800" dirty="0">
                <a:solidFill>
                  <a:srgbClr val="FF0000"/>
                </a:solidFill>
                <a:latin typeface="Century Gothic" pitchFamily="34" charset="0"/>
              </a:rPr>
              <a:t>, který na výstup vypíše jak závislostní, tak složkovou strukturu</a:t>
            </a:r>
          </a:p>
        </p:txBody>
      </p:sp>
    </p:spTree>
    <p:extLst>
      <p:ext uri="{BB962C8B-B14F-4D97-AF65-F5344CB8AC3E}">
        <p14:creationId xmlns:p14="http://schemas.microsoft.com/office/powerpoint/2010/main" val="20439247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22" name="Obdĺžnik 3">
            <a:extLst>
              <a:ext uri="{FF2B5EF4-FFF2-40B4-BE49-F238E27FC236}">
                <a16:creationId xmlns:a16="http://schemas.microsoft.com/office/drawing/2014/main" id="{A1647FAF-DB13-4BFB-8859-02C5BE672F54}"/>
              </a:ext>
            </a:extLst>
          </p:cNvPr>
          <p:cNvSpPr/>
          <p:nvPr/>
        </p:nvSpPr>
        <p:spPr>
          <a:xfrm>
            <a:off x="354563" y="1383730"/>
            <a:ext cx="8663473" cy="4350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v praxi se jen zřídka využívají čistě složkový nebo striktně závislostní přístup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hybridní stromy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parser</a:t>
            </a: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, který na výstup vypíše jak závislostní, tak složkovou strukturu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rgbClr val="FF0000"/>
                </a:solidFill>
                <a:latin typeface="Century Gothic" pitchFamily="34" charset="0"/>
              </a:rPr>
              <a:t>pro </a:t>
            </a:r>
            <a:r>
              <a:rPr lang="cs-CZ" sz="2800" dirty="0" err="1">
                <a:solidFill>
                  <a:srgbClr val="FF0000"/>
                </a:solidFill>
                <a:latin typeface="Century Gothic" pitchFamily="34" charset="0"/>
              </a:rPr>
              <a:t>čj</a:t>
            </a:r>
            <a:r>
              <a:rPr lang="cs-CZ" sz="2800" dirty="0">
                <a:solidFill>
                  <a:srgbClr val="FF0000"/>
                </a:solidFill>
                <a:latin typeface="Century Gothic" pitchFamily="34" charset="0"/>
              </a:rPr>
              <a:t> chybí </a:t>
            </a:r>
            <a:r>
              <a:rPr lang="cs-CZ" sz="2800" dirty="0" err="1">
                <a:solidFill>
                  <a:srgbClr val="FF0000"/>
                </a:solidFill>
                <a:latin typeface="Century Gothic" pitchFamily="34" charset="0"/>
              </a:rPr>
              <a:t>treebank</a:t>
            </a:r>
            <a:r>
              <a:rPr lang="cs-CZ" sz="2800" dirty="0">
                <a:solidFill>
                  <a:srgbClr val="FF0000"/>
                </a:solidFill>
                <a:latin typeface="Century Gothic" pitchFamily="34" charset="0"/>
              </a:rPr>
              <a:t> se složkovými stromy</a:t>
            </a:r>
          </a:p>
        </p:txBody>
      </p:sp>
    </p:spTree>
    <p:extLst>
      <p:ext uri="{BB962C8B-B14F-4D97-AF65-F5344CB8AC3E}">
        <p14:creationId xmlns:p14="http://schemas.microsoft.com/office/powerpoint/2010/main" val="10222038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22" name="Obdĺžnik 3">
            <a:extLst>
              <a:ext uri="{FF2B5EF4-FFF2-40B4-BE49-F238E27FC236}">
                <a16:creationId xmlns:a16="http://schemas.microsoft.com/office/drawing/2014/main" id="{A1647FAF-DB13-4BFB-8859-02C5BE672F54}"/>
              </a:ext>
            </a:extLst>
          </p:cNvPr>
          <p:cNvSpPr/>
          <p:nvPr/>
        </p:nvSpPr>
        <p:spPr>
          <a:xfrm>
            <a:off x="354563" y="1383730"/>
            <a:ext cx="8663473" cy="5150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v praxi se jen zřídka využívají čistě složkový nebo striktně závislostní přístup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hybridní stromy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parser</a:t>
            </a: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, který na výstup vypíše jak závislostní, tak složkovou strukturu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latin typeface="Century Gothic" pitchFamily="34" charset="0"/>
              </a:rPr>
              <a:t>pro </a:t>
            </a:r>
            <a:r>
              <a:rPr lang="cs-CZ" sz="2800" dirty="0" err="1">
                <a:latin typeface="Century Gothic" pitchFamily="34" charset="0"/>
              </a:rPr>
              <a:t>čj</a:t>
            </a:r>
            <a:r>
              <a:rPr lang="cs-CZ" sz="2800" dirty="0">
                <a:latin typeface="Century Gothic" pitchFamily="34" charset="0"/>
              </a:rPr>
              <a:t> chybí </a:t>
            </a:r>
            <a:r>
              <a:rPr lang="cs-CZ" sz="2800" dirty="0" err="1">
                <a:latin typeface="Century Gothic" pitchFamily="34" charset="0"/>
              </a:rPr>
              <a:t>treebank</a:t>
            </a:r>
            <a:r>
              <a:rPr lang="cs-CZ" sz="2800" dirty="0">
                <a:latin typeface="Century Gothic" pitchFamily="34" charset="0"/>
              </a:rPr>
              <a:t> se složkovými stromy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 err="1">
                <a:solidFill>
                  <a:srgbClr val="FF0000"/>
                </a:solidFill>
                <a:latin typeface="Century Gothic" pitchFamily="34" charset="0"/>
              </a:rPr>
              <a:t>Lancaster</a:t>
            </a:r>
            <a:r>
              <a:rPr lang="cs-CZ" sz="2800" dirty="0">
                <a:solidFill>
                  <a:srgbClr val="FF0000"/>
                </a:solidFill>
                <a:latin typeface="Century Gothic" pitchFamily="34" charset="0"/>
              </a:rPr>
              <a:t>-Oslo/Bergen</a:t>
            </a:r>
            <a:endParaRPr lang="en-GB" sz="2800" dirty="0">
              <a:solidFill>
                <a:srgbClr val="FF0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2592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457200"/>
            <a:ext cx="8915400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pravidla ×  statistika </a:t>
            </a:r>
          </a:p>
          <a:p>
            <a:pPr>
              <a:spcBef>
                <a:spcPts val="600"/>
              </a:spcBef>
              <a:buClr>
                <a:srgbClr val="0070C0"/>
              </a:buClr>
            </a:pPr>
            <a:endParaRPr lang="en-GB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itchFamily="34" charset="0"/>
                <a:ea typeface="Batang" pitchFamily="18" charset="-127"/>
                <a:cs typeface="Arial" pitchFamily="34" charset="0"/>
              </a:rPr>
              <a:t>19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547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457200"/>
            <a:ext cx="8915400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pravidla ×  statistika </a:t>
            </a:r>
          </a:p>
          <a:p>
            <a:pPr>
              <a:spcBef>
                <a:spcPts val="600"/>
              </a:spcBef>
              <a:buClr>
                <a:srgbClr val="0070C0"/>
              </a:buClr>
            </a:pPr>
            <a:endParaRPr lang="en-GB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22" name="Obdĺžnik 3">
            <a:extLst>
              <a:ext uri="{FF2B5EF4-FFF2-40B4-BE49-F238E27FC236}">
                <a16:creationId xmlns:a16="http://schemas.microsoft.com/office/drawing/2014/main" id="{A1647FAF-DB13-4BFB-8859-02C5BE672F54}"/>
              </a:ext>
            </a:extLst>
          </p:cNvPr>
          <p:cNvSpPr/>
          <p:nvPr/>
        </p:nvSpPr>
        <p:spPr>
          <a:xfrm>
            <a:off x="251927" y="1447800"/>
            <a:ext cx="8663473" cy="4688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r>
              <a:rPr lang="cs-CZ" sz="3000" dirty="0">
                <a:solidFill>
                  <a:srgbClr val="FF0000"/>
                </a:solidFill>
                <a:latin typeface="Century Gothic" pitchFamily="34" charset="0"/>
              </a:rPr>
              <a:t>Statistická analýza</a:t>
            </a:r>
          </a:p>
          <a:p>
            <a:pPr marL="457200" indent="-457200">
              <a:spcBef>
                <a:spcPts val="6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trénovací (anotovaná) a testovací data</a:t>
            </a:r>
          </a:p>
          <a:p>
            <a:pPr marL="457200" indent="-457200">
              <a:spcBef>
                <a:spcPts val="18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jazyková univerzálnost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větší přesnost při vyhodnocování podobnosti stromů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lépe napodobí anotovaná data než člověk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časově i finančně náročné</a:t>
            </a:r>
          </a:p>
        </p:txBody>
      </p:sp>
    </p:spTree>
    <p:extLst>
      <p:ext uri="{BB962C8B-B14F-4D97-AF65-F5344CB8AC3E}">
        <p14:creationId xmlns:p14="http://schemas.microsoft.com/office/powerpoint/2010/main" val="19692997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457200"/>
            <a:ext cx="8915400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pravidla ×  statistika </a:t>
            </a:r>
          </a:p>
          <a:p>
            <a:pPr>
              <a:spcBef>
                <a:spcPts val="600"/>
              </a:spcBef>
              <a:buClr>
                <a:srgbClr val="0070C0"/>
              </a:buClr>
            </a:pPr>
            <a:endParaRPr lang="en-GB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22" name="Obdĺžnik 3">
            <a:extLst>
              <a:ext uri="{FF2B5EF4-FFF2-40B4-BE49-F238E27FC236}">
                <a16:creationId xmlns:a16="http://schemas.microsoft.com/office/drawing/2014/main" id="{A1647FAF-DB13-4BFB-8859-02C5BE672F54}"/>
              </a:ext>
            </a:extLst>
          </p:cNvPr>
          <p:cNvSpPr/>
          <p:nvPr/>
        </p:nvSpPr>
        <p:spPr>
          <a:xfrm>
            <a:off x="251927" y="1447800"/>
            <a:ext cx="8663473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r>
              <a:rPr lang="cs-CZ" sz="3000" dirty="0">
                <a:solidFill>
                  <a:srgbClr val="FF0000"/>
                </a:solidFill>
                <a:latin typeface="Century Gothic" pitchFamily="34" charset="0"/>
              </a:rPr>
              <a:t>Analýza založená na pravidlech</a:t>
            </a:r>
          </a:p>
          <a:p>
            <a:pPr marL="457200" indent="-457200">
              <a:spcBef>
                <a:spcPts val="18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nezávislost na anotovaných datech</a:t>
            </a:r>
          </a:p>
          <a:p>
            <a:pPr marL="457200" indent="-457200">
              <a:spcBef>
                <a:spcPts val="1800"/>
              </a:spcBef>
              <a:buClr>
                <a:schemeClr val="tx1"/>
              </a:buClr>
              <a:buFont typeface="Century Gothic" panose="020B0502020202020204" pitchFamily="34" charset="0"/>
              <a:buChar char="–"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lze snadno upravit podle zadaného úkolu</a:t>
            </a:r>
          </a:p>
          <a:p>
            <a:pPr>
              <a:spcBef>
                <a:spcPts val="1800"/>
              </a:spcBef>
              <a:buClr>
                <a:schemeClr val="tx1"/>
              </a:buClr>
            </a:pPr>
            <a:endParaRPr lang="cs-CZ" sz="28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1800"/>
              </a:spcBef>
              <a:buClr>
                <a:schemeClr val="tx1"/>
              </a:buClr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Je možné kompletně popsat přirozený jazyk pravidly?</a:t>
            </a:r>
          </a:p>
        </p:txBody>
      </p:sp>
    </p:spTree>
    <p:extLst>
      <p:ext uri="{BB962C8B-B14F-4D97-AF65-F5344CB8AC3E}">
        <p14:creationId xmlns:p14="http://schemas.microsoft.com/office/powerpoint/2010/main" val="22743190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457200"/>
            <a:ext cx="8915400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Postup </a:t>
            </a:r>
            <a:r>
              <a:rPr lang="cs-CZ" sz="3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parsingu</a:t>
            </a:r>
            <a:endParaRPr lang="cs-CZ" sz="3600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  <a:p>
            <a:pPr>
              <a:spcBef>
                <a:spcPts val="600"/>
              </a:spcBef>
              <a:buClr>
                <a:srgbClr val="0070C0"/>
              </a:buClr>
            </a:pPr>
            <a:endParaRPr lang="en-GB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64EF10C6-CD45-4D37-93D1-746C89C68D1E}"/>
              </a:ext>
            </a:extLst>
          </p:cNvPr>
          <p:cNvSpPr/>
          <p:nvPr/>
        </p:nvSpPr>
        <p:spPr>
          <a:xfrm>
            <a:off x="457200" y="1632507"/>
            <a:ext cx="8305800" cy="2970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„zdola nahoru“ (</a:t>
            </a:r>
            <a:r>
              <a:rPr lang="cs-CZ" sz="3200" dirty="0" err="1"/>
              <a:t>bottom</a:t>
            </a:r>
            <a:r>
              <a:rPr lang="cs-CZ" sz="3200" dirty="0"/>
              <a:t> up)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„shora dolů“ (top </a:t>
            </a:r>
            <a:r>
              <a:rPr lang="cs-CZ" sz="3200" dirty="0" err="1"/>
              <a:t>down</a:t>
            </a:r>
            <a:r>
              <a:rPr lang="cs-CZ" sz="3200" dirty="0"/>
              <a:t>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smíšené (</a:t>
            </a:r>
            <a:r>
              <a:rPr lang="cs-CZ" sz="3200" dirty="0" err="1"/>
              <a:t>left-corner</a:t>
            </a:r>
            <a:r>
              <a:rPr lang="cs-CZ" sz="3200" dirty="0"/>
              <a:t>, </a:t>
            </a:r>
            <a:r>
              <a:rPr lang="cs-CZ" sz="3200" dirty="0" err="1"/>
              <a:t>head-corner</a:t>
            </a:r>
            <a:r>
              <a:rPr lang="cs-CZ" sz="3200" dirty="0"/>
              <a:t> </a:t>
            </a:r>
            <a:r>
              <a:rPr lang="cs-CZ" sz="3200" dirty="0" err="1"/>
              <a:t>parsers</a:t>
            </a:r>
            <a:r>
              <a:rPr lang="cs-CZ" sz="3200" dirty="0"/>
              <a:t>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40806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560535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strom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632507"/>
            <a:ext cx="8305800" cy="3709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uzly a hrany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souvislý graf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orientovaný graf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/>
              <a:t>„australské stromy“</a:t>
            </a:r>
            <a:endParaRPr lang="cs-CZ" sz="3200" dirty="0"/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01477062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457200"/>
            <a:ext cx="8915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„zdola nahoru“ (</a:t>
            </a:r>
            <a:r>
              <a:rPr lang="cs-CZ" sz="3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bottom</a:t>
            </a: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 up)</a:t>
            </a:r>
          </a:p>
          <a:p>
            <a:pPr>
              <a:spcBef>
                <a:spcPts val="600"/>
              </a:spcBef>
              <a:buClr>
                <a:srgbClr val="0070C0"/>
              </a:buClr>
            </a:pPr>
            <a:endParaRPr lang="cs-CZ" sz="3600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  <a:p>
            <a:pPr>
              <a:spcBef>
                <a:spcPts val="600"/>
              </a:spcBef>
              <a:buClr>
                <a:srgbClr val="0070C0"/>
              </a:buClr>
            </a:pPr>
            <a:endParaRPr lang="en-GB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64EF10C6-CD45-4D37-93D1-746C89C68D1E}"/>
              </a:ext>
            </a:extLst>
          </p:cNvPr>
          <p:cNvSpPr/>
          <p:nvPr/>
        </p:nvSpPr>
        <p:spPr>
          <a:xfrm>
            <a:off x="457200" y="1632507"/>
            <a:ext cx="8305800" cy="2766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Clr>
                <a:srgbClr val="0070C0"/>
              </a:buClr>
            </a:pPr>
            <a:r>
              <a:rPr lang="cs-CZ" sz="4000" dirty="0"/>
              <a:t>John </a:t>
            </a:r>
            <a:r>
              <a:rPr lang="cs-CZ" sz="4000" dirty="0" err="1"/>
              <a:t>hits</a:t>
            </a:r>
            <a:r>
              <a:rPr lang="cs-CZ" sz="4000" dirty="0"/>
              <a:t> </a:t>
            </a:r>
            <a:r>
              <a:rPr lang="cs-CZ" sz="4000" dirty="0" err="1"/>
              <a:t>the</a:t>
            </a:r>
            <a:r>
              <a:rPr lang="cs-CZ" sz="4000" dirty="0"/>
              <a:t> </a:t>
            </a:r>
            <a:r>
              <a:rPr lang="cs-CZ" sz="4000" dirty="0" err="1"/>
              <a:t>ball</a:t>
            </a:r>
            <a:r>
              <a:rPr lang="cs-CZ" sz="4000" dirty="0"/>
              <a:t>. </a:t>
            </a:r>
          </a:p>
          <a:p>
            <a:pPr algn="ctr">
              <a:lnSpc>
                <a:spcPct val="150000"/>
              </a:lnSpc>
              <a:buClr>
                <a:srgbClr val="0070C0"/>
              </a:buClr>
            </a:pPr>
            <a:endParaRPr lang="cs-CZ" sz="4000" dirty="0"/>
          </a:p>
          <a:p>
            <a:pPr marL="342900" indent="-342900" algn="ctr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2872958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457200"/>
            <a:ext cx="8915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„zdola nahoru“ (</a:t>
            </a:r>
            <a:r>
              <a:rPr lang="cs-CZ" sz="3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bottom</a:t>
            </a: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 up)</a:t>
            </a:r>
          </a:p>
          <a:p>
            <a:pPr>
              <a:spcBef>
                <a:spcPts val="600"/>
              </a:spcBef>
              <a:buClr>
                <a:srgbClr val="0070C0"/>
              </a:buClr>
            </a:pPr>
            <a:endParaRPr lang="cs-CZ" sz="3600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  <a:p>
            <a:pPr>
              <a:spcBef>
                <a:spcPts val="600"/>
              </a:spcBef>
              <a:buClr>
                <a:srgbClr val="0070C0"/>
              </a:buClr>
            </a:pPr>
            <a:endParaRPr lang="en-GB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64EF10C6-CD45-4D37-93D1-746C89C68D1E}"/>
              </a:ext>
            </a:extLst>
          </p:cNvPr>
          <p:cNvSpPr/>
          <p:nvPr/>
        </p:nvSpPr>
        <p:spPr>
          <a:xfrm>
            <a:off x="457200" y="1632507"/>
            <a:ext cx="8305800" cy="663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8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1. věta se skládá ze jmenné fráze následované slovesnou frází </a:t>
            </a:r>
            <a:b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(S →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NP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VP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),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18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2. vlastní jméno samo o sobě je jmennou frází (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NP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→ „John“),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3. jmenná fráze může být také determinátor následovaný         </a:t>
            </a:r>
          </a:p>
          <a:p>
            <a:pPr>
              <a:lnSpc>
                <a:spcPct val="107000"/>
              </a:lnSpc>
              <a:spcAft>
                <a:spcPts val="1800"/>
              </a:spcAft>
            </a:pP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podstatným jménem (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NP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→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Det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N),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4. slovesná fráze může být sloveso následované jmennou frází     </a:t>
            </a:r>
          </a:p>
          <a:p>
            <a:pPr>
              <a:lnSpc>
                <a:spcPct val="107000"/>
              </a:lnSpc>
              <a:spcAft>
                <a:spcPts val="1800"/>
              </a:spcAft>
            </a:pP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VP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→ V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NP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),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5. „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ball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“ je podstatné jméno, „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“ je determinátor a „hit“ je </a:t>
            </a:r>
            <a:b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sloveso (N → „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ball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“,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Det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→ „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“, V → „hit“).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buClr>
                <a:srgbClr val="0070C0"/>
              </a:buClr>
            </a:pPr>
            <a:endParaRPr lang="cs-CZ" sz="4000" dirty="0"/>
          </a:p>
          <a:p>
            <a:pPr marL="342900" indent="-342900" algn="ctr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795252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457200"/>
            <a:ext cx="8915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„zdola nahoru“ (</a:t>
            </a:r>
            <a:r>
              <a:rPr lang="cs-CZ" sz="3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bottom</a:t>
            </a: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 up)</a:t>
            </a:r>
          </a:p>
          <a:p>
            <a:pPr>
              <a:spcBef>
                <a:spcPts val="600"/>
              </a:spcBef>
              <a:buClr>
                <a:srgbClr val="0070C0"/>
              </a:buClr>
            </a:pPr>
            <a:endParaRPr lang="cs-CZ" sz="3600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  <a:p>
            <a:pPr>
              <a:spcBef>
                <a:spcPts val="600"/>
              </a:spcBef>
              <a:buClr>
                <a:srgbClr val="0070C0"/>
              </a:buClr>
            </a:pPr>
            <a:endParaRPr lang="en-GB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072718C7-D0D4-4683-A69F-BB353262EF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566981"/>
              </p:ext>
            </p:extLst>
          </p:nvPr>
        </p:nvGraphicFramePr>
        <p:xfrm>
          <a:off x="381000" y="1526483"/>
          <a:ext cx="8534400" cy="48743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7759">
                  <a:extLst>
                    <a:ext uri="{9D8B030D-6E8A-4147-A177-3AD203B41FA5}">
                      <a16:colId xmlns:a16="http://schemas.microsoft.com/office/drawing/2014/main" val="3813522335"/>
                    </a:ext>
                  </a:extLst>
                </a:gridCol>
                <a:gridCol w="4101841">
                  <a:extLst>
                    <a:ext uri="{9D8B030D-6E8A-4147-A177-3AD203B41FA5}">
                      <a16:colId xmlns:a16="http://schemas.microsoft.com/office/drawing/2014/main" val="350969446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1920789469"/>
                    </a:ext>
                  </a:extLst>
                </a:gridCol>
              </a:tblGrid>
              <a:tr h="6192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Použité pravidlo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Zpracovávaná část textu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Současná věta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3236675391"/>
                  </a:ext>
                </a:extLst>
              </a:tr>
              <a:tr h="5933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-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John hit the ball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3986497342"/>
                  </a:ext>
                </a:extLst>
              </a:tr>
              <a:tr h="6192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„John“ je jmenná fráze sama o sobě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NP hit the ball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2750864695"/>
                  </a:ext>
                </a:extLst>
              </a:tr>
              <a:tr h="1184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zbývající slova nahradíme jejich syntaktickými kategoriemi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NP V Det N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1140236715"/>
                  </a:ext>
                </a:extLst>
              </a:tr>
              <a:tr h="6192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„the ball“ je jmenná fráze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NP V NP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2462808336"/>
                  </a:ext>
                </a:extLst>
              </a:tr>
              <a:tr h="6192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„hit the ball“ je slovesná fráze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NP VP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2404655871"/>
                  </a:ext>
                </a:extLst>
              </a:tr>
              <a:tr h="6192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„John hit the ball“ je celá věta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S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1175618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73690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Literatura</a:t>
            </a: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19100" y="1727428"/>
            <a:ext cx="8305800" cy="3344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dirty="0">
                <a:latin typeface="Century Gothic" panose="020B0502020202020204" pitchFamily="34" charset="0"/>
              </a:rPr>
              <a:t>Nový encyklopedický slovník češtiny online:</a:t>
            </a:r>
          </a:p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dirty="0">
                <a:latin typeface="Century Gothic" panose="020B0502020202020204" pitchFamily="34" charset="0"/>
                <a:hlinkClick r:id="rId2"/>
              </a:rPr>
              <a:t>https://www.czechency.org/</a:t>
            </a:r>
            <a:endParaRPr lang="cs-CZ" sz="2800" dirty="0">
              <a:latin typeface="Century Gothic" panose="020B0502020202020204" pitchFamily="34" charset="0"/>
            </a:endParaRPr>
          </a:p>
          <a:p>
            <a:pPr marL="1073150" indent="-107315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dirty="0">
                <a:latin typeface="Century Gothic" panose="020B0502020202020204" pitchFamily="34" charset="0"/>
              </a:rPr>
              <a:t>hesla: Závislostní strom, Projektivnost, </a:t>
            </a:r>
            <a:r>
              <a:rPr lang="cs-CZ" sz="2800" dirty="0" err="1">
                <a:latin typeface="Century Gothic" panose="020B0502020202020204" pitchFamily="34" charset="0"/>
              </a:rPr>
              <a:t>Dominace</a:t>
            </a:r>
            <a:r>
              <a:rPr lang="cs-CZ" sz="2800" dirty="0">
                <a:latin typeface="Century Gothic" panose="020B0502020202020204" pitchFamily="34" charset="0"/>
              </a:rPr>
              <a:t>, </a:t>
            </a:r>
            <a:r>
              <a:rPr lang="cs-CZ" sz="2800" dirty="0" err="1">
                <a:latin typeface="Century Gothic" panose="020B0502020202020204" pitchFamily="34" charset="0"/>
              </a:rPr>
              <a:t>Bezprostředněsložkový</a:t>
            </a:r>
            <a:r>
              <a:rPr lang="cs-CZ" sz="2800" dirty="0">
                <a:latin typeface="Century Gothic" panose="020B0502020202020204" pitchFamily="34" charset="0"/>
              </a:rPr>
              <a:t> strom, Složka, </a:t>
            </a:r>
            <a:r>
              <a:rPr lang="cs-CZ" sz="2800" dirty="0" err="1">
                <a:latin typeface="Century Gothic" panose="020B0502020202020204" pitchFamily="34" charset="0"/>
              </a:rPr>
              <a:t>Parsing</a:t>
            </a:r>
            <a:r>
              <a:rPr lang="cs-CZ" sz="2800" dirty="0">
                <a:latin typeface="Century Gothic" panose="020B0502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43475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560535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strom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77FD8090-2A55-498A-98C1-CA7D5A2BA5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392963"/>
              </p:ext>
            </p:extLst>
          </p:nvPr>
        </p:nvGraphicFramePr>
        <p:xfrm>
          <a:off x="304800" y="1491236"/>
          <a:ext cx="8458200" cy="49423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29100">
                  <a:extLst>
                    <a:ext uri="{9D8B030D-6E8A-4147-A177-3AD203B41FA5}">
                      <a16:colId xmlns:a16="http://schemas.microsoft.com/office/drawing/2014/main" val="4219372468"/>
                    </a:ext>
                  </a:extLst>
                </a:gridCol>
                <a:gridCol w="4229100">
                  <a:extLst>
                    <a:ext uri="{9D8B030D-6E8A-4147-A177-3AD203B41FA5}">
                      <a16:colId xmlns:a16="http://schemas.microsoft.com/office/drawing/2014/main" val="3582149723"/>
                    </a:ext>
                  </a:extLst>
                </a:gridCol>
              </a:tblGrid>
              <a:tr h="65202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řídící</a:t>
                      </a:r>
                      <a:endParaRPr lang="cs-CZ" sz="12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(rozvíjené)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5240" marB="1524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podřízené</a:t>
                      </a:r>
                      <a:endParaRPr lang="cs-CZ" sz="12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(rozvíjející)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5240" marB="15240" anchor="b"/>
                </a:tc>
                <a:extLst>
                  <a:ext uri="{0D108BD9-81ED-4DB2-BD59-A6C34878D82A}">
                    <a16:rowId xmlns:a16="http://schemas.microsoft.com/office/drawing/2014/main" val="1498311322"/>
                  </a:ext>
                </a:extLst>
              </a:tr>
              <a:tr h="376843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prozradil</a:t>
                      </a: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Petr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324008"/>
                  </a:ext>
                </a:extLst>
              </a:tr>
              <a:tr h="376843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prozradil</a:t>
                      </a: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včera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35692"/>
                  </a:ext>
                </a:extLst>
              </a:tr>
              <a:tr h="376843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bratrovi</a:t>
                      </a: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svému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613000"/>
                  </a:ext>
                </a:extLst>
              </a:tr>
              <a:tr h="376843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prozradil</a:t>
                      </a: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bratrovi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446657"/>
                  </a:ext>
                </a:extLst>
              </a:tr>
              <a:tr h="376843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miluje</a:t>
                      </a: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že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192255"/>
                  </a:ext>
                </a:extLst>
              </a:tr>
              <a:tr h="376843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prozradil</a:t>
                      </a: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miluje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941834"/>
                  </a:ext>
                </a:extLst>
              </a:tr>
              <a:tr h="376843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dívku</a:t>
                      </a: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tu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328896"/>
                  </a:ext>
                </a:extLst>
              </a:tr>
              <a:tr h="376843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dívku</a:t>
                      </a: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hezkou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231799"/>
                  </a:ext>
                </a:extLst>
              </a:tr>
              <a:tr h="376843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miluje</a:t>
                      </a: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dívku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59252"/>
                  </a:ext>
                </a:extLst>
              </a:tr>
              <a:tr h="376843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dívku</a:t>
                      </a: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odnaproti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5240" marB="1524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051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9598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457200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Závislostní strom</a:t>
            </a:r>
            <a:endParaRPr lang="en-GB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9915836-A5C0-4A80-8C2C-0DF164ECE0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438400"/>
            <a:ext cx="7875457" cy="3777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ĺžnik 3">
            <a:extLst>
              <a:ext uri="{FF2B5EF4-FFF2-40B4-BE49-F238E27FC236}">
                <a16:creationId xmlns:a16="http://schemas.microsoft.com/office/drawing/2014/main" id="{38AF153A-CB1D-4DEF-A7B1-B1E12ACB9FB7}"/>
              </a:ext>
            </a:extLst>
          </p:cNvPr>
          <p:cNvSpPr/>
          <p:nvPr/>
        </p:nvSpPr>
        <p:spPr>
          <a:xfrm>
            <a:off x="419100" y="1446583"/>
            <a:ext cx="8305800" cy="1583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r>
              <a:rPr lang="cs-CZ" sz="3000" dirty="0">
                <a:latin typeface="Century Gothic" pitchFamily="34" charset="0"/>
              </a:rPr>
              <a:t>Závislostní strom </a:t>
            </a:r>
            <a:r>
              <a:rPr lang="cs-CZ" sz="3000" dirty="0">
                <a:solidFill>
                  <a:srgbClr val="FF0000"/>
                </a:solidFill>
                <a:latin typeface="Century Gothic" pitchFamily="34" charset="0"/>
              </a:rPr>
              <a:t>„uspořádaný“</a:t>
            </a:r>
          </a:p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endParaRPr lang="cs-CZ" sz="3200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8310FFAF-30CD-48A5-A575-9BB0819D1F16}"/>
              </a:ext>
            </a:extLst>
          </p:cNvPr>
          <p:cNvSpPr/>
          <p:nvPr/>
        </p:nvSpPr>
        <p:spPr>
          <a:xfrm>
            <a:off x="0" y="6483474"/>
            <a:ext cx="8305800" cy="374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r>
              <a:rPr lang="cs-CZ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Převzato z: https://www.czechency.org/slovnik/Z%C3%81VISLOSTN%C3%8D%20STROM</a:t>
            </a:r>
          </a:p>
        </p:txBody>
      </p:sp>
    </p:spTree>
    <p:extLst>
      <p:ext uri="{BB962C8B-B14F-4D97-AF65-F5344CB8AC3E}">
        <p14:creationId xmlns:p14="http://schemas.microsoft.com/office/powerpoint/2010/main" val="1697864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457200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Závislostní strom</a:t>
            </a:r>
            <a:endParaRPr lang="en-GB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0A0EDC6A-4B0F-4A6E-94B5-386D0B7913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0" y="2043751"/>
            <a:ext cx="3876675" cy="4241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ĺžnik 3">
            <a:extLst>
              <a:ext uri="{FF2B5EF4-FFF2-40B4-BE49-F238E27FC236}">
                <a16:creationId xmlns:a16="http://schemas.microsoft.com/office/drawing/2014/main" id="{38AF153A-CB1D-4DEF-A7B1-B1E12ACB9FB7}"/>
              </a:ext>
            </a:extLst>
          </p:cNvPr>
          <p:cNvSpPr/>
          <p:nvPr/>
        </p:nvSpPr>
        <p:spPr>
          <a:xfrm>
            <a:off x="273115" y="1376012"/>
            <a:ext cx="8305800" cy="697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r>
              <a:rPr lang="cs-CZ" sz="3000" dirty="0">
                <a:solidFill>
                  <a:srgbClr val="FF0000"/>
                </a:solidFill>
                <a:latin typeface="Century Gothic" pitchFamily="34" charset="0"/>
              </a:rPr>
              <a:t>Neprojektivní konstrukce</a:t>
            </a: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8310FFAF-30CD-48A5-A575-9BB0819D1F16}"/>
              </a:ext>
            </a:extLst>
          </p:cNvPr>
          <p:cNvSpPr/>
          <p:nvPr/>
        </p:nvSpPr>
        <p:spPr>
          <a:xfrm>
            <a:off x="0" y="6483474"/>
            <a:ext cx="8305800" cy="374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r>
              <a:rPr lang="cs-CZ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Převzato z: https://www.czechency.org/slovnik/Z%C3%81VISLOSTN%C3%8D%20STROM</a:t>
            </a:r>
          </a:p>
        </p:txBody>
      </p:sp>
    </p:spTree>
    <p:extLst>
      <p:ext uri="{BB962C8B-B14F-4D97-AF65-F5344CB8AC3E}">
        <p14:creationId xmlns:p14="http://schemas.microsoft.com/office/powerpoint/2010/main" val="3540908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457200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Závislostní strom</a:t>
            </a:r>
            <a:endParaRPr lang="en-GB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10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Batang" pitchFamily="18" charset="-127"/>
              <a:cs typeface="Arial" pitchFamily="34" charset="0"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0A0EDC6A-4B0F-4A6E-94B5-386D0B7913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0" y="2043751"/>
            <a:ext cx="3876675" cy="4241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ĺžnik 3">
            <a:extLst>
              <a:ext uri="{FF2B5EF4-FFF2-40B4-BE49-F238E27FC236}">
                <a16:creationId xmlns:a16="http://schemas.microsoft.com/office/drawing/2014/main" id="{38AF153A-CB1D-4DEF-A7B1-B1E12ACB9FB7}"/>
              </a:ext>
            </a:extLst>
          </p:cNvPr>
          <p:cNvSpPr/>
          <p:nvPr/>
        </p:nvSpPr>
        <p:spPr>
          <a:xfrm>
            <a:off x="273115" y="1376012"/>
            <a:ext cx="8305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r>
              <a:rPr lang="cs-CZ" sz="3000" dirty="0">
                <a:solidFill>
                  <a:srgbClr val="FF0000"/>
                </a:solidFill>
                <a:latin typeface="Century Gothic" pitchFamily="34" charset="0"/>
              </a:rPr>
              <a:t>Neprojektivní konstrukce</a:t>
            </a:r>
          </a:p>
          <a:p>
            <a:pPr>
              <a:spcBef>
                <a:spcPts val="4200"/>
              </a:spcBef>
              <a:buClr>
                <a:schemeClr val="tx1"/>
              </a:buClr>
            </a:pPr>
            <a:r>
              <a:rPr lang="cs-CZ" sz="2400" dirty="0">
                <a:latin typeface="Century Gothic" pitchFamily="34" charset="0"/>
              </a:rPr>
              <a:t>Množina závislostí</a:t>
            </a:r>
          </a:p>
          <a:p>
            <a:pPr>
              <a:spcBef>
                <a:spcPts val="600"/>
              </a:spcBef>
              <a:buClr>
                <a:schemeClr val="tx1"/>
              </a:buClr>
            </a:pPr>
            <a:r>
              <a:rPr lang="cs-CZ" sz="2400" dirty="0">
                <a:latin typeface="Century Gothic" pitchFamily="34" charset="0"/>
              </a:rPr>
              <a:t>jednoho uzlu netvoří</a:t>
            </a:r>
          </a:p>
          <a:p>
            <a:pPr>
              <a:spcBef>
                <a:spcPts val="600"/>
              </a:spcBef>
              <a:buClr>
                <a:schemeClr val="tx1"/>
              </a:buClr>
            </a:pPr>
            <a:r>
              <a:rPr lang="cs-CZ" sz="2400" dirty="0">
                <a:latin typeface="Century Gothic" pitchFamily="34" charset="0"/>
              </a:rPr>
              <a:t>souvislý úsek.</a:t>
            </a: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8310FFAF-30CD-48A5-A575-9BB0819D1F16}"/>
              </a:ext>
            </a:extLst>
          </p:cNvPr>
          <p:cNvSpPr/>
          <p:nvPr/>
        </p:nvSpPr>
        <p:spPr>
          <a:xfrm>
            <a:off x="0" y="6483474"/>
            <a:ext cx="8305800" cy="374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r>
              <a:rPr lang="cs-CZ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Převzato z: https://www.czechency.org/slovnik/Z%C3%81VISLOSTN%C3%8D%20STROM</a:t>
            </a:r>
          </a:p>
        </p:txBody>
      </p:sp>
    </p:spTree>
    <p:extLst>
      <p:ext uri="{BB962C8B-B14F-4D97-AF65-F5344CB8AC3E}">
        <p14:creationId xmlns:p14="http://schemas.microsoft.com/office/powerpoint/2010/main" val="3369336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sz="1600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převzato z: https://www.czechency.org/slovnik/Z%C3%81VISLOSTN%C3%8D%20STROM</a:t>
            </a: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Závislostní strom</a:t>
            </a:r>
            <a:endParaRPr lang="en-GB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4FC99FF-AC11-47DD-A54E-BFF77FC84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99875"/>
            <a:ext cx="8239063" cy="403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B33EF1BC-B39D-470A-A2CE-00078EEA7850}"/>
              </a:ext>
            </a:extLst>
          </p:cNvPr>
          <p:cNvSpPr/>
          <p:nvPr/>
        </p:nvSpPr>
        <p:spPr>
          <a:xfrm>
            <a:off x="6130212" y="4544008"/>
            <a:ext cx="1474237" cy="391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8921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2656</TotalTime>
  <Words>1186</Words>
  <Application>Microsoft Office PowerPoint</Application>
  <PresentationFormat>Předvádění na obrazovce (4:3)</PresentationFormat>
  <Paragraphs>265</Paragraphs>
  <Slides>43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43</vt:i4>
      </vt:variant>
    </vt:vector>
  </HeadingPairs>
  <TitlesOfParts>
    <vt:vector size="50" baseType="lpstr">
      <vt:lpstr>Arial</vt:lpstr>
      <vt:lpstr>Calibri</vt:lpstr>
      <vt:lpstr>Calibri Light</vt:lpstr>
      <vt:lpstr>Century Gothic</vt:lpstr>
      <vt:lpstr>Times New Roman</vt:lpstr>
      <vt:lpstr>Motiv Office</vt:lpstr>
      <vt:lpstr>Motív Office</vt:lpstr>
      <vt:lpstr>3.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Jakub Machura</dc:creator>
  <cp:lastModifiedBy>Jakub Machura</cp:lastModifiedBy>
  <cp:revision>100</cp:revision>
  <dcterms:created xsi:type="dcterms:W3CDTF">2020-10-06T08:02:48Z</dcterms:created>
  <dcterms:modified xsi:type="dcterms:W3CDTF">2020-11-04T14:32:16Z</dcterms:modified>
</cp:coreProperties>
</file>