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54707-DDA6-4624-AB4D-58589CE53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716A58-1115-4D95-BF36-7282A3BF0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9F20ED-E017-4763-AD69-BA877B9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44F13A-C2CC-4917-8AE6-8C90A4A5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94A9F1-3A1A-4974-A6F7-E937F0C5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9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014B3-52E1-492C-9CE6-0DAF0588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55B844-6C1B-4B61-9C76-0871FFBAB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A16BD1-278A-440B-B6F7-2C201D85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3AB81C-5BD9-4895-8E5F-8A07EC92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F12EDD-C2B6-4DC9-81E6-6C8F1B49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66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0F78A0-D59E-497E-A943-993F5BFAC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D6781F-A659-4F1F-AEC2-5055F0086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9DE6C2-0DDE-4BE2-BBC0-724F16AB1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D9149C-4B5E-41B7-ADC7-CBAA2E5D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986E92-533E-419F-B7A8-EE28BDD0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5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53EC8-9D79-4EA5-BC86-F753264DE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6C0A8D-E7EB-4BED-947E-E8101E7D5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A9BA24-195D-43F4-A133-D098772D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B88E11-C933-4964-B52D-D998A62D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42F449-AF9A-45E8-98BA-A9551699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4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304C3-DC2B-4396-8D9B-E8C51A29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289DB4-F54D-4244-A2D2-62117B4D0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0B2DAB-D546-46BC-850B-D90B9D66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E533F-C1C4-4B38-9FDD-C6C418AB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8C612-0796-43D1-A56F-ECEE14FD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98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1E331-ECC5-426B-8564-BC35FCC68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BB7FE-9235-40D7-917C-BAF242739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7E8D5A-4F23-4E3D-B2AC-2B93517D6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C59AF1-DADF-49DC-9258-D2F18A83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44C5EA-F495-4256-96F8-8A749BEBC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628FEB-D1A7-4425-BD89-57FAF857C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32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48919-1438-46A3-A304-90CBAAB0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7C31C9-B935-4BB5-A55D-BEBE089DA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08AB82-4135-4393-80D3-81A51EB50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43F975-7A33-430B-8A08-B5BCECEBF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9262D0-800F-41A0-ABFD-8B8768256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F0D5FB-0689-415F-8BE5-7462E137C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2E9BE3-C02B-47D6-B092-AF62EF186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41F1B3-45DA-419D-B248-6CF293B0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93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FE7FC-ADEC-44B9-A539-4CEEFC2E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D438CE-46FE-4D1B-983F-84F7F351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5B4CC0-0348-4E06-8675-2C68B6E3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3787C6-7941-485E-AD14-9C875C28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7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C93D6A-114D-4E23-9527-671A73AF9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367F79-6040-4EFF-8AAE-1009374F7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393694-CF91-42C5-B3DC-31811174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62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9A7CB-4C0B-4C4F-8B13-6ABDF13E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1DFDB-A3D0-428D-972F-B02974191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D1F718-57D4-4510-BA58-B091C868A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39167B-B01B-446F-AD06-669E9BE1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9012B1-575F-4FE5-AF9D-101B5AA8D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E64107-A098-44BE-8357-AE3DE59C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20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21A2B-0664-4D8F-A437-19A52323C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6DB600-E593-4569-862C-C0E93E4AA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3102D7-CA53-4409-ABFE-6B7936FF5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DACBBF-ECF2-4A2E-A92A-CECD7982D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71EA33-3A59-442A-B05B-4033AE72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D5CFB0-CAAA-4D82-B148-838B795FC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4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16D4F0-2BFB-473C-BB3A-EDC93482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E71879-F90D-4149-A07A-9CF243309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25B45C-6FA0-4907-9F95-29E4C6384E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E3560-E579-4FF4-BC59-0F323C50A468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8C6385-4B08-46C3-80F1-DDD9D78B3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7ACBBD-F12C-4DD8-8317-701353410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E0A85-2E8B-4054-9C84-D9FC799CB7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68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D41A2F-818A-491F-BB39-4F48C5672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cs-CZ" sz="7400">
                <a:solidFill>
                  <a:srgbClr val="FFFFFF"/>
                </a:solidFill>
              </a:rPr>
              <a:t>ZROD A PRINCIPY BRAZILSKÉ LITERATURY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AE55E2-8E6B-4865-9EE5-35E8AFEFA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endParaRPr lang="cs-CZ" sz="3200">
              <a:solidFill>
                <a:srgbClr val="FEFFFF"/>
              </a:solidFill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2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B8039D-77B6-4739-8B3B-C7F6FF0F1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Zrod brazilské literatury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D8DD3-0A1B-44F3-8D95-913807F1E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2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Brazilská literatura se rodí s objevením tohoto území – 22.4. 1500</a:t>
            </a:r>
          </a:p>
          <a:p>
            <a:pPr marL="457200">
              <a:spcAft>
                <a:spcPts val="800"/>
              </a:spcAft>
            </a:pPr>
            <a:r>
              <a:rPr lang="cs-CZ" sz="22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Admirál Pedro </a:t>
            </a:r>
            <a:r>
              <a:rPr lang="cs-CZ" sz="2200" dirty="0" err="1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Álvares</a:t>
            </a:r>
            <a:r>
              <a:rPr lang="cs-CZ" sz="22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Cabral</a:t>
            </a:r>
            <a:r>
              <a:rPr lang="cs-CZ" sz="22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zabral Brazílii ve jménu portugalského krále Manuela I. a nazval ji zemí Pravého Kříže (Vera </a:t>
            </a:r>
            <a:r>
              <a:rPr lang="cs-CZ" sz="2200" dirty="0" err="1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Cruz</a:t>
            </a:r>
            <a:r>
              <a:rPr lang="cs-CZ" sz="2200" dirty="0">
                <a:solidFill>
                  <a:srgbClr val="FE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nechal sloužit první katolickou mši</a:t>
            </a:r>
          </a:p>
          <a:p>
            <a:pPr marL="457200">
              <a:spcAft>
                <a:spcPts val="800"/>
              </a:spcAft>
            </a:pPr>
            <a:r>
              <a:rPr lang="cs-CZ" sz="2200" dirty="0">
                <a:solidFill>
                  <a:srgbClr val="FE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Kronikáři, kteří s výpravou připluli, píší první záznamy o nové zemi - cestopisné kroniky</a:t>
            </a:r>
          </a:p>
          <a:p>
            <a:pPr marL="457200">
              <a:spcAft>
                <a:spcPts val="800"/>
              </a:spcAft>
            </a:pPr>
            <a:r>
              <a:rPr lang="cs-CZ" sz="2200" dirty="0">
                <a:solidFill>
                  <a:srgbClr val="FE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začíná tak první období brazilské literatury  - země, její obyvatelé a jejich zvyky    jsou popisovány zvenčí, očima cestovatelů </a:t>
            </a:r>
          </a:p>
          <a:p>
            <a:endParaRPr lang="cs-CZ" sz="22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7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9233A9-2E93-490B-A082-3D2C262A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CF7373-2ED0-4F4B-A6B7-89A15DC05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 dirty="0"/>
              <a:t>Teprve v baroku se postupně situace mění a z popisovaného objektu se Brazílie stává subjektem literatury</a:t>
            </a:r>
          </a:p>
          <a:p>
            <a:r>
              <a:rPr lang="cs-CZ" sz="2400" dirty="0"/>
              <a:t>Proces sebevymezování – napětí mezi přijímáním vlivu mateřské portugalské literatury a jejím odmítáním</a:t>
            </a:r>
          </a:p>
          <a:p>
            <a:endParaRPr lang="cs-CZ" sz="2400" dirty="0"/>
          </a:p>
          <a:p>
            <a:r>
              <a:rPr lang="cs-CZ" sz="2400" dirty="0"/>
              <a:t>Až do roku 1808 je Brazílie zůstává Brazílie izolovaná </a:t>
            </a:r>
          </a:p>
          <a:p>
            <a:pPr marL="0" indent="0">
              <a:buNone/>
            </a:pPr>
            <a:r>
              <a:rPr lang="cs-CZ" sz="2400" dirty="0"/>
              <a:t>        neexistuje samostatný nezávislý tisk</a:t>
            </a:r>
          </a:p>
          <a:p>
            <a:pPr marL="0" indent="0">
              <a:buNone/>
            </a:pPr>
            <a:r>
              <a:rPr lang="cs-CZ" sz="2400" dirty="0"/>
              <a:t>        nejsou otevřeny žádné univerzity</a:t>
            </a:r>
          </a:p>
        </p:txBody>
      </p:sp>
    </p:spTree>
    <p:extLst>
      <p:ext uri="{BB962C8B-B14F-4D97-AF65-F5344CB8AC3E}">
        <p14:creationId xmlns:p14="http://schemas.microsoft.com/office/powerpoint/2010/main" val="177783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1B3C74-9570-4D4B-9FFC-AA330181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Témata v brazilské literatuře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27556D-D508-4E84-B23A-06F882D81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FEFFFF"/>
                </a:solidFill>
              </a:rPr>
              <a:t>Obecně jde o témata historicko-folklórní a historicko-společenská</a:t>
            </a:r>
          </a:p>
          <a:p>
            <a:endParaRPr lang="cs-CZ" sz="24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FEFFFF"/>
                </a:solidFill>
              </a:rPr>
              <a:t>Konkrétní témata:</a:t>
            </a:r>
          </a:p>
          <a:p>
            <a:r>
              <a:rPr lang="cs-CZ" sz="2400" dirty="0">
                <a:solidFill>
                  <a:srgbClr val="FEFFFF"/>
                </a:solidFill>
              </a:rPr>
              <a:t>Indián</a:t>
            </a:r>
          </a:p>
          <a:p>
            <a:r>
              <a:rPr lang="cs-CZ" sz="2400" dirty="0">
                <a:solidFill>
                  <a:srgbClr val="FEFFFF"/>
                </a:solidFill>
              </a:rPr>
              <a:t>Mulat, černoch</a:t>
            </a:r>
          </a:p>
          <a:p>
            <a:r>
              <a:rPr lang="cs-CZ" sz="2400" dirty="0">
                <a:solidFill>
                  <a:srgbClr val="FEFFFF"/>
                </a:solidFill>
              </a:rPr>
              <a:t>Cukrová třtina, sucho, </a:t>
            </a:r>
            <a:r>
              <a:rPr lang="cs-CZ" sz="2400" dirty="0" err="1">
                <a:solidFill>
                  <a:srgbClr val="FEFFFF"/>
                </a:solidFill>
              </a:rPr>
              <a:t>sertão</a:t>
            </a:r>
            <a:r>
              <a:rPr lang="cs-CZ" sz="2400" dirty="0">
                <a:solidFill>
                  <a:srgbClr val="FEFFFF"/>
                </a:solidFill>
              </a:rPr>
              <a:t>, Amazonie</a:t>
            </a:r>
          </a:p>
          <a:p>
            <a:r>
              <a:rPr lang="cs-CZ" sz="2400" dirty="0">
                <a:solidFill>
                  <a:srgbClr val="FEFFFF"/>
                </a:solidFill>
              </a:rPr>
              <a:t>Folklórní / kramářská literatura</a:t>
            </a:r>
          </a:p>
          <a:p>
            <a:r>
              <a:rPr lang="cs-CZ" sz="2400" dirty="0">
                <a:solidFill>
                  <a:srgbClr val="FEFFFF"/>
                </a:solidFill>
              </a:rPr>
              <a:t>Městská a regionální literatura (19. století)</a:t>
            </a:r>
          </a:p>
        </p:txBody>
      </p:sp>
    </p:spTree>
    <p:extLst>
      <p:ext uri="{BB962C8B-B14F-4D97-AF65-F5344CB8AC3E}">
        <p14:creationId xmlns:p14="http://schemas.microsoft.com/office/powerpoint/2010/main" val="320562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9B8798-B509-4242-B745-5C6E2256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Výrazové prostředky brazilské portugalštiny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700B6-15E9-442B-AEFC-290C525C0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 lnSpcReduction="10000"/>
          </a:bodyPr>
          <a:lstStyle/>
          <a:p>
            <a:r>
              <a:rPr lang="cs-CZ" sz="2400" dirty="0" err="1">
                <a:solidFill>
                  <a:srgbClr val="FEFFFF"/>
                </a:solidFill>
              </a:rPr>
              <a:t>Língua</a:t>
            </a:r>
            <a:r>
              <a:rPr lang="cs-CZ" sz="2400" dirty="0">
                <a:solidFill>
                  <a:srgbClr val="FEFFFF"/>
                </a:solidFill>
              </a:rPr>
              <a:t> franca – dorozumívací jazyk pro ostatní</a:t>
            </a:r>
          </a:p>
          <a:p>
            <a:r>
              <a:rPr lang="cs-CZ" sz="2400" dirty="0">
                <a:solidFill>
                  <a:srgbClr val="FEFFFF"/>
                </a:solidFill>
              </a:rPr>
              <a:t>Zjednodušení fonologické a </a:t>
            </a:r>
            <a:r>
              <a:rPr lang="cs-CZ" sz="2400" dirty="0" err="1">
                <a:solidFill>
                  <a:srgbClr val="FEFFFF"/>
                </a:solidFill>
              </a:rPr>
              <a:t>morfo</a:t>
            </a:r>
            <a:r>
              <a:rPr lang="cs-CZ" sz="2400" dirty="0">
                <a:solidFill>
                  <a:srgbClr val="FEFFFF"/>
                </a:solidFill>
              </a:rPr>
              <a:t>-syntaktické struktury, setření původních dialektů</a:t>
            </a:r>
          </a:p>
          <a:p>
            <a:r>
              <a:rPr lang="cs-CZ" sz="2400" dirty="0">
                <a:solidFill>
                  <a:srgbClr val="FEFFFF"/>
                </a:solidFill>
              </a:rPr>
              <a:t>Konzervativnost fonologických a syntaktických struktur – často se shodují se strukturami portugalštiny 16. a 17. století</a:t>
            </a:r>
          </a:p>
          <a:p>
            <a:r>
              <a:rPr lang="cs-CZ" sz="2400" dirty="0">
                <a:solidFill>
                  <a:srgbClr val="FEFFFF"/>
                </a:solidFill>
              </a:rPr>
              <a:t>Puristické tendence</a:t>
            </a:r>
          </a:p>
          <a:p>
            <a:r>
              <a:rPr lang="cs-CZ" sz="2400" dirty="0">
                <a:solidFill>
                  <a:srgbClr val="FEFFFF"/>
                </a:solidFill>
              </a:rPr>
              <a:t>Projekt tzv. „</a:t>
            </a:r>
            <a:r>
              <a:rPr lang="cs-CZ" sz="2400" dirty="0" err="1">
                <a:solidFill>
                  <a:srgbClr val="FEFFFF"/>
                </a:solidFill>
              </a:rPr>
              <a:t>língua</a:t>
            </a:r>
            <a:r>
              <a:rPr lang="cs-CZ" sz="2400" dirty="0">
                <a:solidFill>
                  <a:srgbClr val="FEFFFF"/>
                </a:solidFill>
              </a:rPr>
              <a:t> </a:t>
            </a:r>
            <a:r>
              <a:rPr lang="cs-CZ" sz="2400" dirty="0" err="1">
                <a:solidFill>
                  <a:srgbClr val="FEFFFF"/>
                </a:solidFill>
              </a:rPr>
              <a:t>geral</a:t>
            </a:r>
            <a:r>
              <a:rPr lang="cs-CZ" sz="2400" dirty="0">
                <a:solidFill>
                  <a:srgbClr val="FEFFFF"/>
                </a:solidFill>
              </a:rPr>
              <a:t>“</a:t>
            </a:r>
          </a:p>
          <a:p>
            <a:r>
              <a:rPr lang="cs-CZ" sz="2400" dirty="0">
                <a:solidFill>
                  <a:srgbClr val="FEFFFF"/>
                </a:solidFill>
              </a:rPr>
              <a:t>Inovace portugalštiny - lexikální</a:t>
            </a:r>
          </a:p>
        </p:txBody>
      </p:sp>
    </p:spTree>
    <p:extLst>
      <p:ext uri="{BB962C8B-B14F-4D97-AF65-F5344CB8AC3E}">
        <p14:creationId xmlns:p14="http://schemas.microsoft.com/office/powerpoint/2010/main" val="141553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ABD428-19DC-4380-8A14-0DA00ADE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Lze mluvit o samostatném jazyce? A o samostatné literatuře?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49A8A-866A-4E51-A46D-3E497022B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FEFFFF"/>
                </a:solidFill>
              </a:rPr>
              <a:t>Vzhledem k tomu, že je spisovný úzus velice podobný evropské variantě, nelze hovořit o samostatném jazyce.</a:t>
            </a:r>
          </a:p>
          <a:p>
            <a:r>
              <a:rPr lang="cs-CZ" sz="2400" dirty="0">
                <a:solidFill>
                  <a:srgbClr val="FEFFFF"/>
                </a:solidFill>
              </a:rPr>
              <a:t>V literatuře ale brazilská portugalština dosáhla vlastního výrazu – prosazuje se touha po odlišnosti spojená s národním sebeurčením (Týden moderního umění v </a:t>
            </a:r>
            <a:r>
              <a:rPr lang="cs-CZ" sz="2400" dirty="0" err="1">
                <a:solidFill>
                  <a:srgbClr val="FEFFFF"/>
                </a:solidFill>
              </a:rPr>
              <a:t>São</a:t>
            </a:r>
            <a:r>
              <a:rPr lang="cs-CZ" sz="2400" dirty="0">
                <a:solidFill>
                  <a:srgbClr val="FEFFFF"/>
                </a:solidFill>
              </a:rPr>
              <a:t> Paulu, </a:t>
            </a:r>
            <a:r>
              <a:rPr lang="cs-CZ" sz="2400" dirty="0" err="1">
                <a:solidFill>
                  <a:srgbClr val="FEFFFF"/>
                </a:solidFill>
              </a:rPr>
              <a:t>Guimarães</a:t>
            </a:r>
            <a:r>
              <a:rPr lang="cs-CZ" sz="2400" dirty="0">
                <a:solidFill>
                  <a:srgbClr val="FEFFFF"/>
                </a:solidFill>
              </a:rPr>
              <a:t> Rosa).</a:t>
            </a:r>
          </a:p>
          <a:p>
            <a:r>
              <a:rPr lang="cs-CZ" sz="2400" dirty="0">
                <a:solidFill>
                  <a:srgbClr val="FEFFFF"/>
                </a:solidFill>
              </a:rPr>
              <a:t>Autonomii brazilské literatury dokazují svébytné a nezávisle obnovitelné prostředky.</a:t>
            </a:r>
          </a:p>
        </p:txBody>
      </p:sp>
    </p:spTree>
    <p:extLst>
      <p:ext uri="{BB962C8B-B14F-4D97-AF65-F5344CB8AC3E}">
        <p14:creationId xmlns:p14="http://schemas.microsoft.com/office/powerpoint/2010/main" val="30106329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292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ZROD A PRINCIPY BRAZILSKÉ LITERATURY</vt:lpstr>
      <vt:lpstr>Zrod brazilské literatury</vt:lpstr>
      <vt:lpstr>Prezentace aplikace PowerPoint</vt:lpstr>
      <vt:lpstr>Témata v brazilské literatuře</vt:lpstr>
      <vt:lpstr>Výrazové prostředky brazilské portugalštiny</vt:lpstr>
      <vt:lpstr>Lze mluvit o samostatném jazyce? A o samostatné literatuře?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ZROD A PRINCIPY BRAZILSKÉ LITERATURY</dc:title>
  <dc:creator>Eva Batlickova</dc:creator>
  <cp:lastModifiedBy>Eva Batlickova</cp:lastModifiedBy>
  <cp:revision>1</cp:revision>
  <dcterms:created xsi:type="dcterms:W3CDTF">2020-10-05T14:38:49Z</dcterms:created>
  <dcterms:modified xsi:type="dcterms:W3CDTF">2020-10-05T14:40:20Z</dcterms:modified>
</cp:coreProperties>
</file>