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329" r:id="rId3"/>
    <p:sldId id="342" r:id="rId4"/>
    <p:sldId id="293" r:id="rId5"/>
    <p:sldId id="345" r:id="rId6"/>
    <p:sldId id="344" r:id="rId7"/>
    <p:sldId id="258" r:id="rId8"/>
    <p:sldId id="347" r:id="rId9"/>
    <p:sldId id="346" r:id="rId10"/>
    <p:sldId id="261" r:id="rId11"/>
    <p:sldId id="349" r:id="rId12"/>
    <p:sldId id="350" r:id="rId13"/>
    <p:sldId id="348" r:id="rId14"/>
    <p:sldId id="351" r:id="rId15"/>
    <p:sldId id="262" r:id="rId16"/>
    <p:sldId id="352" r:id="rId17"/>
    <p:sldId id="263" r:id="rId18"/>
    <p:sldId id="353" r:id="rId19"/>
    <p:sldId id="354" r:id="rId20"/>
    <p:sldId id="264" r:id="rId21"/>
    <p:sldId id="341" r:id="rId22"/>
    <p:sldId id="265" r:id="rId23"/>
    <p:sldId id="355" r:id="rId24"/>
    <p:sldId id="356" r:id="rId25"/>
    <p:sldId id="266" r:id="rId26"/>
    <p:sldId id="268" r:id="rId27"/>
    <p:sldId id="308" r:id="rId28"/>
    <p:sldId id="269" r:id="rId29"/>
    <p:sldId id="270" r:id="rId30"/>
    <p:sldId id="271" r:id="rId31"/>
    <p:sldId id="272" r:id="rId32"/>
    <p:sldId id="274" r:id="rId33"/>
    <p:sldId id="275" r:id="rId34"/>
    <p:sldId id="276" r:id="rId35"/>
    <p:sldId id="294" r:id="rId36"/>
    <p:sldId id="296" r:id="rId37"/>
    <p:sldId id="297" r:id="rId38"/>
    <p:sldId id="298" r:id="rId39"/>
    <p:sldId id="295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2462" autoAdjust="0"/>
  </p:normalViewPr>
  <p:slideViewPr>
    <p:cSldViewPr>
      <p:cViewPr varScale="1">
        <p:scale>
          <a:sx n="68" d="100"/>
          <a:sy n="68" d="100"/>
        </p:scale>
        <p:origin x="13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67B91-BA65-4716-93B5-EA3E2C98B5B7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8B27D-F3AF-4277-A8C8-AB92106385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873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8B27D-F3AF-4277-A8C8-AB92106385FF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823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8B27D-F3AF-4277-A8C8-AB92106385FF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336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8B27D-F3AF-4277-A8C8-AB92106385FF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058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8B27D-F3AF-4277-A8C8-AB92106385FF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137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8B27D-F3AF-4277-A8C8-AB92106385FF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354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8B27D-F3AF-4277-A8C8-AB92106385FF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950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8B27D-F3AF-4277-A8C8-AB92106385FF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973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8B27D-F3AF-4277-A8C8-AB92106385FF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957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9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75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74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27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28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26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0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11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7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29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8BBE-BEDC-46F3-8FC3-D86987CA6639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8BBE-BEDC-46F3-8FC3-D86987CA6639}" type="datetimeFigureOut">
              <a:rPr lang="cs-CZ" smtClean="0"/>
              <a:t>19.11.2020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0B4DB-7660-4991-804F-B13AF99DCB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19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icionario.priberam.org/images/dplp/bola.jpg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icionario.priberam.org/images/dplp/bola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kontext.korpus.cz/first?corpname=intercorp_v12_pt&amp;align=intercorp_v12_cs&amp;maincorp=intercorp_v12_pt&amp;queryselector=phraserow&amp;phrase=bola&amp;viewmode=align&amp;queryselector_intercorp_v12_cs=phraserow&amp;phrase_intercorp_v12_cs=koule&amp;pcq_pos_neg_intercorp_v12_cs=pos" TargetMode="External"/><Relationship Id="rId7" Type="http://schemas.openxmlformats.org/officeDocument/2006/relationships/hyperlink" Target="https://dicionario.priberam.org/images/dplp/bola.jpg" TargetMode="External"/><Relationship Id="rId2" Type="http://schemas.openxmlformats.org/officeDocument/2006/relationships/hyperlink" Target="https://kontext.korpus.cz/first?corpname=intercorp_v12_pt&amp;align=intercorp_v12_cs&amp;maincorp=intercorp_v12_pt&amp;queryselector=phraserow&amp;phrase=bola&amp;viewmode=align&amp;queryselector_intercorp_v12_cs=phraserow&amp;phrase_intercorp_v12_cs=m%C3%AD%C4%8D&amp;pcq_pos_neg_intercorp_v12_cs=po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ontext.korpus.cz/first?corpname=intercorp_v12_pt&amp;align=intercorp_v12_cs&amp;maincorp=intercorp_v12_pt&amp;queryselector=phraserow&amp;phrase=bola&amp;viewmode=align&amp;queryselector_intercorp_v12_cs=phraserow&amp;phrase_intercorp_v12_cs=bal%C3%B3n&amp;pcq_pos_neg_intercorp_v12_cs=pos" TargetMode="External"/><Relationship Id="rId5" Type="http://schemas.openxmlformats.org/officeDocument/2006/relationships/hyperlink" Target="https://kontext.korpus.cz/first?corpname=intercorp_v12_pt&amp;align=intercorp_v12_cs&amp;maincorp=intercorp_v12_pt&amp;queryselector=phraserow&amp;phrase=bola&amp;viewmode=align&amp;queryselector_intercorp_v12_cs=phraserow&amp;phrase_intercorp_v12_cs=sakra&amp;pcq_pos_neg_intercorp_v12_cs=pos" TargetMode="External"/><Relationship Id="rId4" Type="http://schemas.openxmlformats.org/officeDocument/2006/relationships/hyperlink" Target="https://kontext.korpus.cz/first?corpname=intercorp_v12_pt&amp;align=intercorp_v12_cs&amp;maincorp=intercorp_v12_pt&amp;queryselector=phraserow&amp;phrase=bola&amp;viewmode=align&amp;queryselector_intercorp_v12_cs=phraserow&amp;phrase_intercorp_v12_cs=m%C3%AD%C4%8Dek&amp;pcq_pos_neg_intercorp_v12_cs=po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kontext.korpus.cz/first?corpname=intercorp_v12_pt&amp;align=intercorp_v12_cs&amp;maincorp=intercorp_v12_pt&amp;queryselector=phraserow&amp;phrase=morte&amp;viewmode=align&amp;queryselector_intercorp_v12_cs=phraserow&amp;phrase_intercorp_v12_cs=%C3%BAmrt%C3%AD&amp;pcq_pos_neg_intercorp_v12_cs=pos" TargetMode="External"/><Relationship Id="rId2" Type="http://schemas.openxmlformats.org/officeDocument/2006/relationships/hyperlink" Target="https://kontext.korpus.cz/first?corpname=intercorp_v12_pt&amp;align=intercorp_v12_cs&amp;maincorp=intercorp_v12_pt&amp;queryselector=phraserow&amp;phrase=morte&amp;viewmode=align&amp;queryselector_intercorp_v12_cs=phraserow&amp;phrase_intercorp_v12_cs=smrt&amp;pcq_pos_neg_intercorp_v12_cs=po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ontext.korpus.cz/first?corpname=intercorp_v12_pt&amp;align=intercorp_v12_cs&amp;maincorp=intercorp_v12_pt&amp;queryselector=phraserow&amp;phrase=morte&amp;viewmode=align&amp;queryselector_intercorp_v12_cs=phraserow&amp;phrase_intercorp_v12_cs=vra%C5%BEda&amp;pcq_pos_neg_intercorp_v12_cs=pos" TargetMode="External"/><Relationship Id="rId5" Type="http://schemas.openxmlformats.org/officeDocument/2006/relationships/hyperlink" Target="https://kontext.korpus.cz/first?corpname=intercorp_v12_pt&amp;align=intercorp_v12_cs&amp;maincorp=intercorp_v12_pt&amp;queryselector=phraserow&amp;phrase=morte&amp;viewmode=align&amp;queryselector_intercorp_v12_cs=phraserow&amp;phrase_intercorp_v12_cs=mrtv%C3%BD&amp;pcq_pos_neg_intercorp_v12_cs=pos" TargetMode="External"/><Relationship Id="rId4" Type="http://schemas.openxmlformats.org/officeDocument/2006/relationships/hyperlink" Target="https://kontext.korpus.cz/first?corpname=intercorp_v12_pt&amp;align=intercorp_v12_cs&amp;maincorp=intercorp_v12_pt&amp;queryselector=phraserow&amp;phrase=morte&amp;viewmode=align&amp;queryselector_intercorp_v12_cs=phraserow&amp;phrase_intercorp_v12_cs=zem%C5%99%C3%ADt&amp;pcq_pos_neg_intercorp_v12_cs=pos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kontext.korpus.cz/first?corpname=intercorp_v12_pt&amp;align=intercorp_v12_cs&amp;maincorp=intercorp_v12_pt&amp;queryselector=phraserow&amp;phrase=p%C3%A9&amp;viewmode=align&amp;queryselector_intercorp_v12_cs=phraserow&amp;phrase_intercorp_v12_cs=noha&amp;pcq_pos_neg_intercorp_v12_cs=pos" TargetMode="External"/><Relationship Id="rId7" Type="http://schemas.openxmlformats.org/officeDocument/2006/relationships/hyperlink" Target="https://kontext.korpus.cz/first?corpname=intercorp_v12_pt&amp;align=intercorp_v12_cs&amp;maincorp=intercorp_v12_pt&amp;queryselector=phraserow&amp;phrase=p%C3%A9&amp;viewmode=align&amp;queryselector_intercorp_v12_cs=phraserow&amp;phrase_intercorp_v12_cs=vst%C3%A1t&amp;pcq_pos_neg_intercorp_v12_cs=po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ontext.korpus.cz/first?corpname=intercorp_v12_pt&amp;align=intercorp_v12_cs&amp;maincorp=intercorp_v12_pt&amp;queryselector=phraserow&amp;phrase=p%C3%A9&amp;viewmode=align&amp;queryselector_intercorp_v12_cs=phraserow&amp;phrase_intercorp_v12_cs=stopa&amp;pcq_pos_neg_intercorp_v12_cs=pos" TargetMode="External"/><Relationship Id="rId5" Type="http://schemas.openxmlformats.org/officeDocument/2006/relationships/hyperlink" Target="https://kontext.korpus.cz/first?corpname=intercorp_v12_pt&amp;align=intercorp_v12_cs&amp;maincorp=intercorp_v12_pt&amp;queryselector=phraserow&amp;phrase=p%C3%A9&amp;viewmode=align&amp;queryselector_intercorp_v12_cs=phraserow&amp;phrase_intercorp_v12_cs=p%C4%9B%C5%A1ky&amp;pcq_pos_neg_intercorp_v12_cs=pos" TargetMode="External"/><Relationship Id="rId4" Type="http://schemas.openxmlformats.org/officeDocument/2006/relationships/hyperlink" Target="https://kontext.korpus.cz/first?corpname=intercorp_v12_pt&amp;align=intercorp_v12_cs&amp;maincorp=intercorp_v12_pt&amp;queryselector=phraserow&amp;phrase=p%C3%A9&amp;viewmode=align&amp;queryselector_intercorp_v12_cs=phraserow&amp;phrase_intercorp_v12_cs=st%C3%A1t&amp;pcq_pos_neg_intercorp_v12_cs=po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kontext.korpus.cz/first?corpname=intercorp_v12_pt&amp;align=intercorp_v12_cs&amp;maincorp=intercorp_v12_pt&amp;queryselector=phraserow&amp;phrase=cora%C3%A7%C3%A3o&amp;viewmode=align&amp;queryselector_intercorp_v12_cs=phraserow&amp;phrase_intercorp_v12_cs=srdce&amp;pcq_pos_neg_intercorp_v12_cs=pos" TargetMode="External"/><Relationship Id="rId7" Type="http://schemas.openxmlformats.org/officeDocument/2006/relationships/hyperlink" Target="https://kontext.korpus.cz/first?corpname=intercorp_v12_pt&amp;align=intercorp_v12_cs&amp;maincorp=intercorp_v12_pt&amp;queryselector=phraserow&amp;phrase=cora%C3%A7%C3%A3o&amp;viewmode=align&amp;queryselector_intercorp_v12_cs=phraserow&amp;phrase_intercorp_v12_cs=Srdce&amp;pcq_pos_neg_intercorp_v12_cs=po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ontext.korpus.cz/first?corpname=intercorp_v12_pt&amp;align=intercorp_v12_cs&amp;maincorp=intercorp_v12_pt&amp;queryselector=phraserow&amp;phrase=cora%C3%A7%C3%A3o&amp;viewmode=align&amp;queryselector_intercorp_v12_cs=phraserow&amp;phrase_intercorp_v12_cs=du%C5%A1e&amp;pcq_pos_neg_intercorp_v12_cs=pos" TargetMode="External"/><Relationship Id="rId5" Type="http://schemas.openxmlformats.org/officeDocument/2006/relationships/hyperlink" Target="https://kontext.korpus.cz/first?corpname=intercorp_v12_pt&amp;align=intercorp_v12_cs&amp;maincorp=intercorp_v12_pt&amp;queryselector=phraserow&amp;phrase=cora%C3%A7%C3%A3o&amp;viewmode=align&amp;queryselector_intercorp_v12_cs=phraserow&amp;phrase_intercorp_v12_cs=srde%C4%8Dn%C3%AD&amp;pcq_pos_neg_intercorp_v12_cs=pos" TargetMode="External"/><Relationship Id="rId4" Type="http://schemas.openxmlformats.org/officeDocument/2006/relationships/hyperlink" Target="https://kontext.korpus.cz/first?corpname=intercorp_v12_pt&amp;align=intercorp_v12_cs&amp;maincorp=intercorp_v12_pt&amp;queryselector=phraserow&amp;phrase=cora%C3%A7%C3%A3o&amp;viewmode=align&amp;queryselector_intercorp_v12_cs=phraserow&amp;phrase_intercorp_v12_cs=srd%C3%AD%C4%8Dko&amp;pcq_pos_neg_intercorp_v12_cs=pos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DdrgXZ319w" TargetMode="External"/><Relationship Id="rId2" Type="http://schemas.openxmlformats.org/officeDocument/2006/relationships/hyperlink" Target="https://www.youtube.com/watch?v=_97RIx2AAeg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oW6hVk07-s" TargetMode="External"/><Relationship Id="rId2" Type="http://schemas.openxmlformats.org/officeDocument/2006/relationships/hyperlink" Target="https://www.youtube.com/watch?v=Y6mVRMtT1zU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ontext.korpus.cz/first?corpname=intercorp_v12_pt&amp;align=intercorp_v12_cs&amp;maincorp=intercorp_v12_pt&amp;queryselector=phraserow&amp;phrase=m%C3%A3e&amp;viewmode=align&amp;queryselector_intercorp_v12_cs=phraserow&amp;phrase_intercorp_v12_cs=matka&amp;pcq_pos_neg_intercorp_v12_cs=pos" TargetMode="External"/><Relationship Id="rId2" Type="http://schemas.openxmlformats.org/officeDocument/2006/relationships/hyperlink" Target="https://kontext.korpus.cz/first?corpname=intercorp_v12_pt&amp;align=intercorp_v12_cs&amp;maincorp=intercorp_v12_pt&amp;queryselector=phraserow&amp;phrase=m%C3%A3e&amp;viewmode=align&amp;queryselector_intercorp_v12_cs=phraserow&amp;phrase_intercorp_v12_cs=m%C3%A1ma&amp;pcq_pos_neg_intercorp_v12_cs=po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ontext.korpus.cz/first?corpname=intercorp_v12_pt&amp;align=intercorp_v12_cs&amp;maincorp=intercorp_v12_pt&amp;queryselector=phraserow&amp;phrase=m%C3%A3e&amp;viewmode=align&amp;queryselector_intercorp_v12_cs=phraserow&amp;phrase_intercorp_v12_cs=hajzl&amp;pcq_pos_neg_intercorp_v12_cs=pos" TargetMode="External"/><Relationship Id="rId5" Type="http://schemas.openxmlformats.org/officeDocument/2006/relationships/hyperlink" Target="https://kontext.korpus.cz/first?corpname=intercorp_v12_pt&amp;align=intercorp_v12_cs&amp;maincorp=intercorp_v12_pt&amp;queryselector=phraserow&amp;phrase=m%C3%A3e&amp;viewmode=align&amp;queryselector_intercorp_v12_cs=phraserow&amp;phrase_intercorp_v12_cs=mamka&amp;pcq_pos_neg_intercorp_v12_cs=pos" TargetMode="External"/><Relationship Id="rId4" Type="http://schemas.openxmlformats.org/officeDocument/2006/relationships/hyperlink" Target="https://kontext.korpus.cz/first?corpname=intercorp_v12_pt&amp;align=intercorp_v12_cs&amp;maincorp=intercorp_v12_pt&amp;queryselector=phraserow&amp;phrase=m%C3%A3e&amp;viewmode=align&amp;queryselector_intercorp_v12_cs=phraserow&amp;phrase_intercorp_v12_cs=maminka&amp;pcq_pos_neg_intercorp_v12_cs=po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kontext.korpus.cz/first?corpname=intercorp_v12_pt&amp;align=intercorp_v12_cs&amp;maincorp=intercorp_v12_pt&amp;queryselector=phraserow&amp;phrase=luva&amp;viewmode=align&amp;queryselector_intercorp_v12_cs=phraserow&amp;phrase_intercorp_v12_cs=rukavi%C4%8Dka&amp;pcq_pos_neg_intercorp_v12_cs=pos" TargetMode="External"/><Relationship Id="rId2" Type="http://schemas.openxmlformats.org/officeDocument/2006/relationships/hyperlink" Target="https://kontext.korpus.cz/first?corpname=intercorp_v12_pt&amp;align=intercorp_v12_cs&amp;maincorp=intercorp_v12_pt&amp;queryselector=phraserow&amp;phrase=luva&amp;viewmode=align&amp;queryselector_intercorp_v12_cs=phraserow&amp;phrase_intercorp_v12_cs=rukavice&amp;pcq_pos_neg_intercorp_v12_cs=po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ontext.korpus.cz/first?corpname=intercorp_v12_pt&amp;align=intercorp_v12_cs&amp;maincorp=intercorp_v12_pt&amp;queryselector=phraserow&amp;phrase=luva&amp;viewmode=align&amp;queryselector_intercorp_v12_cs=phraserow&amp;phrase_intercorp_v12_cs=ulit%C3%BD&amp;pcq_pos_neg_intercorp_v12_cs=pos" TargetMode="External"/><Relationship Id="rId5" Type="http://schemas.openxmlformats.org/officeDocument/2006/relationships/hyperlink" Target="https://kontext.korpus.cz/first?corpname=intercorp_v12_pt&amp;align=intercorp_v12_cs&amp;maincorp=intercorp_v12_pt&amp;queryselector=phraserow&amp;phrase=luva&amp;viewmode=align&amp;queryselector_intercorp_v12_cs=phraserow&amp;phrase_intercorp_v12_cs=p%C5%99ihr%C3%A1dka&amp;pcq_pos_neg_intercorp_v12_cs=pos" TargetMode="External"/><Relationship Id="rId4" Type="http://schemas.openxmlformats.org/officeDocument/2006/relationships/hyperlink" Target="https://kontext.korpus.cz/first?corpname=intercorp_v12_pt&amp;align=intercorp_v12_cs&amp;maincorp=intercorp_v12_pt&amp;queryselector=phraserow&amp;phrase=luva&amp;viewmode=align&amp;queryselector_intercorp_v12_cs=phraserow&amp;phrase_intercorp_v12_cs=%C3%BAplatek&amp;pcq_pos_neg_intercorp_v12_cs=po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/>
              <a:t>Campos semânticos e campos lexicais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b="1" dirty="0"/>
              <a:t>Iva Svobodová</a:t>
            </a:r>
          </a:p>
          <a:p>
            <a:r>
              <a:rPr lang="pt-PT" b="1" dirty="0"/>
              <a:t>ÚRJL FFMU</a:t>
            </a:r>
          </a:p>
          <a:p>
            <a:r>
              <a:rPr lang="pt-PT" b="1" dirty="0"/>
              <a:t>ANÁLISE DE CASOS CONCRETOS</a:t>
            </a:r>
          </a:p>
          <a:p>
            <a:r>
              <a:rPr lang="pt-PT" b="1" dirty="0"/>
              <a:t>01_12_2020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35262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 de </a:t>
            </a:r>
            <a:r>
              <a:rPr lang="cs-CZ" b="1" i="1" dirty="0"/>
              <a:t>bola</a:t>
            </a:r>
            <a:r>
              <a:rPr lang="cs-CZ" i="1" dirty="0"/>
              <a:t>:</a:t>
            </a:r>
            <a:endParaRPr lang="cs-CZ" b="1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D912E19-96C5-46CB-B1F3-35B1D52D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bo·la |ô| 2  (alteração de bolo)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cs-CZ" dirty="0"/>
              <a:t>  </a:t>
            </a:r>
            <a:endParaRPr lang="pt-PT" b="1" i="1" dirty="0"/>
          </a:p>
          <a:p>
            <a:pPr marL="0" indent="0" algn="just">
              <a:buNone/>
            </a:pPr>
            <a:endParaRPr lang="cs-CZ" i="1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1884D44-832D-4F94-86A7-C9ABD96F8A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endParaRPr lang="pt-BR" dirty="0"/>
          </a:p>
          <a:p>
            <a:r>
              <a:rPr lang="pt-BR" dirty="0"/>
              <a:t>bo·la |ó| 1(latim bulla, -ae, bolha de ar)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EBEB136-AC1A-434F-A730-4FC4291FE9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67945" y="2174875"/>
            <a:ext cx="4618856" cy="459105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kumimoji="0" lang="pt-PT" altLang="cs-CZ" sz="2400" b="0" i="1" u="none" strike="noStrike" cap="none" normalizeH="0" baseline="0" dirty="0">
                <a:ln>
                  <a:noFill/>
                </a:ln>
                <a:solidFill>
                  <a:srgbClr val="1483FF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lang="cs-CZ" sz="18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nome </a:t>
            </a:r>
            <a:r>
              <a:rPr lang="cs-CZ" sz="1800" dirty="0" err="1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feminino</a:t>
            </a:r>
            <a:endParaRPr lang="cs-CZ" sz="1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Objecto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redondo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 oval,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geralmente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feito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borracha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couro ou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semelhante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cheio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ar,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podem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praticar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vários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desportos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andebol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basquetebol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futebol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hóquei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râguebi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(o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tamanho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depende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modalidade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destina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Qualquer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objecto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formato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arredondado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[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Farmácia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Pílula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grande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tamanho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geralmente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consistência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pastosa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= BOLO,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BÓLUS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[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Informal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Jogo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futebol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(ex.: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foram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ver a bola no café).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[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Informal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Cabeça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juízo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[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Informal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Pessoa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baixa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gorda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[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Informal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Dinheiro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oferece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alguém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troca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favor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negócio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lucrativo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geralmente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ilícito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= 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SUBORNO</a:t>
            </a:r>
            <a:endParaRPr kumimoji="0" lang="cs-CZ" altLang="cs-CZ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lang="pt-PT" b="1" dirty="0" err="1"/>
              <a:t>Viz</a:t>
            </a:r>
            <a:r>
              <a:rPr lang="pt-PT" b="1" dirty="0"/>
              <a:t> </a:t>
            </a:r>
            <a:r>
              <a:rPr lang="pt-PT" b="1" dirty="0" err="1"/>
              <a:t>dál</a:t>
            </a:r>
            <a:r>
              <a:rPr lang="pt-PT" b="1" dirty="0"/>
              <a:t> </a:t>
            </a:r>
            <a:r>
              <a:rPr lang="pt-PT" b="1" dirty="0" err="1"/>
              <a:t>plurál</a:t>
            </a:r>
            <a:endParaRPr lang="cs-CZ" b="1" dirty="0"/>
          </a:p>
        </p:txBody>
      </p:sp>
      <p:pic>
        <p:nvPicPr>
          <p:cNvPr id="7172" name="Picture 4" descr="Ver imagem">
            <a:hlinkClick r:id="rId2"/>
            <a:extLst>
              <a:ext uri="{FF2B5EF4-FFF2-40B4-BE49-F238E27FC236}">
                <a16:creationId xmlns:a16="http://schemas.microsoft.com/office/drawing/2014/main" id="{F53A557E-85FC-425F-9FA3-EE540573F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00" y="-1303338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ástupný obsah 5">
            <a:extLst>
              <a:ext uri="{FF2B5EF4-FFF2-40B4-BE49-F238E27FC236}">
                <a16:creationId xmlns:a16="http://schemas.microsoft.com/office/drawing/2014/main" id="{997D4C8A-071C-4446-93EA-615A8EF3F22E}"/>
              </a:ext>
            </a:extLst>
          </p:cNvPr>
          <p:cNvSpPr txBox="1">
            <a:spLocks/>
          </p:cNvSpPr>
          <p:nvPr/>
        </p:nvSpPr>
        <p:spPr>
          <a:xfrm>
            <a:off x="441325" y="2292350"/>
            <a:ext cx="3478983" cy="4160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i="1" dirty="0">
                <a:solidFill>
                  <a:srgbClr val="1483FF"/>
                </a:solidFill>
                <a:cs typeface="Arial" panose="020B0604020202020204" pitchFamily="34" charset="0"/>
              </a:rPr>
              <a:t>nome </a:t>
            </a:r>
            <a:r>
              <a:rPr lang="cs-CZ" altLang="cs-CZ" i="1" dirty="0" err="1">
                <a:solidFill>
                  <a:srgbClr val="1483FF"/>
                </a:solidFill>
                <a:cs typeface="Arial" panose="020B0604020202020204" pitchFamily="34" charset="0"/>
              </a:rPr>
              <a:t>feminino</a:t>
            </a:r>
            <a:endParaRPr lang="cs-CZ" altLang="cs-CZ" dirty="0"/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2000" dirty="0">
                <a:cs typeface="Arial" panose="020B0604020202020204" pitchFamily="34" charset="0"/>
              </a:rPr>
              <a:t>1. </a:t>
            </a:r>
            <a:r>
              <a:rPr lang="cs-CZ" altLang="cs-CZ" sz="2000" dirty="0" err="1">
                <a:cs typeface="Arial" panose="020B0604020202020204" pitchFamily="34" charset="0"/>
              </a:rPr>
              <a:t>Pão</a:t>
            </a:r>
            <a:r>
              <a:rPr lang="cs-CZ" altLang="cs-CZ" sz="2000" dirty="0">
                <a:cs typeface="Arial" panose="020B0604020202020204" pitchFamily="34" charset="0"/>
              </a:rPr>
              <a:t> </a:t>
            </a:r>
            <a:r>
              <a:rPr lang="cs-CZ" altLang="cs-CZ" sz="2000" dirty="0" err="1">
                <a:cs typeface="Arial" panose="020B0604020202020204" pitchFamily="34" charset="0"/>
              </a:rPr>
              <a:t>pequeno</a:t>
            </a:r>
            <a:r>
              <a:rPr lang="cs-CZ" altLang="cs-CZ" sz="2000" dirty="0">
                <a:cs typeface="Arial" panose="020B0604020202020204" pitchFamily="34" charset="0"/>
              </a:rPr>
              <a:t>, </a:t>
            </a:r>
            <a:r>
              <a:rPr lang="cs-CZ" altLang="cs-CZ" sz="2000" dirty="0" err="1">
                <a:cs typeface="Arial" panose="020B0604020202020204" pitchFamily="34" charset="0"/>
              </a:rPr>
              <a:t>redondo</a:t>
            </a:r>
            <a:r>
              <a:rPr lang="cs-CZ" altLang="cs-CZ" sz="2000" dirty="0">
                <a:cs typeface="Arial" panose="020B0604020202020204" pitchFamily="34" charset="0"/>
              </a:rPr>
              <a:t> e chato.</a:t>
            </a:r>
            <a:endParaRPr lang="cs-CZ" altLang="cs-CZ" sz="2000" dirty="0"/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2000" dirty="0">
                <a:cs typeface="Arial" panose="020B0604020202020204" pitchFamily="34" charset="0"/>
              </a:rPr>
              <a:t>2. Bolo ou </a:t>
            </a:r>
            <a:r>
              <a:rPr lang="cs-CZ" altLang="cs-CZ" sz="2000" dirty="0" err="1">
                <a:cs typeface="Arial" panose="020B0604020202020204" pitchFamily="34" charset="0"/>
              </a:rPr>
              <a:t>pão</a:t>
            </a:r>
            <a:r>
              <a:rPr lang="cs-CZ" altLang="cs-CZ" sz="2000" dirty="0">
                <a:cs typeface="Arial" panose="020B0604020202020204" pitchFamily="34" charset="0"/>
              </a:rPr>
              <a:t> </a:t>
            </a:r>
            <a:r>
              <a:rPr lang="cs-CZ" altLang="cs-CZ" sz="2000" dirty="0" err="1">
                <a:cs typeface="Arial" panose="020B0604020202020204" pitchFamily="34" charset="0"/>
              </a:rPr>
              <a:t>feito</a:t>
            </a:r>
            <a:r>
              <a:rPr lang="cs-CZ" altLang="cs-CZ" sz="2000" dirty="0">
                <a:cs typeface="Arial" panose="020B0604020202020204" pitchFamily="34" charset="0"/>
              </a:rPr>
              <a:t> </a:t>
            </a:r>
            <a:r>
              <a:rPr lang="cs-CZ" altLang="cs-CZ" sz="2000" dirty="0" err="1">
                <a:cs typeface="Arial" panose="020B0604020202020204" pitchFamily="34" charset="0"/>
              </a:rPr>
              <a:t>geralmente</a:t>
            </a:r>
            <a:r>
              <a:rPr lang="cs-CZ" altLang="cs-CZ" sz="2000" dirty="0">
                <a:cs typeface="Arial" panose="020B0604020202020204" pitchFamily="34" charset="0"/>
              </a:rPr>
              <a:t> </a:t>
            </a:r>
            <a:r>
              <a:rPr lang="cs-CZ" altLang="cs-CZ" sz="2000" dirty="0" err="1">
                <a:cs typeface="Arial" panose="020B0604020202020204" pitchFamily="34" charset="0"/>
              </a:rPr>
              <a:t>com</a:t>
            </a:r>
            <a:r>
              <a:rPr lang="cs-CZ" altLang="cs-CZ" sz="2000" dirty="0">
                <a:cs typeface="Arial" panose="020B0604020202020204" pitchFamily="34" charset="0"/>
              </a:rPr>
              <a:t> </a:t>
            </a:r>
            <a:r>
              <a:rPr lang="cs-CZ" altLang="cs-CZ" sz="2000" dirty="0" err="1">
                <a:cs typeface="Arial" panose="020B0604020202020204" pitchFamily="34" charset="0"/>
              </a:rPr>
              <a:t>carnes</a:t>
            </a:r>
            <a:r>
              <a:rPr lang="cs-CZ" altLang="cs-CZ" sz="2000" dirty="0">
                <a:cs typeface="Arial" panose="020B0604020202020204" pitchFamily="34" charset="0"/>
              </a:rPr>
              <a:t> (ex.: </a:t>
            </a:r>
            <a:r>
              <a:rPr lang="cs-CZ" altLang="cs-CZ" sz="2000" i="1" dirty="0">
                <a:cs typeface="Arial" panose="020B0604020202020204" pitchFamily="34" charset="0"/>
              </a:rPr>
              <a:t>bola de </a:t>
            </a:r>
            <a:r>
              <a:rPr lang="cs-CZ" altLang="cs-CZ" sz="2000" i="1" dirty="0" err="1">
                <a:cs typeface="Arial" panose="020B0604020202020204" pitchFamily="34" charset="0"/>
              </a:rPr>
              <a:t>chouriço</a:t>
            </a:r>
            <a:r>
              <a:rPr lang="cs-CZ" altLang="cs-CZ" sz="2000" dirty="0">
                <a:cs typeface="Arial" panose="020B0604020202020204" pitchFamily="34" charset="0"/>
              </a:rPr>
              <a:t>).       </a:t>
            </a:r>
            <a:endParaRPr lang="cs-CZ" altLang="cs-CZ" sz="2000" dirty="0"/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2000" dirty="0">
                <a:cs typeface="Arial" panose="020B0604020202020204" pitchFamily="34" charset="0"/>
              </a:rPr>
              <a:t>3. </a:t>
            </a:r>
            <a:r>
              <a:rPr lang="cs-CZ" altLang="cs-CZ" sz="2000" dirty="0" err="1">
                <a:cs typeface="Arial" panose="020B0604020202020204" pitchFamily="34" charset="0"/>
              </a:rPr>
              <a:t>Queijo</a:t>
            </a:r>
            <a:r>
              <a:rPr lang="cs-CZ" altLang="cs-CZ" sz="2000" dirty="0">
                <a:cs typeface="Arial" panose="020B0604020202020204" pitchFamily="34" charset="0"/>
              </a:rPr>
              <a:t> grande e </a:t>
            </a:r>
            <a:r>
              <a:rPr lang="cs-CZ" altLang="cs-CZ" sz="2000" dirty="0" err="1">
                <a:cs typeface="Arial" panose="020B0604020202020204" pitchFamily="34" charset="0"/>
              </a:rPr>
              <a:t>fresco</a:t>
            </a:r>
            <a:r>
              <a:rPr lang="cs-CZ" altLang="cs-CZ" sz="2000" dirty="0">
                <a:cs typeface="Arial" panose="020B0604020202020204" pitchFamily="34" charset="0"/>
              </a:rPr>
              <a:t> de </a:t>
            </a:r>
            <a:r>
              <a:rPr lang="cs-CZ" altLang="cs-CZ" sz="2000" dirty="0" err="1">
                <a:cs typeface="Arial" panose="020B0604020202020204" pitchFamily="34" charset="0"/>
              </a:rPr>
              <a:t>leite</a:t>
            </a:r>
            <a:r>
              <a:rPr lang="cs-CZ" altLang="cs-CZ" sz="2000" dirty="0">
                <a:cs typeface="Arial" panose="020B0604020202020204" pitchFamily="34" charset="0"/>
              </a:rPr>
              <a:t> de </a:t>
            </a:r>
            <a:r>
              <a:rPr lang="cs-CZ" altLang="cs-CZ" sz="2000" dirty="0" err="1">
                <a:cs typeface="Arial" panose="020B0604020202020204" pitchFamily="34" charset="0"/>
              </a:rPr>
              <a:t>ovelha</a:t>
            </a:r>
            <a:r>
              <a:rPr lang="cs-CZ" altLang="cs-CZ" sz="2000" dirty="0">
                <a:cs typeface="Arial" panose="020B0604020202020204" pitchFamily="34" charset="0"/>
              </a:rPr>
              <a:t>.</a:t>
            </a:r>
            <a:endParaRPr lang="cs-CZ" altLang="cs-CZ" sz="2000" dirty="0"/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2000" dirty="0">
                <a:cs typeface="Arial" panose="020B0604020202020204" pitchFamily="34" charset="0"/>
              </a:rPr>
              <a:t>4. [</a:t>
            </a:r>
            <a:r>
              <a:rPr lang="cs-CZ" altLang="cs-CZ" sz="2000" dirty="0" err="1">
                <a:cs typeface="Arial" panose="020B0604020202020204" pitchFamily="34" charset="0"/>
              </a:rPr>
              <a:t>Informal</a:t>
            </a:r>
            <a:r>
              <a:rPr lang="cs-CZ" altLang="cs-CZ" sz="2000" dirty="0">
                <a:cs typeface="Arial" panose="020B0604020202020204" pitchFamily="34" charset="0"/>
              </a:rPr>
              <a:t>]  O </a:t>
            </a:r>
            <a:r>
              <a:rPr lang="cs-CZ" altLang="cs-CZ" sz="2000" dirty="0" err="1">
                <a:cs typeface="Arial" panose="020B0604020202020204" pitchFamily="34" charset="0"/>
              </a:rPr>
              <a:t>mesmo</a:t>
            </a:r>
            <a:r>
              <a:rPr lang="cs-CZ" altLang="cs-CZ" sz="2000" dirty="0">
                <a:cs typeface="Arial" panose="020B0604020202020204" pitchFamily="34" charset="0"/>
              </a:rPr>
              <a:t> </a:t>
            </a:r>
            <a:r>
              <a:rPr lang="cs-CZ" altLang="cs-CZ" sz="2000" dirty="0" err="1">
                <a:cs typeface="Arial" panose="020B0604020202020204" pitchFamily="34" charset="0"/>
              </a:rPr>
              <a:t>que</a:t>
            </a:r>
            <a:r>
              <a:rPr lang="cs-CZ" altLang="cs-CZ" sz="2000" dirty="0">
                <a:cs typeface="Arial" panose="020B0604020202020204" pitchFamily="34" charset="0"/>
              </a:rPr>
              <a:t> </a:t>
            </a:r>
            <a:r>
              <a:rPr lang="cs-CZ" altLang="cs-CZ" sz="2000" b="1" i="1" dirty="0" err="1">
                <a:cs typeface="Arial" panose="020B0604020202020204" pitchFamily="34" charset="0"/>
              </a:rPr>
              <a:t>palmatoada</a:t>
            </a:r>
            <a:r>
              <a:rPr lang="cs-CZ" altLang="cs-CZ" sz="2000" dirty="0">
                <a:cs typeface="Arial" panose="020B0604020202020204" pitchFamily="34" charset="0"/>
              </a:rPr>
              <a:t>.</a:t>
            </a:r>
            <a:endParaRPr lang="cs-CZ" altLang="cs-CZ" sz="2000" dirty="0"/>
          </a:p>
          <a:p>
            <a:endParaRPr lang="cs-CZ" dirty="0"/>
          </a:p>
        </p:txBody>
      </p:sp>
      <p:sp>
        <p:nvSpPr>
          <p:cNvPr id="9" name="Šipka: dolů 8">
            <a:extLst>
              <a:ext uri="{FF2B5EF4-FFF2-40B4-BE49-F238E27FC236}">
                <a16:creationId xmlns:a16="http://schemas.microsoft.com/office/drawing/2014/main" id="{CA4A2A64-C6AB-4B92-BF67-7A13F0E23FF5}"/>
              </a:ext>
            </a:extLst>
          </p:cNvPr>
          <p:cNvSpPr/>
          <p:nvPr/>
        </p:nvSpPr>
        <p:spPr>
          <a:xfrm>
            <a:off x="5602390" y="5926193"/>
            <a:ext cx="412624" cy="664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083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 de </a:t>
            </a:r>
            <a:r>
              <a:rPr lang="cs-CZ" b="1" i="1" dirty="0"/>
              <a:t>bola</a:t>
            </a:r>
            <a:r>
              <a:rPr lang="pt-PT" b="1" i="1" dirty="0"/>
              <a:t>s</a:t>
            </a:r>
            <a:r>
              <a:rPr lang="cs-CZ" i="1" dirty="0"/>
              <a:t>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dirty="0"/>
              <a:t>  </a:t>
            </a:r>
            <a:endParaRPr lang="pt-PT" b="1" i="1" dirty="0"/>
          </a:p>
          <a:p>
            <a:pPr algn="l"/>
            <a:r>
              <a:rPr lang="pt-BR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Bolas </a:t>
            </a:r>
            <a:r>
              <a:rPr lang="pt-BR" b="0" i="1" dirty="0">
                <a:solidFill>
                  <a:srgbClr val="1483FF"/>
                </a:solidFill>
                <a:effectLst/>
                <a:latin typeface="Arial" panose="020B0604020202020204" pitchFamily="34" charset="0"/>
              </a:rPr>
              <a:t>nome feminino plural</a:t>
            </a:r>
            <a:endParaRPr lang="pt-BR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pt-BR" b="0" i="0" dirty="0">
                <a:solidFill>
                  <a:srgbClr val="999999"/>
                </a:solidFill>
                <a:effectLst/>
                <a:latin typeface="Arial" panose="020B0604020202020204" pitchFamily="34" charset="0"/>
              </a:rPr>
              <a:t>8. </a:t>
            </a:r>
            <a:r>
              <a:rPr lang="pt-B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Rodelas combustíveis feitas com cisco de carvão.</a:t>
            </a:r>
          </a:p>
          <a:p>
            <a:pPr algn="l"/>
            <a:r>
              <a:rPr lang="pt-BR" b="0" i="0" dirty="0">
                <a:solidFill>
                  <a:srgbClr val="999999"/>
                </a:solidFill>
                <a:effectLst/>
                <a:latin typeface="Arial" panose="020B0604020202020204" pitchFamily="34" charset="0"/>
              </a:rPr>
              <a:t>9. </a:t>
            </a:r>
            <a:r>
              <a:rPr lang="pt-BR" b="0" i="0" dirty="0">
                <a:solidFill>
                  <a:srgbClr val="9B9797"/>
                </a:solidFill>
                <a:effectLst/>
                <a:latin typeface="Arial" panose="020B0604020202020204" pitchFamily="34" charset="0"/>
              </a:rPr>
              <a:t>[Informal] </a:t>
            </a:r>
            <a:r>
              <a:rPr lang="pt-B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Testículos.</a:t>
            </a:r>
          </a:p>
          <a:p>
            <a:pPr algn="l"/>
            <a:r>
              <a:rPr lang="pt-BR" b="0" i="0" dirty="0">
                <a:solidFill>
                  <a:srgbClr val="999999"/>
                </a:solidFill>
                <a:effectLst/>
                <a:latin typeface="Arial" panose="020B0604020202020204" pitchFamily="34" charset="0"/>
              </a:rPr>
              <a:t>10. </a:t>
            </a:r>
            <a:r>
              <a:rPr lang="pt-BR" b="0" i="0" dirty="0">
                <a:solidFill>
                  <a:srgbClr val="9B9797"/>
                </a:solidFill>
                <a:effectLst/>
                <a:latin typeface="Arial" panose="020B0604020202020204" pitchFamily="34" charset="0"/>
              </a:rPr>
              <a:t>[Brasil] </a:t>
            </a:r>
            <a:r>
              <a:rPr lang="pt-B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Espécie de laço.</a:t>
            </a:r>
          </a:p>
          <a:p>
            <a:pPr algn="l"/>
            <a:r>
              <a:rPr lang="pt-BR" b="0" i="0" dirty="0">
                <a:solidFill>
                  <a:srgbClr val="999999"/>
                </a:solidFill>
                <a:effectLst/>
                <a:latin typeface="Arial" panose="020B0604020202020204" pitchFamily="34" charset="0"/>
              </a:rPr>
              <a:t>11. </a:t>
            </a:r>
            <a:r>
              <a:rPr lang="pt-BR" b="0" i="0" dirty="0">
                <a:solidFill>
                  <a:srgbClr val="9B9797"/>
                </a:solidFill>
                <a:effectLst/>
                <a:latin typeface="Arial" panose="020B0604020202020204" pitchFamily="34" charset="0"/>
              </a:rPr>
              <a:t>[Brasil] </a:t>
            </a:r>
            <a:r>
              <a:rPr lang="pt-B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t-BR" b="0" i="0" dirty="0">
                <a:solidFill>
                  <a:srgbClr val="9B9797"/>
                </a:solidFill>
                <a:effectLst/>
                <a:latin typeface="Arial" panose="020B0604020202020204" pitchFamily="34" charset="0"/>
              </a:rPr>
              <a:t> [Zoologia] </a:t>
            </a:r>
            <a:r>
              <a:rPr lang="pt-B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Tatu.</a:t>
            </a:r>
          </a:p>
          <a:p>
            <a:pPr algn="l"/>
            <a:r>
              <a:rPr lang="pt-BR" b="0" i="1" dirty="0">
                <a:solidFill>
                  <a:srgbClr val="1483FF"/>
                </a:solidFill>
                <a:effectLst/>
                <a:latin typeface="Arial" panose="020B0604020202020204" pitchFamily="34" charset="0"/>
              </a:rPr>
              <a:t>interjeição</a:t>
            </a:r>
            <a:endParaRPr lang="pt-BR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pt-BR" b="0" i="0" dirty="0">
                <a:solidFill>
                  <a:srgbClr val="999999"/>
                </a:solidFill>
                <a:effectLst/>
                <a:latin typeface="Arial" panose="020B0604020202020204" pitchFamily="34" charset="0"/>
              </a:rPr>
              <a:t>12. </a:t>
            </a:r>
            <a:r>
              <a:rPr lang="pt-B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Exprime enfado, irritação, impaciência ou desagrado (ex.: </a:t>
            </a:r>
            <a:r>
              <a:rPr lang="pt-BR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bolas, já não cheguei a tempo</a:t>
            </a:r>
            <a:r>
              <a:rPr lang="pt-B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).</a:t>
            </a:r>
          </a:p>
          <a:p>
            <a:pPr algn="l"/>
            <a:br>
              <a:rPr lang="pt-B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</a:br>
            <a:r>
              <a:rPr lang="pt-BR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endParaRPr lang="pt-BR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endParaRPr lang="cs-CZ" i="1" dirty="0"/>
          </a:p>
        </p:txBody>
      </p:sp>
      <p:pic>
        <p:nvPicPr>
          <p:cNvPr id="7172" name="Picture 4" descr="Ver imagem">
            <a:hlinkClick r:id="rId2"/>
            <a:extLst>
              <a:ext uri="{FF2B5EF4-FFF2-40B4-BE49-F238E27FC236}">
                <a16:creationId xmlns:a16="http://schemas.microsoft.com/office/drawing/2014/main" id="{F53A557E-85FC-425F-9FA3-EE540573F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00" y="-1303338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245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 de </a:t>
            </a:r>
            <a:r>
              <a:rPr lang="cs-CZ" b="1" i="1" dirty="0"/>
              <a:t>bola</a:t>
            </a:r>
            <a:r>
              <a:rPr lang="pt-PT" b="1" i="1" dirty="0"/>
              <a:t>s</a:t>
            </a:r>
            <a:r>
              <a:rPr lang="cs-CZ" i="1" dirty="0"/>
              <a:t>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600" dirty="0"/>
              <a:t>https://</a:t>
            </a:r>
            <a:r>
              <a:rPr lang="cs-CZ" sz="1600" dirty="0" err="1"/>
              <a:t>kontext.korpus.cz</a:t>
            </a:r>
            <a:r>
              <a:rPr lang="cs-CZ" sz="1600" dirty="0"/>
              <a:t>/</a:t>
            </a:r>
            <a:r>
              <a:rPr lang="cs-CZ" sz="1600" dirty="0" err="1"/>
              <a:t>view?ctxattrs</a:t>
            </a:r>
            <a:r>
              <a:rPr lang="cs-CZ" sz="1600" dirty="0"/>
              <a:t>=</a:t>
            </a:r>
            <a:r>
              <a:rPr lang="cs-CZ" sz="1600" dirty="0" err="1"/>
              <a:t>word&amp;pcq_pos_neg_intercorp_v12_cs</a:t>
            </a:r>
            <a:r>
              <a:rPr lang="cs-CZ" sz="1600" dirty="0"/>
              <a:t>=</a:t>
            </a:r>
            <a:r>
              <a:rPr lang="cs-CZ" sz="1600" dirty="0" err="1"/>
              <a:t>pos&amp;attr_vmode</a:t>
            </a:r>
            <a:r>
              <a:rPr lang="cs-CZ" sz="1600" dirty="0"/>
              <a:t>=</a:t>
            </a:r>
            <a:r>
              <a:rPr lang="cs-CZ" sz="1600" dirty="0" err="1"/>
              <a:t>mouseover&amp;pagesize</a:t>
            </a:r>
            <a:r>
              <a:rPr lang="cs-CZ" sz="1600" dirty="0"/>
              <a:t>=</a:t>
            </a:r>
            <a:r>
              <a:rPr lang="cs-CZ" sz="1600" dirty="0" err="1"/>
              <a:t>40&amp;align</a:t>
            </a:r>
            <a:r>
              <a:rPr lang="cs-CZ" sz="1600" dirty="0"/>
              <a:t>=</a:t>
            </a:r>
            <a:r>
              <a:rPr lang="cs-CZ" sz="1600" dirty="0" err="1"/>
              <a:t>intercorp_v12_cs&amp;q</a:t>
            </a:r>
            <a:r>
              <a:rPr lang="cs-CZ" sz="1600" dirty="0"/>
              <a:t>=~</a:t>
            </a:r>
            <a:r>
              <a:rPr lang="cs-CZ" sz="1600" dirty="0" err="1"/>
              <a:t>5GfuRhLmr0Cz&amp;viewmode</a:t>
            </a:r>
            <a:r>
              <a:rPr lang="cs-CZ" sz="1600" dirty="0"/>
              <a:t>=</a:t>
            </a:r>
            <a:r>
              <a:rPr lang="cs-CZ" sz="1600" dirty="0" err="1"/>
              <a:t>sen&amp;attrs</a:t>
            </a:r>
            <a:r>
              <a:rPr lang="cs-CZ" sz="1600" dirty="0"/>
              <a:t>=</a:t>
            </a:r>
            <a:r>
              <a:rPr lang="cs-CZ" sz="1600" dirty="0" err="1"/>
              <a:t>word&amp;corpname</a:t>
            </a:r>
            <a:r>
              <a:rPr lang="cs-CZ" sz="1600" dirty="0"/>
              <a:t>=</a:t>
            </a:r>
            <a:r>
              <a:rPr lang="cs-CZ" sz="1600" dirty="0" err="1"/>
              <a:t>intercorp_v12_pt&amp;refs</a:t>
            </a:r>
            <a:r>
              <a:rPr lang="cs-CZ" sz="1600" dirty="0"/>
              <a:t>=%</a:t>
            </a:r>
            <a:r>
              <a:rPr lang="cs-CZ" sz="1600" dirty="0" err="1"/>
              <a:t>3Ddoc.id&amp;attr_allpos</a:t>
            </a:r>
            <a:r>
              <a:rPr lang="cs-CZ" sz="1600" dirty="0"/>
              <a:t>=</a:t>
            </a:r>
            <a:r>
              <a:rPr lang="cs-CZ" sz="1600" dirty="0" err="1"/>
              <a:t>all&amp;maincorp</a:t>
            </a:r>
            <a:r>
              <a:rPr lang="cs-CZ" sz="1600" dirty="0"/>
              <a:t>=</a:t>
            </a:r>
            <a:r>
              <a:rPr lang="cs-CZ" sz="1600" dirty="0" err="1"/>
              <a:t>intercorp_v12_pt</a:t>
            </a:r>
            <a:endParaRPr lang="pt-PT" sz="1600" dirty="0"/>
          </a:p>
          <a:p>
            <a:pPr marL="0" indent="0" algn="just">
              <a:buNone/>
            </a:pPr>
            <a:endParaRPr lang="pt-PT" sz="1600" dirty="0">
              <a:solidFill>
                <a:srgbClr val="E2007A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PT" sz="1600" dirty="0">
              <a:solidFill>
                <a:srgbClr val="E2007A"/>
              </a:solidFill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dirty="0" err="1">
                <a:solidFill>
                  <a:srgbClr val="E2007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bola:</a:t>
            </a:r>
            <a:r>
              <a:rPr lang="cs-CZ" sz="1800" u="sng" dirty="0" err="1">
                <a:solidFill>
                  <a:srgbClr val="0022A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tooltip="Použít jako filtr v druhém korpusu"/>
              </a:rPr>
              <a:t>míč</a:t>
            </a:r>
            <a:r>
              <a:rPr lang="cs-CZ" sz="1800" dirty="0">
                <a:solidFill>
                  <a:srgbClr val="01010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1800" dirty="0">
                <a:solidFill>
                  <a:srgbClr val="99999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(26%)</a:t>
            </a:r>
            <a:r>
              <a:rPr lang="cs-CZ" sz="1800" dirty="0">
                <a:solidFill>
                  <a:srgbClr val="01010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cs-CZ" sz="1800" u="sng" dirty="0">
                <a:solidFill>
                  <a:srgbClr val="0022A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tooltip="Použít jako filtr v druhém korpusu"/>
              </a:rPr>
              <a:t>koule</a:t>
            </a:r>
            <a:r>
              <a:rPr lang="cs-CZ" sz="1800" dirty="0">
                <a:solidFill>
                  <a:srgbClr val="01010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1800" dirty="0">
                <a:solidFill>
                  <a:srgbClr val="99999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(20,2%)</a:t>
            </a:r>
            <a:r>
              <a:rPr lang="cs-CZ" sz="1800" dirty="0">
                <a:solidFill>
                  <a:srgbClr val="01010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cs-CZ" sz="1800" u="sng" dirty="0">
                <a:solidFill>
                  <a:srgbClr val="0022A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 tooltip="Použít jako filtr v druhém korpusu"/>
              </a:rPr>
              <a:t>míček</a:t>
            </a:r>
            <a:r>
              <a:rPr lang="cs-CZ" sz="1800" dirty="0">
                <a:solidFill>
                  <a:srgbClr val="01010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1800" dirty="0">
                <a:solidFill>
                  <a:srgbClr val="99999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(11%)</a:t>
            </a:r>
            <a:r>
              <a:rPr lang="cs-CZ" sz="1800" dirty="0">
                <a:solidFill>
                  <a:srgbClr val="01010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cs-CZ" sz="1800" u="sng" dirty="0">
                <a:solidFill>
                  <a:srgbClr val="0022A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 tooltip="Použít jako filtr v druhém korpusu"/>
              </a:rPr>
              <a:t>sakra</a:t>
            </a:r>
            <a:r>
              <a:rPr lang="cs-CZ" sz="1800" dirty="0">
                <a:solidFill>
                  <a:srgbClr val="01010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1800" dirty="0">
                <a:solidFill>
                  <a:srgbClr val="99999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(4,9%)</a:t>
            </a:r>
            <a:r>
              <a:rPr lang="cs-CZ" sz="1800" dirty="0">
                <a:solidFill>
                  <a:srgbClr val="01010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cs-CZ" sz="1800" u="sng" dirty="0">
                <a:solidFill>
                  <a:srgbClr val="0022A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 tooltip="Použít jako filtr v druhém korpusu"/>
              </a:rPr>
              <a:t>balón</a:t>
            </a:r>
            <a:r>
              <a:rPr lang="cs-CZ" sz="1800" dirty="0">
                <a:solidFill>
                  <a:srgbClr val="01010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1800" dirty="0">
                <a:solidFill>
                  <a:srgbClr val="99999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(2,2%)</a:t>
            </a:r>
            <a:br>
              <a:rPr lang="pt-B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</a:br>
            <a:r>
              <a:rPr lang="pt-BR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endParaRPr lang="pt-BR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endParaRPr lang="cs-CZ" i="1" dirty="0"/>
          </a:p>
        </p:txBody>
      </p:sp>
      <p:pic>
        <p:nvPicPr>
          <p:cNvPr id="7172" name="Picture 4" descr="Ver imagem">
            <a:hlinkClick r:id="rId7"/>
            <a:extLst>
              <a:ext uri="{FF2B5EF4-FFF2-40B4-BE49-F238E27FC236}">
                <a16:creationId xmlns:a16="http://schemas.microsoft.com/office/drawing/2014/main" id="{F53A557E-85FC-425F-9FA3-EE540573F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00" y="-1303338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093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 de </a:t>
            </a:r>
            <a:r>
              <a:rPr lang="cs-CZ" b="1" i="1" dirty="0"/>
              <a:t>bola</a:t>
            </a:r>
            <a:r>
              <a:rPr lang="cs-CZ" i="1" dirty="0"/>
              <a:t>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cs-CZ" dirty="0"/>
              <a:t>  </a:t>
            </a:r>
            <a:r>
              <a:rPr lang="cs-CZ" b="1" i="1" dirty="0"/>
              <a:t>bola</a:t>
            </a:r>
            <a:r>
              <a:rPr lang="cs-CZ" i="1" dirty="0"/>
              <a:t> </a:t>
            </a:r>
            <a:r>
              <a:rPr lang="cs-CZ" dirty="0"/>
              <a:t>de </a:t>
            </a:r>
            <a:r>
              <a:rPr lang="cs-CZ" dirty="0" err="1"/>
              <a:t>futebol</a:t>
            </a:r>
            <a:r>
              <a:rPr lang="pt-PT" dirty="0"/>
              <a:t> </a:t>
            </a:r>
          </a:p>
          <a:p>
            <a:pPr marL="0" indent="0" algn="ctr">
              <a:buNone/>
            </a:pPr>
            <a:r>
              <a:rPr lang="cs-CZ" b="1" i="1" dirty="0"/>
              <a:t>bola</a:t>
            </a:r>
            <a:r>
              <a:rPr lang="cs-CZ" i="1" dirty="0"/>
              <a:t> </a:t>
            </a:r>
            <a:r>
              <a:rPr lang="cs-CZ" dirty="0"/>
              <a:t>de </a:t>
            </a:r>
            <a:r>
              <a:rPr lang="cs-CZ" dirty="0" err="1"/>
              <a:t>neve</a:t>
            </a:r>
            <a:r>
              <a:rPr lang="cs-CZ" dirty="0"/>
              <a:t> </a:t>
            </a:r>
            <a:endParaRPr lang="pt-PT" dirty="0"/>
          </a:p>
          <a:p>
            <a:pPr marL="0" indent="0" algn="ctr">
              <a:buNone/>
            </a:pPr>
            <a:r>
              <a:rPr lang="cs-CZ" b="1" i="1" dirty="0"/>
              <a:t>bola</a:t>
            </a:r>
            <a:r>
              <a:rPr lang="cs-CZ" i="1" dirty="0"/>
              <a:t> </a:t>
            </a:r>
            <a:r>
              <a:rPr lang="cs-CZ" dirty="0"/>
              <a:t>de </a:t>
            </a:r>
            <a:r>
              <a:rPr lang="cs-CZ" dirty="0" err="1"/>
              <a:t>Berlim</a:t>
            </a:r>
            <a:r>
              <a:rPr lang="pt-PT" dirty="0"/>
              <a:t>  - koblih</a:t>
            </a:r>
            <a:br>
              <a:rPr lang="cs-CZ" dirty="0"/>
            </a:br>
            <a:r>
              <a:rPr lang="cs-CZ" i="1" dirty="0" err="1"/>
              <a:t>estás</a:t>
            </a:r>
            <a:r>
              <a:rPr lang="cs-CZ" i="1" dirty="0"/>
              <a:t>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b="1" i="1" dirty="0"/>
              <a:t>bola</a:t>
            </a:r>
            <a:r>
              <a:rPr lang="cs-CZ" i="1" dirty="0"/>
              <a:t> </a:t>
            </a:r>
            <a:r>
              <a:rPr lang="pt-PT" dirty="0"/>
              <a:t>- </a:t>
            </a:r>
          </a:p>
          <a:p>
            <a:pPr marL="0" indent="0" algn="ctr">
              <a:buNone/>
            </a:pPr>
            <a:r>
              <a:rPr lang="cs-CZ" b="1" i="1" dirty="0"/>
              <a:t>bola</a:t>
            </a:r>
            <a:r>
              <a:rPr lang="cs-CZ" i="1" dirty="0"/>
              <a:t> </a:t>
            </a:r>
            <a:r>
              <a:rPr lang="pt-PT" dirty="0"/>
              <a:t>de gude – duhové kuli</a:t>
            </a:r>
            <a:r>
              <a:rPr lang="cs-CZ" dirty="0"/>
              <a:t>č</a:t>
            </a:r>
            <a:r>
              <a:rPr lang="pt-PT" dirty="0"/>
              <a:t>ky (hra: berlinde)</a:t>
            </a:r>
          </a:p>
          <a:p>
            <a:pPr marL="0" indent="0" algn="ctr">
              <a:buNone/>
            </a:pPr>
            <a:r>
              <a:rPr lang="cs-CZ" b="1" i="1" dirty="0"/>
              <a:t>bola</a:t>
            </a:r>
            <a:r>
              <a:rPr lang="cs-CZ" i="1" dirty="0"/>
              <a:t> </a:t>
            </a:r>
            <a:r>
              <a:rPr lang="pt-PT" dirty="0"/>
              <a:t>de cristal</a:t>
            </a:r>
            <a:r>
              <a:rPr lang="cs-CZ" dirty="0"/>
              <a:t> </a:t>
            </a:r>
            <a:endParaRPr lang="pt-PT" dirty="0"/>
          </a:p>
          <a:p>
            <a:pPr marL="0" indent="0" algn="ctr">
              <a:buNone/>
            </a:pPr>
            <a:r>
              <a:rPr lang="cs-CZ" b="1" i="1" dirty="0"/>
              <a:t>bola</a:t>
            </a:r>
            <a:r>
              <a:rPr lang="cs-CZ" i="1" dirty="0"/>
              <a:t> </a:t>
            </a:r>
            <a:r>
              <a:rPr lang="cs-CZ" dirty="0"/>
              <a:t>o</a:t>
            </a:r>
            <a:r>
              <a:rPr lang="pt-PT" dirty="0"/>
              <a:t> da </a:t>
            </a:r>
            <a:r>
              <a:rPr lang="pt-PT" i="1" dirty="0"/>
              <a:t>bola</a:t>
            </a:r>
            <a:r>
              <a:rPr lang="cs-CZ" i="1" dirty="0"/>
              <a:t> </a:t>
            </a:r>
            <a:endParaRPr lang="pt-PT" i="1" dirty="0"/>
          </a:p>
          <a:p>
            <a:pPr marL="0" indent="0" algn="ctr">
              <a:buNone/>
            </a:pPr>
            <a:r>
              <a:rPr lang="pt-PT" dirty="0"/>
              <a:t>não ir</a:t>
            </a:r>
            <a:r>
              <a:rPr lang="cs-CZ" dirty="0"/>
              <a:t> </a:t>
            </a:r>
            <a:r>
              <a:rPr lang="pt-PT" dirty="0"/>
              <a:t>à </a:t>
            </a:r>
            <a:r>
              <a:rPr lang="cs-CZ" b="1" i="1" dirty="0"/>
              <a:t>bola</a:t>
            </a:r>
            <a:r>
              <a:rPr lang="cs-CZ" i="1" dirty="0"/>
              <a:t> </a:t>
            </a:r>
            <a:r>
              <a:rPr lang="pt-PT" dirty="0"/>
              <a:t>com  alguém - nemít koho rád</a:t>
            </a:r>
          </a:p>
          <a:p>
            <a:pPr marL="0" indent="0" algn="ctr">
              <a:buNone/>
            </a:pPr>
            <a:r>
              <a:rPr lang="pt-PT" dirty="0"/>
              <a:t> </a:t>
            </a:r>
            <a:r>
              <a:rPr lang="pt-PT" i="1" dirty="0"/>
              <a:t>Ora, </a:t>
            </a:r>
            <a:r>
              <a:rPr lang="cs-CZ" b="1" i="1" dirty="0"/>
              <a:t>bolas</a:t>
            </a:r>
            <a:r>
              <a:rPr lang="pt-PT" i="1" dirty="0"/>
              <a:t>! Hrome, sakra!</a:t>
            </a:r>
          </a:p>
          <a:p>
            <a:pPr marL="0" indent="0" algn="ctr">
              <a:buNone/>
            </a:pPr>
            <a:r>
              <a:rPr lang="cs-CZ" i="1" dirty="0"/>
              <a:t>c</a:t>
            </a:r>
            <a:r>
              <a:rPr lang="pt-PT" i="1" dirty="0"/>
              <a:t>omer </a:t>
            </a:r>
            <a:r>
              <a:rPr lang="cs-CZ" b="1" i="1" dirty="0"/>
              <a:t>bola</a:t>
            </a:r>
            <a:r>
              <a:rPr lang="cs-CZ" i="1" dirty="0"/>
              <a:t> </a:t>
            </a:r>
            <a:r>
              <a:rPr lang="pt-PT" i="1" dirty="0"/>
              <a:t>– nechat se podplatit</a:t>
            </a:r>
          </a:p>
          <a:p>
            <a:pPr marL="0" indent="0" algn="ctr">
              <a:buNone/>
            </a:pPr>
            <a:r>
              <a:rPr lang="pt-PT" i="1" dirty="0"/>
              <a:t>dar tratos á </a:t>
            </a:r>
            <a:r>
              <a:rPr lang="cs-CZ" b="1" i="1" dirty="0"/>
              <a:t>bola</a:t>
            </a:r>
            <a:r>
              <a:rPr lang="cs-CZ" i="1" dirty="0"/>
              <a:t> </a:t>
            </a:r>
            <a:r>
              <a:rPr lang="pt-PT" i="1" dirty="0"/>
              <a:t>– lámat si hlavu s </a:t>
            </a:r>
            <a:r>
              <a:rPr lang="cs-CZ" i="1" dirty="0"/>
              <a:t>čím</a:t>
            </a:r>
            <a:endParaRPr lang="pt-PT" i="1" dirty="0"/>
          </a:p>
          <a:p>
            <a:pPr marL="0" indent="0" algn="ctr">
              <a:buNone/>
            </a:pPr>
            <a:r>
              <a:rPr lang="cs-CZ" i="1" dirty="0"/>
              <a:t>e</a:t>
            </a:r>
            <a:r>
              <a:rPr lang="pt-PT" i="1" dirty="0"/>
              <a:t>star com a </a:t>
            </a:r>
            <a:r>
              <a:rPr lang="cs-CZ" b="1" i="1" dirty="0"/>
              <a:t>bola</a:t>
            </a:r>
            <a:r>
              <a:rPr lang="cs-CZ" i="1" dirty="0"/>
              <a:t> </a:t>
            </a:r>
            <a:r>
              <a:rPr lang="pt-PT" i="1" dirty="0"/>
              <a:t>branca – mít z pekla </a:t>
            </a:r>
          </a:p>
          <a:p>
            <a:pPr marL="0" indent="0" algn="ctr">
              <a:buNone/>
            </a:pPr>
            <a:r>
              <a:rPr lang="cs-CZ" i="1" dirty="0"/>
              <a:t>n</a:t>
            </a:r>
            <a:r>
              <a:rPr lang="pt-PT" i="1" dirty="0"/>
              <a:t>ão dar a </a:t>
            </a:r>
            <a:r>
              <a:rPr lang="cs-CZ" b="1" i="1" dirty="0"/>
              <a:t>bola</a:t>
            </a:r>
            <a:r>
              <a:rPr lang="cs-CZ" i="1" dirty="0"/>
              <a:t> -</a:t>
            </a:r>
            <a:r>
              <a:rPr lang="pt-PT" i="1" dirty="0"/>
              <a:t> nev</a:t>
            </a:r>
            <a:r>
              <a:rPr lang="cs-CZ" i="1" dirty="0"/>
              <a:t>ě</a:t>
            </a:r>
            <a:r>
              <a:rPr lang="pt-PT" i="1" dirty="0"/>
              <a:t>novat pozornost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379391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marL="0" indent="0"/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 de </a:t>
            </a:r>
            <a:r>
              <a:rPr lang="cs-CZ" b="1" i="1" dirty="0" err="1"/>
              <a:t>morte</a:t>
            </a:r>
            <a:r>
              <a:rPr lang="cs-CZ" i="1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dirty="0">
                <a:solidFill>
                  <a:srgbClr val="148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nome </a:t>
            </a:r>
            <a:r>
              <a:rPr lang="cs-CZ" sz="1800" i="1" dirty="0" err="1">
                <a:solidFill>
                  <a:srgbClr val="148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feminino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9999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1. </a:t>
            </a:r>
            <a:r>
              <a:rPr lang="cs-CZ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Acto</a:t>
            </a:r>
            <a:r>
              <a:rPr lang="cs-CZ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de </a:t>
            </a:r>
            <a:r>
              <a:rPr lang="cs-CZ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morrer</a:t>
            </a:r>
            <a:r>
              <a:rPr lang="cs-CZ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9999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2. </a:t>
            </a:r>
            <a:r>
              <a:rPr lang="cs-CZ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 </a:t>
            </a:r>
            <a:r>
              <a:rPr lang="cs-CZ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fim</a:t>
            </a:r>
            <a:r>
              <a:rPr lang="cs-CZ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da vida.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9999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3. </a:t>
            </a:r>
            <a:r>
              <a:rPr lang="cs-CZ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Cessação</a:t>
            </a:r>
            <a:r>
              <a:rPr lang="cs-CZ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da vida (animal ou </a:t>
            </a:r>
            <a:r>
              <a:rPr lang="cs-CZ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vegetal</a:t>
            </a:r>
            <a:r>
              <a:rPr lang="cs-CZ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9999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4. </a:t>
            </a:r>
            <a:r>
              <a:rPr lang="cs-CZ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Destruição</a:t>
            </a:r>
            <a:r>
              <a:rPr lang="cs-CZ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9999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5. </a:t>
            </a:r>
            <a:r>
              <a:rPr lang="cs-CZ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Causa de </a:t>
            </a:r>
            <a:r>
              <a:rPr lang="cs-CZ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ruína</a:t>
            </a:r>
            <a:r>
              <a:rPr lang="cs-CZ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9999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6. </a:t>
            </a:r>
            <a:r>
              <a:rPr lang="cs-CZ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Termo, </a:t>
            </a:r>
            <a:r>
              <a:rPr lang="cs-CZ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fim</a:t>
            </a:r>
            <a:r>
              <a:rPr lang="cs-CZ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9999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7. </a:t>
            </a:r>
            <a:r>
              <a:rPr lang="cs-CZ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Homicídio</a:t>
            </a:r>
            <a:r>
              <a:rPr lang="cs-CZ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cs-CZ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assassínio</a:t>
            </a:r>
            <a:r>
              <a:rPr lang="cs-CZ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9999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8. </a:t>
            </a:r>
            <a:r>
              <a:rPr lang="cs-CZ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Pena</a:t>
            </a:r>
            <a:r>
              <a:rPr lang="cs-CZ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9999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9. </a:t>
            </a:r>
            <a:r>
              <a:rPr lang="cs-CZ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Esqueleto</a:t>
            </a:r>
            <a:r>
              <a:rPr lang="cs-CZ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nu ou </a:t>
            </a:r>
            <a:r>
              <a:rPr lang="cs-CZ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envolto</a:t>
            </a:r>
            <a:r>
              <a:rPr lang="cs-CZ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cs-CZ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em</a:t>
            </a:r>
            <a:r>
              <a:rPr lang="cs-CZ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cs-CZ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mortalha</a:t>
            </a:r>
            <a:r>
              <a:rPr lang="cs-CZ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 </a:t>
            </a:r>
            <a:r>
              <a:rPr lang="cs-CZ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armado</a:t>
            </a:r>
            <a:r>
              <a:rPr lang="cs-CZ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de </a:t>
            </a:r>
            <a:r>
              <a:rPr lang="cs-CZ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foice</a:t>
            </a:r>
            <a:r>
              <a:rPr lang="cs-CZ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 </a:t>
            </a:r>
            <a:r>
              <a:rPr lang="cs-CZ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que</a:t>
            </a:r>
            <a:r>
              <a:rPr lang="cs-CZ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cs-CZ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simboliza</a:t>
            </a:r>
            <a:r>
              <a:rPr lang="cs-CZ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a </a:t>
            </a:r>
            <a:r>
              <a:rPr lang="cs-CZ" sz="18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Morte</a:t>
            </a:r>
            <a:r>
              <a:rPr lang="pt-PT" sz="3800" dirty="0"/>
              <a:t> </a:t>
            </a:r>
            <a:endParaRPr lang="cs-CZ" sz="3800" dirty="0"/>
          </a:p>
        </p:txBody>
      </p:sp>
    </p:spTree>
    <p:extLst>
      <p:ext uri="{BB962C8B-B14F-4D97-AF65-F5344CB8AC3E}">
        <p14:creationId xmlns:p14="http://schemas.microsoft.com/office/powerpoint/2010/main" val="1734209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marL="0" indent="0"/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 de </a:t>
            </a:r>
            <a:r>
              <a:rPr lang="cs-CZ" b="1" i="1" dirty="0" err="1"/>
              <a:t>morte</a:t>
            </a:r>
            <a:r>
              <a:rPr lang="cs-CZ" i="1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cs-CZ" sz="3800" i="1" dirty="0"/>
          </a:p>
          <a:p>
            <a:pPr marL="0" indent="0" algn="ctr">
              <a:buNone/>
            </a:pPr>
            <a:r>
              <a:rPr lang="cs-CZ" sz="3800" dirty="0" err="1"/>
              <a:t>bater</a:t>
            </a:r>
            <a:r>
              <a:rPr lang="cs-CZ" sz="3800" dirty="0"/>
              <a:t> a bota</a:t>
            </a:r>
          </a:p>
          <a:p>
            <a:pPr marL="0" indent="0" algn="ctr">
              <a:buNone/>
            </a:pPr>
            <a:r>
              <a:rPr lang="cs-CZ" sz="3800" dirty="0" err="1"/>
              <a:t>bater</a:t>
            </a:r>
            <a:r>
              <a:rPr lang="cs-CZ" sz="3800" dirty="0"/>
              <a:t> as </a:t>
            </a:r>
            <a:r>
              <a:rPr lang="cs-CZ" sz="3800" dirty="0" err="1"/>
              <a:t>pentufas</a:t>
            </a:r>
            <a:br>
              <a:rPr lang="cs-CZ" sz="3800" dirty="0"/>
            </a:br>
            <a:r>
              <a:rPr lang="cs-CZ" sz="3800" dirty="0" err="1"/>
              <a:t>partir</a:t>
            </a:r>
            <a:endParaRPr lang="cs-CZ" sz="3800" dirty="0"/>
          </a:p>
          <a:p>
            <a:pPr marL="0" indent="0" algn="ctr">
              <a:buNone/>
            </a:pPr>
            <a:r>
              <a:rPr lang="cs-CZ" sz="3800" dirty="0" err="1"/>
              <a:t>falecer</a:t>
            </a:r>
            <a:r>
              <a:rPr lang="cs-CZ" sz="3800" dirty="0"/>
              <a:t> </a:t>
            </a:r>
          </a:p>
          <a:p>
            <a:pPr marL="0" indent="0" algn="ctr">
              <a:buNone/>
            </a:pPr>
            <a:r>
              <a:rPr lang="cs-CZ" sz="3800" dirty="0" err="1"/>
              <a:t>ir</a:t>
            </a:r>
            <a:r>
              <a:rPr lang="cs-CZ" sz="3800" dirty="0"/>
              <a:t> </a:t>
            </a:r>
            <a:r>
              <a:rPr lang="cs-CZ" sz="3800" dirty="0" err="1"/>
              <a:t>desta</a:t>
            </a:r>
            <a:r>
              <a:rPr lang="cs-CZ" sz="3800" dirty="0"/>
              <a:t> para </a:t>
            </a:r>
            <a:r>
              <a:rPr lang="cs-CZ" sz="3800" dirty="0" err="1"/>
              <a:t>melhor</a:t>
            </a:r>
            <a:r>
              <a:rPr lang="cs-CZ" sz="3800" dirty="0"/>
              <a:t>  </a:t>
            </a:r>
          </a:p>
          <a:p>
            <a:pPr marL="0" indent="0" algn="ctr">
              <a:buNone/>
            </a:pPr>
            <a:r>
              <a:rPr lang="cs-CZ" sz="3800" dirty="0"/>
              <a:t>dar o </a:t>
            </a:r>
            <a:r>
              <a:rPr lang="cs-CZ" sz="3800" dirty="0" err="1"/>
              <a:t>badagaio</a:t>
            </a:r>
            <a:r>
              <a:rPr lang="cs-CZ" sz="3800" dirty="0"/>
              <a:t> - omdlít</a:t>
            </a:r>
          </a:p>
          <a:p>
            <a:pPr marL="0" indent="0" algn="ctr">
              <a:buNone/>
            </a:pPr>
            <a:r>
              <a:rPr lang="cs-CZ" sz="3800" dirty="0"/>
              <a:t> </a:t>
            </a:r>
            <a:r>
              <a:rPr lang="cs-CZ" sz="3800" dirty="0" err="1"/>
              <a:t>apagar</a:t>
            </a:r>
            <a:r>
              <a:rPr lang="cs-CZ" sz="3800" dirty="0"/>
              <a:t>-se</a:t>
            </a:r>
          </a:p>
          <a:p>
            <a:pPr marL="0" indent="0" algn="ctr">
              <a:buNone/>
            </a:pPr>
            <a:r>
              <a:rPr lang="pt-PT" sz="3800" dirty="0"/>
              <a:t>às portas da </a:t>
            </a:r>
            <a:r>
              <a:rPr lang="pt-PT" sz="3800" b="1" i="1" dirty="0"/>
              <a:t>morte</a:t>
            </a:r>
            <a:r>
              <a:rPr lang="pt-PT" sz="3800" i="1" dirty="0"/>
              <a:t> </a:t>
            </a:r>
            <a:r>
              <a:rPr lang="pt-PT" sz="3800" dirty="0"/>
              <a:t>– na pokraji smrti</a:t>
            </a:r>
          </a:p>
          <a:p>
            <a:pPr marL="0" indent="0" algn="ctr">
              <a:buNone/>
            </a:pPr>
            <a:r>
              <a:rPr lang="cs-CZ" sz="3800" dirty="0"/>
              <a:t>o</a:t>
            </a:r>
            <a:r>
              <a:rPr lang="pt-PT" sz="3800" dirty="0"/>
              <a:t>diar de </a:t>
            </a:r>
            <a:r>
              <a:rPr lang="pt-PT" sz="3800" b="1" i="1" dirty="0"/>
              <a:t>morte</a:t>
            </a:r>
            <a:r>
              <a:rPr lang="pt-PT" sz="3800" i="1" dirty="0"/>
              <a:t> –</a:t>
            </a:r>
            <a:r>
              <a:rPr lang="pt-PT" sz="3800" dirty="0"/>
              <a:t>nenávidet  k smrti</a:t>
            </a:r>
          </a:p>
          <a:p>
            <a:pPr marL="0" indent="0" algn="ctr">
              <a:buNone/>
            </a:pPr>
            <a:r>
              <a:rPr lang="cs-CZ" sz="3800" dirty="0"/>
              <a:t>e</a:t>
            </a:r>
            <a:r>
              <a:rPr lang="pt-PT" sz="3800" dirty="0"/>
              <a:t>star às portas da </a:t>
            </a:r>
            <a:r>
              <a:rPr lang="pt-PT" sz="3800" b="1" i="1" dirty="0"/>
              <a:t>morte</a:t>
            </a:r>
            <a:r>
              <a:rPr lang="pt-PT" sz="3800" i="1" dirty="0"/>
              <a:t> – </a:t>
            </a:r>
            <a:r>
              <a:rPr lang="pt-PT" sz="3800" dirty="0"/>
              <a:t>být nasmrtelné posteli</a:t>
            </a:r>
          </a:p>
          <a:p>
            <a:pPr marL="0" indent="0" algn="ctr">
              <a:buNone/>
            </a:pPr>
            <a:r>
              <a:rPr lang="cs-CZ" sz="3800" dirty="0"/>
              <a:t>p</a:t>
            </a:r>
            <a:r>
              <a:rPr lang="pt-PT" sz="3800" dirty="0"/>
              <a:t>ena de </a:t>
            </a:r>
            <a:r>
              <a:rPr lang="pt-PT" sz="3800" b="1" i="1" dirty="0"/>
              <a:t>morte</a:t>
            </a:r>
            <a:r>
              <a:rPr lang="pt-PT" sz="3800" i="1" dirty="0"/>
              <a:t> – </a:t>
            </a:r>
            <a:r>
              <a:rPr lang="pt-PT" sz="3800" dirty="0"/>
              <a:t>trest smrti</a:t>
            </a:r>
          </a:p>
          <a:p>
            <a:pPr marL="0" indent="0" algn="ctr">
              <a:buNone/>
            </a:pPr>
            <a:r>
              <a:rPr lang="cs-CZ" sz="3800" dirty="0"/>
              <a:t>s</a:t>
            </a:r>
            <a:r>
              <a:rPr lang="pt-PT" sz="3800" dirty="0"/>
              <a:t>er de </a:t>
            </a:r>
            <a:r>
              <a:rPr lang="pt-PT" sz="3800" b="1" i="1" dirty="0"/>
              <a:t>morte</a:t>
            </a:r>
            <a:r>
              <a:rPr lang="pt-PT" sz="3800" i="1" dirty="0"/>
              <a:t> – </a:t>
            </a:r>
            <a:r>
              <a:rPr lang="pt-PT" sz="3800" dirty="0"/>
              <a:t>být hrozný</a:t>
            </a:r>
          </a:p>
          <a:p>
            <a:pPr marL="0" indent="0" algn="ctr">
              <a:buNone/>
            </a:pPr>
            <a:r>
              <a:rPr lang="cs-CZ" sz="3800" dirty="0"/>
              <a:t>s</a:t>
            </a:r>
            <a:r>
              <a:rPr lang="pt-PT" sz="3800" dirty="0"/>
              <a:t>ilêncio de</a:t>
            </a:r>
            <a:r>
              <a:rPr lang="pt-PT" sz="3800" i="1" dirty="0"/>
              <a:t> </a:t>
            </a:r>
            <a:r>
              <a:rPr lang="pt-PT" sz="3800" b="1" i="1" dirty="0"/>
              <a:t>morte</a:t>
            </a:r>
            <a:r>
              <a:rPr lang="pt-PT" sz="3800" i="1" dirty="0"/>
              <a:t> – </a:t>
            </a:r>
            <a:r>
              <a:rPr lang="pt-PT" sz="3800" dirty="0"/>
              <a:t>hrobové ticho</a:t>
            </a:r>
          </a:p>
          <a:p>
            <a:pPr marL="0" indent="0" algn="ctr">
              <a:buNone/>
            </a:pPr>
            <a:r>
              <a:rPr lang="pt-PT" sz="3800" b="1" i="1" dirty="0"/>
              <a:t>morte</a:t>
            </a:r>
            <a:r>
              <a:rPr lang="pt-PT" sz="3800" i="1" dirty="0"/>
              <a:t> </a:t>
            </a:r>
            <a:r>
              <a:rPr lang="pt-PT" sz="3800" dirty="0"/>
              <a:t>macaco</a:t>
            </a:r>
            <a:r>
              <a:rPr lang="pt-PT" sz="3800" i="1" dirty="0"/>
              <a:t> – </a:t>
            </a:r>
            <a:r>
              <a:rPr lang="pt-PT" sz="3800" dirty="0"/>
              <a:t>ned</a:t>
            </a:r>
            <a:r>
              <a:rPr lang="cs-CZ" sz="3800" dirty="0" err="1"/>
              <a:t>ůstojná</a:t>
            </a:r>
            <a:r>
              <a:rPr lang="cs-CZ" sz="3800" dirty="0"/>
              <a:t> smrt</a:t>
            </a:r>
            <a:endParaRPr lang="pt-PT" sz="3800" dirty="0"/>
          </a:p>
          <a:p>
            <a:pPr marL="0" indent="0" algn="ctr">
              <a:buNone/>
            </a:pPr>
            <a:r>
              <a:rPr lang="pt-PT" sz="3800" b="1" i="1" dirty="0"/>
              <a:t>morte</a:t>
            </a:r>
            <a:r>
              <a:rPr lang="pt-PT" sz="3800" i="1" dirty="0"/>
              <a:t> </a:t>
            </a:r>
            <a:r>
              <a:rPr lang="pt-PT" sz="3800" dirty="0"/>
              <a:t>natural</a:t>
            </a:r>
            <a:r>
              <a:rPr lang="cs-CZ" sz="3800" i="1" dirty="0"/>
              <a:t> </a:t>
            </a:r>
            <a:r>
              <a:rPr lang="cs-CZ" sz="3800" dirty="0"/>
              <a:t>– přirozená smrt</a:t>
            </a:r>
            <a:endParaRPr lang="pt-PT" sz="3800" dirty="0"/>
          </a:p>
          <a:p>
            <a:pPr marL="0" indent="0" algn="ctr">
              <a:buNone/>
            </a:pPr>
            <a:r>
              <a:rPr lang="pt-PT" sz="3800" dirty="0"/>
              <a:t>Pensar na </a:t>
            </a:r>
            <a:r>
              <a:rPr lang="pt-PT" sz="3800" b="1" i="1" dirty="0"/>
              <a:t>morte</a:t>
            </a:r>
            <a:r>
              <a:rPr lang="pt-PT" sz="3800" i="1" dirty="0"/>
              <a:t> </a:t>
            </a:r>
            <a:r>
              <a:rPr lang="pt-PT" sz="3800" dirty="0"/>
              <a:t>da bezerra</a:t>
            </a:r>
            <a:r>
              <a:rPr lang="cs-CZ" sz="3800" dirty="0"/>
              <a:t>  - přemýšlet o nesmrtelnosti chrousta (</a:t>
            </a:r>
            <a:r>
              <a:rPr lang="cs-CZ" sz="3800" dirty="0" err="1"/>
              <a:t>bezerra</a:t>
            </a:r>
            <a:r>
              <a:rPr lang="cs-CZ" sz="3800" dirty="0"/>
              <a:t>–jalovice)</a:t>
            </a:r>
          </a:p>
        </p:txBody>
      </p:sp>
    </p:spTree>
    <p:extLst>
      <p:ext uri="{BB962C8B-B14F-4D97-AF65-F5344CB8AC3E}">
        <p14:creationId xmlns:p14="http://schemas.microsoft.com/office/powerpoint/2010/main" val="1994271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marL="0" indent="0"/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 de </a:t>
            </a:r>
            <a:r>
              <a:rPr lang="cs-CZ" b="1" i="1" dirty="0" err="1"/>
              <a:t>morte</a:t>
            </a:r>
            <a:r>
              <a:rPr lang="cs-CZ" i="1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3800" i="1" dirty="0"/>
          </a:p>
          <a:p>
            <a:pPr marL="0" indent="0" algn="ctr">
              <a:buNone/>
            </a:pPr>
            <a:r>
              <a:rPr lang="cs-CZ" sz="2400" b="0" i="0" dirty="0" err="1">
                <a:solidFill>
                  <a:srgbClr val="E2007A"/>
                </a:solidFill>
                <a:effectLst/>
                <a:latin typeface="Roboto"/>
              </a:rPr>
              <a:t>morte:</a:t>
            </a:r>
            <a:r>
              <a:rPr lang="cs-CZ" sz="2400" b="0" i="0" u="none" strike="noStrike" dirty="0" err="1">
                <a:solidFill>
                  <a:srgbClr val="0022AA"/>
                </a:solidFill>
                <a:effectLst/>
                <a:latin typeface="Roboto"/>
                <a:hlinkClick r:id="rId2" tooltip="Použít jako filtr v druhém korpusu"/>
              </a:rPr>
              <a:t>smrt</a:t>
            </a:r>
            <a:r>
              <a:rPr lang="cs-CZ" sz="2400" b="0" i="0" dirty="0">
                <a:solidFill>
                  <a:srgbClr val="010101"/>
                </a:solidFill>
                <a:effectLst/>
                <a:latin typeface="Roboto"/>
              </a:rPr>
              <a:t> </a:t>
            </a:r>
            <a:r>
              <a:rPr lang="cs-CZ" sz="2400" b="0" i="0" dirty="0">
                <a:solidFill>
                  <a:srgbClr val="999999"/>
                </a:solidFill>
                <a:effectLst/>
                <a:latin typeface="Roboto"/>
              </a:rPr>
              <a:t>(75,2%)</a:t>
            </a:r>
            <a:r>
              <a:rPr lang="cs-CZ" sz="2400" b="0" i="0" dirty="0">
                <a:solidFill>
                  <a:srgbClr val="010101"/>
                </a:solidFill>
                <a:effectLst/>
                <a:latin typeface="Roboto"/>
              </a:rPr>
              <a:t>, </a:t>
            </a:r>
            <a:r>
              <a:rPr lang="cs-CZ" sz="2400" b="0" i="0" u="none" strike="noStrike" dirty="0">
                <a:solidFill>
                  <a:srgbClr val="0022AA"/>
                </a:solidFill>
                <a:effectLst/>
                <a:latin typeface="Roboto"/>
                <a:hlinkClick r:id="rId3" tooltip="Použít jako filtr v druhém korpusu"/>
              </a:rPr>
              <a:t>úmrtí</a:t>
            </a:r>
            <a:r>
              <a:rPr lang="cs-CZ" sz="2400" b="0" i="0" dirty="0">
                <a:solidFill>
                  <a:srgbClr val="010101"/>
                </a:solidFill>
                <a:effectLst/>
                <a:latin typeface="Roboto"/>
              </a:rPr>
              <a:t> </a:t>
            </a:r>
            <a:r>
              <a:rPr lang="cs-CZ" sz="2400" b="0" i="0" dirty="0">
                <a:solidFill>
                  <a:srgbClr val="999999"/>
                </a:solidFill>
                <a:effectLst/>
                <a:latin typeface="Roboto"/>
              </a:rPr>
              <a:t>(6,8%)</a:t>
            </a:r>
            <a:r>
              <a:rPr lang="cs-CZ" sz="2400" b="0" i="0" dirty="0">
                <a:solidFill>
                  <a:srgbClr val="010101"/>
                </a:solidFill>
                <a:effectLst/>
                <a:latin typeface="Roboto"/>
              </a:rPr>
              <a:t>, </a:t>
            </a:r>
            <a:r>
              <a:rPr lang="cs-CZ" sz="2400" b="0" i="0" u="none" strike="noStrike" dirty="0">
                <a:solidFill>
                  <a:srgbClr val="0022AA"/>
                </a:solidFill>
                <a:effectLst/>
                <a:latin typeface="Roboto"/>
                <a:hlinkClick r:id="rId4" tooltip="Použít jako filtr v druhém korpusu"/>
              </a:rPr>
              <a:t>zemřít</a:t>
            </a:r>
            <a:r>
              <a:rPr lang="cs-CZ" sz="2400" b="0" i="0" dirty="0">
                <a:solidFill>
                  <a:srgbClr val="010101"/>
                </a:solidFill>
                <a:effectLst/>
                <a:latin typeface="Roboto"/>
              </a:rPr>
              <a:t> </a:t>
            </a:r>
            <a:r>
              <a:rPr lang="cs-CZ" sz="2400" b="0" i="0" dirty="0">
                <a:solidFill>
                  <a:srgbClr val="999999"/>
                </a:solidFill>
                <a:effectLst/>
                <a:latin typeface="Roboto"/>
              </a:rPr>
              <a:t>(2,7%)</a:t>
            </a:r>
            <a:r>
              <a:rPr lang="cs-CZ" sz="2400" b="0" i="0" dirty="0">
                <a:solidFill>
                  <a:srgbClr val="010101"/>
                </a:solidFill>
                <a:effectLst/>
                <a:latin typeface="Roboto"/>
              </a:rPr>
              <a:t>, </a:t>
            </a:r>
            <a:r>
              <a:rPr lang="cs-CZ" sz="2400" b="0" i="0" u="none" strike="noStrike" dirty="0">
                <a:solidFill>
                  <a:srgbClr val="0022AA"/>
                </a:solidFill>
                <a:effectLst/>
                <a:latin typeface="Roboto"/>
                <a:hlinkClick r:id="rId5" tooltip="Použít jako filtr v druhém korpusu"/>
              </a:rPr>
              <a:t>mrtvý</a:t>
            </a:r>
            <a:r>
              <a:rPr lang="cs-CZ" sz="2400" b="0" i="0" dirty="0">
                <a:solidFill>
                  <a:srgbClr val="010101"/>
                </a:solidFill>
                <a:effectLst/>
                <a:latin typeface="Roboto"/>
              </a:rPr>
              <a:t> </a:t>
            </a:r>
            <a:r>
              <a:rPr lang="cs-CZ" sz="2400" b="0" i="0" dirty="0">
                <a:solidFill>
                  <a:srgbClr val="999999"/>
                </a:solidFill>
                <a:effectLst/>
                <a:latin typeface="Roboto"/>
              </a:rPr>
              <a:t>(2,3%)</a:t>
            </a:r>
            <a:r>
              <a:rPr lang="cs-CZ" sz="2400" b="0" i="0" dirty="0">
                <a:solidFill>
                  <a:srgbClr val="010101"/>
                </a:solidFill>
                <a:effectLst/>
                <a:latin typeface="Roboto"/>
              </a:rPr>
              <a:t>, </a:t>
            </a:r>
            <a:r>
              <a:rPr lang="cs-CZ" sz="2400" b="0" i="0" u="none" strike="noStrike" dirty="0">
                <a:solidFill>
                  <a:srgbClr val="0022AA"/>
                </a:solidFill>
                <a:effectLst/>
                <a:latin typeface="Roboto"/>
                <a:hlinkClick r:id="rId6" tooltip="Použít jako filtr v druhém korpusu"/>
              </a:rPr>
              <a:t>vražda</a:t>
            </a:r>
            <a:r>
              <a:rPr lang="cs-CZ" sz="2400" b="0" i="0" dirty="0">
                <a:solidFill>
                  <a:srgbClr val="010101"/>
                </a:solidFill>
                <a:effectLst/>
                <a:latin typeface="Roboto"/>
              </a:rPr>
              <a:t> </a:t>
            </a:r>
            <a:r>
              <a:rPr lang="cs-CZ" sz="2400" b="0" i="0" dirty="0">
                <a:solidFill>
                  <a:srgbClr val="999999"/>
                </a:solidFill>
                <a:effectLst/>
                <a:latin typeface="Roboto"/>
              </a:rPr>
              <a:t>(1,9%)</a:t>
            </a:r>
            <a:r>
              <a:rPr lang="cs-CZ" sz="3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3600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marL="0" indent="0"/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 de </a:t>
            </a:r>
            <a:r>
              <a:rPr lang="cs-CZ" b="1" i="1" dirty="0" err="1"/>
              <a:t>pé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BR" dirty="0"/>
              <a:t>nome masculino</a:t>
            </a:r>
          </a:p>
          <a:p>
            <a:pPr marL="0" indent="0" algn="just">
              <a:buNone/>
            </a:pPr>
            <a:r>
              <a:rPr lang="pt-BR" dirty="0"/>
              <a:t>1. Parte do corpo humano que se articula com a extremidade inferior da perna. </a:t>
            </a:r>
          </a:p>
          <a:p>
            <a:pPr marL="0" indent="0" algn="just">
              <a:buNone/>
            </a:pPr>
            <a:r>
              <a:rPr lang="pt-BR" dirty="0"/>
              <a:t>2. Parte final dos membros, especialmente posteriores, dos vertebrados terrestres.</a:t>
            </a:r>
          </a:p>
          <a:p>
            <a:pPr marL="0" indent="0" algn="just">
              <a:buNone/>
            </a:pPr>
            <a:r>
              <a:rPr lang="pt-BR" dirty="0"/>
              <a:t>3. Parte que serve para sustentar certos móveis e utensílios. </a:t>
            </a:r>
          </a:p>
          <a:p>
            <a:pPr marL="0" indent="0" algn="just">
              <a:buNone/>
            </a:pPr>
            <a:r>
              <a:rPr lang="pt-BR" dirty="0"/>
              <a:t>4. Medida de extensão (= 33 centímetros).</a:t>
            </a:r>
          </a:p>
          <a:p>
            <a:pPr marL="0" indent="0" algn="just">
              <a:buNone/>
            </a:pPr>
            <a:r>
              <a:rPr lang="pt-BR" dirty="0"/>
              <a:t>5. Cabo (de utensílio).</a:t>
            </a:r>
          </a:p>
          <a:p>
            <a:pPr marL="0" indent="0" algn="just">
              <a:buNone/>
            </a:pPr>
            <a:r>
              <a:rPr lang="pt-BR" dirty="0"/>
              <a:t>6. Haste, tronco, raiz.</a:t>
            </a:r>
          </a:p>
          <a:p>
            <a:pPr marL="0" indent="0" algn="just">
              <a:buNone/>
            </a:pPr>
            <a:r>
              <a:rPr lang="pt-BR" dirty="0"/>
              <a:t>7. Pedúnculo, pecíolo.</a:t>
            </a:r>
          </a:p>
          <a:p>
            <a:pPr marL="0" indent="0" algn="just">
              <a:buNone/>
            </a:pPr>
            <a:r>
              <a:rPr lang="pt-BR" dirty="0"/>
              <a:t>8. Base, sopé.</a:t>
            </a:r>
          </a:p>
          <a:p>
            <a:pPr marL="0" indent="0" algn="just">
              <a:buNone/>
            </a:pPr>
            <a:r>
              <a:rPr lang="pt-BR" dirty="0"/>
              <a:t>9. Resíduo sólido ou pastoso de um líquido acumulado no fundo de um recipiente. = BORRA, FEZES, LIA, SEDIMENTO</a:t>
            </a:r>
          </a:p>
          <a:p>
            <a:pPr marL="0" indent="0" algn="just">
              <a:buNone/>
            </a:pPr>
            <a:r>
              <a:rPr lang="pt-BR" dirty="0"/>
              <a:t>10. Último parceiro a quem compete jogar.</a:t>
            </a:r>
          </a:p>
          <a:p>
            <a:pPr marL="0" indent="0" algn="just">
              <a:buNone/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[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Enologia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  O 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fica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da 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uva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depois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de 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espremida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vez.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F9B612-3C56-4BC3-A326-354D9846DF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Espelho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de um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degrau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de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escada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Pilar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 [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Figurado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 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Modo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maneira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Estado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de um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negócio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de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empresa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de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negociação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(ex.: </a:t>
            </a:r>
            <a:r>
              <a:rPr lang="cs-CZ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 </a:t>
            </a:r>
            <a:r>
              <a:rPr lang="cs-CZ" sz="2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pé</a:t>
            </a:r>
            <a:r>
              <a:rPr lang="cs-CZ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cs-CZ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estamos</a:t>
            </a:r>
            <a:r>
              <a:rPr lang="cs-CZ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cs-CZ" sz="2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acho</a:t>
            </a:r>
            <a:r>
              <a:rPr lang="cs-CZ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cs-CZ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haverá</a:t>
            </a:r>
            <a:r>
              <a:rPr lang="cs-CZ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acordo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16. 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Pretexto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motivo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ocasião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17. [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Encadernação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  Parte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inferior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do livro,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oposta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à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cabeça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18. [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Tipografia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  Parte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inferior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de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página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impressa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oposta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à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cabeça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(ex.: </a:t>
            </a:r>
            <a:r>
              <a:rPr lang="cs-CZ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nota de </a:t>
            </a:r>
            <a:r>
              <a:rPr lang="cs-CZ" sz="2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pé</a:t>
            </a:r>
            <a:r>
              <a:rPr lang="cs-CZ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de </a:t>
            </a:r>
            <a:r>
              <a:rPr lang="cs-CZ" sz="2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página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19. [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Tipografia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 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Traço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de maior ou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menor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dimensão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extremidades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de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alguns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tipos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de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letra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= </a:t>
            </a:r>
            <a:r>
              <a:rPr lang="cs-CZ" sz="2200" cap="small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APOIO</a:t>
            </a:r>
            <a:r>
              <a:rPr lang="cs-CZ" sz="2200" cap="sm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cs-CZ" sz="2200" cap="small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PATILHA</a:t>
            </a:r>
            <a:r>
              <a:rPr lang="cs-CZ" sz="2200" cap="sm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cs-CZ" sz="2200" cap="small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SERIFA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20. [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Marinha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  Ponta do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cabo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se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vira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 vela.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21. [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Versificação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 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Conjunto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de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duas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quatro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sílabas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serve para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medir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o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verso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grego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e o latino</a:t>
            </a:r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251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marL="0" indent="0"/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 de </a:t>
            </a:r>
            <a:r>
              <a:rPr lang="cs-CZ" b="1" i="1" dirty="0" err="1"/>
              <a:t>pé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cs-CZ" dirty="0"/>
              <a:t>  </a:t>
            </a:r>
            <a:r>
              <a:rPr lang="cs-CZ" dirty="0" err="1"/>
              <a:t>bater</a:t>
            </a:r>
            <a:r>
              <a:rPr lang="cs-CZ" dirty="0"/>
              <a:t> o </a:t>
            </a:r>
            <a:r>
              <a:rPr lang="cs-CZ" b="1" i="1" dirty="0" err="1"/>
              <a:t>pé</a:t>
            </a:r>
            <a:r>
              <a:rPr lang="cs-CZ" b="1" i="1" dirty="0"/>
              <a:t> </a:t>
            </a:r>
            <a:r>
              <a:rPr lang="cs-CZ" b="1" dirty="0"/>
              <a:t>–</a:t>
            </a:r>
            <a:r>
              <a:rPr lang="cs-CZ" dirty="0"/>
              <a:t>dupat nohou (u dětí)</a:t>
            </a:r>
            <a:br>
              <a:rPr lang="cs-CZ" dirty="0"/>
            </a:br>
            <a:r>
              <a:rPr lang="cs-CZ" dirty="0" err="1"/>
              <a:t>não</a:t>
            </a:r>
            <a:r>
              <a:rPr lang="cs-CZ" dirty="0"/>
              <a:t> tem </a:t>
            </a:r>
            <a:r>
              <a:rPr lang="cs-CZ" b="1" i="1" dirty="0" err="1"/>
              <a:t>pés</a:t>
            </a:r>
            <a:r>
              <a:rPr lang="cs-CZ" b="1" i="1" dirty="0"/>
              <a:t> </a:t>
            </a:r>
            <a:r>
              <a:rPr lang="cs-CZ" dirty="0" err="1"/>
              <a:t>nem</a:t>
            </a:r>
            <a:r>
              <a:rPr lang="cs-CZ" dirty="0"/>
              <a:t> </a:t>
            </a:r>
            <a:r>
              <a:rPr lang="cs-CZ" dirty="0" err="1"/>
              <a:t>cabeça</a:t>
            </a:r>
            <a:br>
              <a:rPr lang="cs-CZ" dirty="0"/>
            </a:br>
            <a:r>
              <a:rPr lang="cs-CZ" dirty="0"/>
              <a:t>  </a:t>
            </a:r>
            <a:r>
              <a:rPr lang="cs-CZ" b="1" i="1" dirty="0" err="1"/>
              <a:t>pés</a:t>
            </a:r>
            <a:r>
              <a:rPr lang="cs-CZ" b="1" i="1" dirty="0"/>
              <a:t> </a:t>
            </a:r>
            <a:r>
              <a:rPr lang="cs-CZ" dirty="0" err="1"/>
              <a:t>feitos</a:t>
            </a:r>
            <a:endParaRPr lang="cs-CZ" dirty="0"/>
          </a:p>
          <a:p>
            <a:pPr marL="0" indent="0" algn="ctr">
              <a:buNone/>
            </a:pPr>
            <a:r>
              <a:rPr lang="cs-CZ" dirty="0" err="1"/>
              <a:t>ao</a:t>
            </a:r>
            <a:r>
              <a:rPr lang="cs-CZ" dirty="0"/>
              <a:t> </a:t>
            </a:r>
            <a:r>
              <a:rPr lang="cs-CZ" b="1" i="1" dirty="0" err="1"/>
              <a:t>pé</a:t>
            </a:r>
            <a:r>
              <a:rPr lang="cs-CZ" b="1" i="1" dirty="0"/>
              <a:t> </a:t>
            </a:r>
            <a:r>
              <a:rPr lang="cs-CZ" dirty="0"/>
              <a:t>de – blízko čeho</a:t>
            </a:r>
          </a:p>
          <a:p>
            <a:pPr marL="0" indent="0" algn="ctr">
              <a:buNone/>
            </a:pPr>
            <a:r>
              <a:rPr lang="cs-CZ" dirty="0"/>
              <a:t>dar </a:t>
            </a:r>
            <a:r>
              <a:rPr lang="cs-CZ" dirty="0" err="1"/>
              <a:t>com</a:t>
            </a:r>
            <a:r>
              <a:rPr lang="cs-CZ" dirty="0"/>
              <a:t> os </a:t>
            </a:r>
            <a:r>
              <a:rPr lang="cs-CZ" b="1" i="1" dirty="0" err="1"/>
              <a:t>pés</a:t>
            </a:r>
            <a:r>
              <a:rPr lang="cs-CZ" b="1" i="1" dirty="0"/>
              <a:t> </a:t>
            </a:r>
            <a:r>
              <a:rPr lang="cs-CZ" dirty="0"/>
              <a:t>- opustit, odmítnout</a:t>
            </a:r>
          </a:p>
          <a:p>
            <a:pPr marL="0" indent="0" algn="ctr">
              <a:buNone/>
            </a:pPr>
            <a:r>
              <a:rPr lang="cs-CZ" dirty="0" err="1"/>
              <a:t>estar</a:t>
            </a:r>
            <a:r>
              <a:rPr lang="cs-CZ" dirty="0"/>
              <a:t> de </a:t>
            </a:r>
            <a:r>
              <a:rPr lang="cs-CZ" b="1" i="1" dirty="0" err="1"/>
              <a:t>pé</a:t>
            </a:r>
            <a:r>
              <a:rPr lang="cs-CZ" dirty="0"/>
              <a:t>– stát</a:t>
            </a:r>
          </a:p>
          <a:p>
            <a:pPr marL="0" indent="0" algn="ctr">
              <a:buNone/>
            </a:pPr>
            <a:r>
              <a:rPr lang="cs-CZ" dirty="0" err="1"/>
              <a:t>ir</a:t>
            </a:r>
            <a:r>
              <a:rPr lang="cs-CZ" dirty="0"/>
              <a:t> a </a:t>
            </a:r>
            <a:r>
              <a:rPr lang="cs-CZ" b="1" i="1" dirty="0" err="1"/>
              <a:t>pé</a:t>
            </a:r>
            <a:r>
              <a:rPr lang="cs-CZ" dirty="0"/>
              <a:t>– jít pěšky</a:t>
            </a:r>
          </a:p>
          <a:p>
            <a:pPr marL="0" indent="0" algn="ctr">
              <a:buNone/>
            </a:pPr>
            <a:r>
              <a:rPr lang="cs-CZ" dirty="0"/>
              <a:t>turista de </a:t>
            </a:r>
            <a:r>
              <a:rPr lang="cs-CZ" b="1" i="1" dirty="0" err="1"/>
              <a:t>pé</a:t>
            </a:r>
            <a:r>
              <a:rPr lang="cs-CZ" b="1" i="1" dirty="0"/>
              <a:t> </a:t>
            </a:r>
            <a:r>
              <a:rPr lang="cs-CZ" dirty="0" err="1"/>
              <a:t>descal</a:t>
            </a:r>
            <a:r>
              <a:rPr lang="pt-PT" dirty="0"/>
              <a:t>ç</a:t>
            </a:r>
            <a:r>
              <a:rPr lang="cs-CZ" dirty="0"/>
              <a:t>o  </a:t>
            </a:r>
            <a:r>
              <a:rPr lang="cs-CZ" dirty="0" err="1"/>
              <a:t>battůžkář</a:t>
            </a:r>
            <a:endParaRPr lang="cs-CZ" dirty="0"/>
          </a:p>
          <a:p>
            <a:pPr marL="0" indent="0" algn="ctr">
              <a:buNone/>
            </a:pPr>
            <a:r>
              <a:rPr lang="cs-CZ" dirty="0" err="1"/>
              <a:t>com</a:t>
            </a:r>
            <a:r>
              <a:rPr lang="cs-CZ" dirty="0"/>
              <a:t> as </a:t>
            </a:r>
            <a:r>
              <a:rPr lang="cs-CZ" dirty="0" err="1"/>
              <a:t>coisas</a:t>
            </a:r>
            <a:r>
              <a:rPr lang="cs-CZ" dirty="0"/>
              <a:t> </a:t>
            </a:r>
            <a:r>
              <a:rPr lang="cs-CZ" dirty="0" err="1"/>
              <a:t>nesse</a:t>
            </a:r>
            <a:r>
              <a:rPr lang="cs-CZ" dirty="0"/>
              <a:t> </a:t>
            </a:r>
            <a:r>
              <a:rPr lang="cs-CZ" b="1" i="1" dirty="0" err="1"/>
              <a:t>pé</a:t>
            </a:r>
            <a:r>
              <a:rPr lang="cs-CZ" dirty="0"/>
              <a:t>– z</a:t>
            </a:r>
            <a:r>
              <a:rPr lang="pt-PT" dirty="0"/>
              <a:t>a té</a:t>
            </a:r>
            <a:r>
              <a:rPr lang="cs-CZ" dirty="0"/>
              <a:t>to situace</a:t>
            </a:r>
          </a:p>
          <a:p>
            <a:pPr marL="0" indent="0" algn="ctr">
              <a:buNone/>
            </a:pPr>
            <a:r>
              <a:rPr lang="cs-CZ" dirty="0" err="1"/>
              <a:t>lamber</a:t>
            </a:r>
            <a:r>
              <a:rPr lang="cs-CZ" dirty="0"/>
              <a:t> os </a:t>
            </a:r>
            <a:r>
              <a:rPr lang="cs-CZ" b="1" i="1" dirty="0" err="1"/>
              <a:t>pés</a:t>
            </a:r>
            <a:r>
              <a:rPr lang="cs-CZ" dirty="0"/>
              <a:t>– l</a:t>
            </a:r>
            <a:r>
              <a:rPr lang="pt-PT" dirty="0"/>
              <a:t>í</a:t>
            </a:r>
            <a:r>
              <a:rPr lang="cs-CZ" dirty="0" err="1"/>
              <a:t>zat</a:t>
            </a:r>
            <a:r>
              <a:rPr lang="cs-CZ" dirty="0"/>
              <a:t> paty</a:t>
            </a:r>
          </a:p>
          <a:p>
            <a:pPr marL="0" indent="0" algn="ctr">
              <a:buNone/>
            </a:pPr>
            <a:r>
              <a:rPr lang="cs-CZ" dirty="0"/>
              <a:t>meter os </a:t>
            </a:r>
            <a:r>
              <a:rPr lang="cs-CZ" b="1" i="1" dirty="0" err="1"/>
              <a:t>pés</a:t>
            </a:r>
            <a:r>
              <a:rPr lang="cs-CZ" b="1" i="1" dirty="0"/>
              <a:t> </a:t>
            </a:r>
            <a:r>
              <a:rPr lang="cs-CZ" dirty="0"/>
              <a:t>na </a:t>
            </a:r>
            <a:r>
              <a:rPr lang="cs-CZ" dirty="0" err="1"/>
              <a:t>algibeira</a:t>
            </a:r>
            <a:r>
              <a:rPr lang="cs-CZ" dirty="0"/>
              <a:t> – dát si nohy na stůl </a:t>
            </a:r>
          </a:p>
          <a:p>
            <a:pPr marL="0" indent="0" algn="ctr">
              <a:buNone/>
            </a:pPr>
            <a:r>
              <a:rPr lang="cs-CZ" dirty="0" err="1"/>
              <a:t>nao</a:t>
            </a:r>
            <a:r>
              <a:rPr lang="cs-CZ" dirty="0"/>
              <a:t> </a:t>
            </a:r>
            <a:r>
              <a:rPr lang="cs-CZ" dirty="0" err="1"/>
              <a:t>chegar</a:t>
            </a:r>
            <a:r>
              <a:rPr lang="cs-CZ" dirty="0"/>
              <a:t> </a:t>
            </a:r>
            <a:r>
              <a:rPr lang="cs-CZ" dirty="0" err="1"/>
              <a:t>aos</a:t>
            </a:r>
            <a:r>
              <a:rPr lang="cs-CZ" dirty="0"/>
              <a:t> </a:t>
            </a:r>
            <a:r>
              <a:rPr lang="cs-CZ" b="1" i="1" dirty="0" err="1"/>
              <a:t>pés</a:t>
            </a:r>
            <a:r>
              <a:rPr lang="cs-CZ" b="1" i="1" dirty="0"/>
              <a:t> </a:t>
            </a:r>
            <a:r>
              <a:rPr lang="cs-CZ" dirty="0"/>
              <a:t>de</a:t>
            </a:r>
          </a:p>
          <a:p>
            <a:pPr marL="0" indent="0" algn="ctr">
              <a:buNone/>
            </a:pPr>
            <a:r>
              <a:rPr lang="cs-CZ" dirty="0" err="1"/>
              <a:t>sabes</a:t>
            </a:r>
            <a:r>
              <a:rPr lang="cs-CZ" dirty="0"/>
              <a:t> </a:t>
            </a:r>
            <a:r>
              <a:rPr lang="cs-CZ" dirty="0" err="1"/>
              <a:t>bem</a:t>
            </a:r>
            <a:r>
              <a:rPr lang="cs-CZ" dirty="0"/>
              <a:t> de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b="1" i="1" dirty="0" err="1"/>
              <a:t>pé</a:t>
            </a:r>
            <a:r>
              <a:rPr lang="cs-CZ" b="1" i="1" dirty="0"/>
              <a:t> </a:t>
            </a:r>
            <a:r>
              <a:rPr lang="cs-CZ" dirty="0" err="1"/>
              <a:t>coxeias</a:t>
            </a:r>
            <a:r>
              <a:rPr lang="pt-PT" dirty="0"/>
              <a:t> – </a:t>
            </a:r>
            <a:r>
              <a:rPr lang="cs-CZ" dirty="0"/>
              <a:t>víš, kde tě noha tlačí</a:t>
            </a:r>
          </a:p>
        </p:txBody>
      </p:sp>
    </p:spTree>
    <p:extLst>
      <p:ext uri="{BB962C8B-B14F-4D97-AF65-F5344CB8AC3E}">
        <p14:creationId xmlns:p14="http://schemas.microsoft.com/office/powerpoint/2010/main" val="2670889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marL="0" indent="0"/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 de </a:t>
            </a:r>
            <a:r>
              <a:rPr lang="cs-CZ" b="1" i="1" dirty="0" err="1"/>
              <a:t>pé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600" dirty="0"/>
              <a:t>https://</a:t>
            </a:r>
            <a:r>
              <a:rPr lang="cs-CZ" sz="1600" dirty="0" err="1"/>
              <a:t>kontext.korpus.cz</a:t>
            </a:r>
            <a:r>
              <a:rPr lang="cs-CZ" sz="1600" dirty="0"/>
              <a:t>/</a:t>
            </a:r>
            <a:r>
              <a:rPr lang="cs-CZ" sz="1600" dirty="0" err="1"/>
              <a:t>view?ctxattrs</a:t>
            </a:r>
            <a:r>
              <a:rPr lang="cs-CZ" sz="1600" dirty="0"/>
              <a:t>=</a:t>
            </a:r>
            <a:r>
              <a:rPr lang="cs-CZ" sz="1600" dirty="0" err="1"/>
              <a:t>word&amp;pcq_pos_neg_intercorp_v12_cs</a:t>
            </a:r>
            <a:r>
              <a:rPr lang="cs-CZ" sz="1600" dirty="0"/>
              <a:t>=</a:t>
            </a:r>
            <a:r>
              <a:rPr lang="cs-CZ" sz="1600" dirty="0" err="1"/>
              <a:t>pos&amp;attr_vmode</a:t>
            </a:r>
            <a:r>
              <a:rPr lang="cs-CZ" sz="1600" dirty="0"/>
              <a:t>=</a:t>
            </a:r>
            <a:r>
              <a:rPr lang="cs-CZ" sz="1600" dirty="0" err="1"/>
              <a:t>mouseover&amp;pagesize</a:t>
            </a:r>
            <a:r>
              <a:rPr lang="cs-CZ" sz="1600" dirty="0"/>
              <a:t>=</a:t>
            </a:r>
            <a:r>
              <a:rPr lang="cs-CZ" sz="1600" dirty="0" err="1"/>
              <a:t>40&amp;align</a:t>
            </a:r>
            <a:r>
              <a:rPr lang="cs-CZ" sz="1600" dirty="0"/>
              <a:t>=</a:t>
            </a:r>
            <a:r>
              <a:rPr lang="cs-CZ" sz="1600" dirty="0" err="1"/>
              <a:t>intercorp_v12_cs&amp;q</a:t>
            </a:r>
            <a:r>
              <a:rPr lang="cs-CZ" sz="1600" dirty="0"/>
              <a:t>=~</a:t>
            </a:r>
            <a:r>
              <a:rPr lang="cs-CZ" sz="1600" dirty="0" err="1"/>
              <a:t>CaVuDJIX7SUL&amp;viewmode</a:t>
            </a:r>
            <a:r>
              <a:rPr lang="cs-CZ" sz="1600" dirty="0"/>
              <a:t>=</a:t>
            </a:r>
            <a:r>
              <a:rPr lang="cs-CZ" sz="1600" dirty="0" err="1"/>
              <a:t>sen&amp;attrs</a:t>
            </a:r>
            <a:r>
              <a:rPr lang="cs-CZ" sz="1600" dirty="0"/>
              <a:t>=</a:t>
            </a:r>
            <a:r>
              <a:rPr lang="cs-CZ" sz="1600" dirty="0" err="1"/>
              <a:t>word&amp;corpname</a:t>
            </a:r>
            <a:r>
              <a:rPr lang="cs-CZ" sz="1600" dirty="0"/>
              <a:t>=</a:t>
            </a:r>
            <a:r>
              <a:rPr lang="cs-CZ" sz="1600" dirty="0" err="1"/>
              <a:t>intercorp_v12_pt&amp;refs</a:t>
            </a:r>
            <a:r>
              <a:rPr lang="cs-CZ" sz="1600" dirty="0"/>
              <a:t>=%</a:t>
            </a:r>
            <a:r>
              <a:rPr lang="cs-CZ" sz="1600" dirty="0" err="1"/>
              <a:t>3Ddoc.id&amp;attr_allpos</a:t>
            </a:r>
            <a:r>
              <a:rPr lang="cs-CZ" sz="1600" dirty="0"/>
              <a:t>=</a:t>
            </a:r>
            <a:r>
              <a:rPr lang="cs-CZ" sz="1600" dirty="0" err="1"/>
              <a:t>all&amp;maincorp</a:t>
            </a:r>
            <a:r>
              <a:rPr lang="cs-CZ" sz="1600" dirty="0"/>
              <a:t>=</a:t>
            </a:r>
            <a:r>
              <a:rPr lang="cs-CZ" sz="1600" dirty="0" err="1"/>
              <a:t>intercorp_v12_pt</a:t>
            </a:r>
            <a:endParaRPr lang="pt-PT" sz="1600" dirty="0"/>
          </a:p>
          <a:p>
            <a:pPr marL="0" indent="0" algn="ctr">
              <a:buNone/>
            </a:pPr>
            <a:endParaRPr lang="pt-PT" sz="1600" dirty="0"/>
          </a:p>
          <a:p>
            <a:pPr marL="0" indent="0" algn="ctr">
              <a:buNone/>
            </a:pPr>
            <a:endParaRPr lang="pt-PT" sz="1600" dirty="0"/>
          </a:p>
          <a:p>
            <a:pPr marL="0" indent="0" algn="ctr">
              <a:buNone/>
            </a:pPr>
            <a:r>
              <a:rPr lang="cs-CZ" sz="1600" dirty="0"/>
              <a:t>  </a:t>
            </a:r>
            <a:r>
              <a:rPr lang="pt-PT" sz="1600" dirty="0"/>
              <a:t> </a:t>
            </a:r>
            <a:r>
              <a:rPr lang="cs-CZ" b="0" i="0" dirty="0" err="1">
                <a:solidFill>
                  <a:srgbClr val="E2007A"/>
                </a:solidFill>
                <a:effectLst/>
                <a:latin typeface="Roboto"/>
              </a:rPr>
              <a:t>pé</a:t>
            </a:r>
            <a:r>
              <a:rPr lang="cs-CZ" b="0" i="0" dirty="0">
                <a:solidFill>
                  <a:srgbClr val="E2007A"/>
                </a:solidFill>
                <a:effectLst/>
                <a:latin typeface="Roboto"/>
              </a:rPr>
              <a:t>:</a:t>
            </a:r>
            <a:endParaRPr lang="pt-PT" b="0" i="0" dirty="0">
              <a:solidFill>
                <a:srgbClr val="E2007A"/>
              </a:solidFill>
              <a:effectLst/>
              <a:latin typeface="Roboto"/>
            </a:endParaRPr>
          </a:p>
          <a:p>
            <a:pPr marL="0" indent="0" algn="ctr">
              <a:buNone/>
            </a:pPr>
            <a:r>
              <a:rPr lang="cs-CZ" b="0" i="0" u="none" strike="noStrike" dirty="0">
                <a:solidFill>
                  <a:srgbClr val="0022AA"/>
                </a:solidFill>
                <a:effectLst/>
                <a:latin typeface="Roboto"/>
                <a:hlinkClick r:id="rId3" tooltip="Použít jako filtr v druhém korpusu"/>
              </a:rPr>
              <a:t>noha</a:t>
            </a:r>
            <a:r>
              <a:rPr lang="cs-CZ" b="0" i="0" dirty="0">
                <a:solidFill>
                  <a:srgbClr val="010101"/>
                </a:solidFill>
                <a:effectLst/>
                <a:latin typeface="Roboto"/>
              </a:rPr>
              <a:t> </a:t>
            </a:r>
            <a:r>
              <a:rPr lang="cs-CZ" b="0" i="0" dirty="0">
                <a:solidFill>
                  <a:srgbClr val="999999"/>
                </a:solidFill>
                <a:effectLst/>
                <a:latin typeface="Roboto"/>
              </a:rPr>
              <a:t>(45,8%)</a:t>
            </a:r>
            <a:r>
              <a:rPr lang="cs-CZ" b="0" i="0" dirty="0">
                <a:solidFill>
                  <a:srgbClr val="010101"/>
                </a:solidFill>
                <a:effectLst/>
                <a:latin typeface="Roboto"/>
              </a:rPr>
              <a:t>, </a:t>
            </a:r>
            <a:r>
              <a:rPr lang="cs-CZ" b="0" i="0" u="none" strike="noStrike" dirty="0">
                <a:solidFill>
                  <a:srgbClr val="0022AA"/>
                </a:solidFill>
                <a:effectLst/>
                <a:latin typeface="Roboto"/>
                <a:hlinkClick r:id="rId4" tooltip="Použít jako filtr v druhém korpusu"/>
              </a:rPr>
              <a:t>stát</a:t>
            </a:r>
            <a:r>
              <a:rPr lang="cs-CZ" b="0" i="0" dirty="0">
                <a:solidFill>
                  <a:srgbClr val="010101"/>
                </a:solidFill>
                <a:effectLst/>
                <a:latin typeface="Roboto"/>
              </a:rPr>
              <a:t> </a:t>
            </a:r>
            <a:r>
              <a:rPr lang="cs-CZ" b="0" i="0" dirty="0">
                <a:solidFill>
                  <a:srgbClr val="999999"/>
                </a:solidFill>
                <a:effectLst/>
                <a:latin typeface="Roboto"/>
              </a:rPr>
              <a:t>(7,3%)</a:t>
            </a:r>
            <a:r>
              <a:rPr lang="cs-CZ" b="0" i="0" dirty="0">
                <a:solidFill>
                  <a:srgbClr val="010101"/>
                </a:solidFill>
                <a:effectLst/>
                <a:latin typeface="Roboto"/>
              </a:rPr>
              <a:t>, </a:t>
            </a:r>
            <a:r>
              <a:rPr lang="cs-CZ" b="0" i="0" u="none" strike="noStrike" dirty="0">
                <a:solidFill>
                  <a:srgbClr val="0022AA"/>
                </a:solidFill>
                <a:effectLst/>
                <a:latin typeface="Roboto"/>
                <a:hlinkClick r:id="rId5" tooltip="Použít jako filtr v druhém korpusu"/>
              </a:rPr>
              <a:t>pěšky</a:t>
            </a:r>
            <a:r>
              <a:rPr lang="cs-CZ" b="0" i="0" dirty="0">
                <a:solidFill>
                  <a:srgbClr val="010101"/>
                </a:solidFill>
                <a:effectLst/>
                <a:latin typeface="Roboto"/>
              </a:rPr>
              <a:t> </a:t>
            </a:r>
            <a:r>
              <a:rPr lang="cs-CZ" b="0" i="0" dirty="0">
                <a:solidFill>
                  <a:srgbClr val="999999"/>
                </a:solidFill>
                <a:effectLst/>
                <a:latin typeface="Roboto"/>
              </a:rPr>
              <a:t>(5,4%)</a:t>
            </a:r>
            <a:r>
              <a:rPr lang="cs-CZ" b="0" i="0" dirty="0">
                <a:solidFill>
                  <a:srgbClr val="010101"/>
                </a:solidFill>
                <a:effectLst/>
                <a:latin typeface="Roboto"/>
              </a:rPr>
              <a:t>, </a:t>
            </a:r>
            <a:r>
              <a:rPr lang="cs-CZ" b="0" i="0" u="none" strike="noStrike" dirty="0">
                <a:solidFill>
                  <a:srgbClr val="0022AA"/>
                </a:solidFill>
                <a:effectLst/>
                <a:latin typeface="Roboto"/>
                <a:hlinkClick r:id="rId6" tooltip="Použít jako filtr v druhém korpusu"/>
              </a:rPr>
              <a:t>stopa</a:t>
            </a:r>
            <a:r>
              <a:rPr lang="cs-CZ" b="0" i="0" dirty="0">
                <a:solidFill>
                  <a:srgbClr val="010101"/>
                </a:solidFill>
                <a:effectLst/>
                <a:latin typeface="Roboto"/>
              </a:rPr>
              <a:t> </a:t>
            </a:r>
            <a:r>
              <a:rPr lang="cs-CZ" b="0" i="0" dirty="0">
                <a:solidFill>
                  <a:srgbClr val="999999"/>
                </a:solidFill>
                <a:effectLst/>
                <a:latin typeface="Roboto"/>
              </a:rPr>
              <a:t>(3,9%)</a:t>
            </a:r>
            <a:r>
              <a:rPr lang="cs-CZ" b="0" i="0" dirty="0">
                <a:solidFill>
                  <a:srgbClr val="010101"/>
                </a:solidFill>
                <a:effectLst/>
                <a:latin typeface="Roboto"/>
              </a:rPr>
              <a:t>, </a:t>
            </a:r>
            <a:r>
              <a:rPr lang="cs-CZ" b="0" i="0" u="none" strike="noStrike" dirty="0">
                <a:solidFill>
                  <a:srgbClr val="0022AA"/>
                </a:solidFill>
                <a:effectLst/>
                <a:latin typeface="Roboto"/>
                <a:hlinkClick r:id="rId7" tooltip="Použít jako filtr v druhém korpusu"/>
              </a:rPr>
              <a:t>vstát</a:t>
            </a:r>
            <a:r>
              <a:rPr lang="cs-CZ" b="0" i="0" dirty="0">
                <a:solidFill>
                  <a:srgbClr val="010101"/>
                </a:solidFill>
                <a:effectLst/>
                <a:latin typeface="Roboto"/>
              </a:rPr>
              <a:t> </a:t>
            </a:r>
            <a:r>
              <a:rPr lang="cs-CZ" b="0" i="0" dirty="0">
                <a:solidFill>
                  <a:srgbClr val="999999"/>
                </a:solidFill>
                <a:effectLst/>
                <a:latin typeface="Roboto"/>
              </a:rPr>
              <a:t>(2,1%)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7917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br>
              <a:rPr lang="pt-PT" dirty="0"/>
            </a:br>
            <a:r>
              <a:rPr lang="pt-PT" b="1" dirty="0"/>
              <a:t>Campo semântico – Campo lexical</a:t>
            </a:r>
            <a:br>
              <a:rPr lang="pt-PT" b="1" dirty="0"/>
            </a:br>
            <a:r>
              <a:rPr lang="pt-PT" b="1" dirty="0"/>
              <a:t>perspetiva mais atual</a:t>
            </a:r>
            <a:br>
              <a:rPr lang="pt-PT" b="1" dirty="0"/>
            </a:br>
            <a:endParaRPr lang="cs-CZ" b="1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A153E86-5FC1-4C93-ADF2-5C8E45F041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Campo lexical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dirty="0"/>
              <a:t>o conjunto de palavras ou expressões que se referem ao mesmo domínio da realidade.</a:t>
            </a:r>
          </a:p>
          <a:p>
            <a:pPr marL="0" indent="0">
              <a:buNone/>
            </a:pPr>
            <a:r>
              <a:rPr lang="pt-BR" dirty="0"/>
              <a:t>o campo lexical de vestuário, poderemos usar palavras como calças, camisola, meias, camisa, chapéu, sapatos, saia, vestido, etc.</a:t>
            </a:r>
          </a:p>
          <a:p>
            <a:pPr marL="0" indent="0">
              <a:buNone/>
            </a:pPr>
            <a:r>
              <a:rPr lang="pt-BR" dirty="0"/>
              <a:t>    </a:t>
            </a:r>
          </a:p>
          <a:p>
            <a:pPr marL="0" indent="0">
              <a:buNone/>
            </a:pPr>
            <a:r>
              <a:rPr lang="pt-BR" b="1" dirty="0"/>
              <a:t>campo lexical de futebol</a:t>
            </a:r>
            <a:r>
              <a:rPr lang="pt-BR" dirty="0"/>
              <a:t>: estádio, jogador, bola, equipa, árbitro, golo...;</a:t>
            </a:r>
          </a:p>
          <a:p>
            <a:pPr marL="0" indent="0">
              <a:buNone/>
            </a:pPr>
            <a:r>
              <a:rPr lang="pt-BR" b="1" dirty="0"/>
              <a:t>campo lexical de escola</a:t>
            </a:r>
            <a:r>
              <a:rPr lang="pt-BR" dirty="0"/>
              <a:t>: biblioteca, quadro, livros, cadernos, disciplina...;</a:t>
            </a:r>
          </a:p>
          <a:p>
            <a:pPr marL="0" indent="0">
              <a:buNone/>
            </a:pPr>
            <a:r>
              <a:rPr lang="pt-BR" b="1" dirty="0"/>
              <a:t>campo lexical de pintura</a:t>
            </a:r>
            <a:r>
              <a:rPr lang="pt-BR" dirty="0"/>
              <a:t>: quadro, pincel, tinta, cavalete, tela, exposição...;</a:t>
            </a:r>
          </a:p>
          <a:p>
            <a:pPr marL="0" indent="0">
              <a:buNone/>
            </a:pPr>
            <a:r>
              <a:rPr lang="pt-BR" b="1" dirty="0"/>
              <a:t>campo lexical de floresta</a:t>
            </a:r>
            <a:r>
              <a:rPr lang="pt-BR" dirty="0"/>
              <a:t>: pinheiros, faia, carvalhos, urso, caverna, pântanos, lobo, javali, veado...</a:t>
            </a:r>
          </a:p>
          <a:p>
            <a:pPr marL="0" indent="0">
              <a:buNone/>
            </a:pPr>
            <a:r>
              <a:rPr lang="pt-BR" b="1" dirty="0"/>
              <a:t>campo lexical de mar</a:t>
            </a:r>
            <a:r>
              <a:rPr lang="pt-BR" dirty="0"/>
              <a:t>: barco, areia, onda, marinheiro...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4EE3729-54B7-431C-928F-74A505B29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/>
              <a:t>Campo semântico 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AE76A00-E1EA-4D59-BB8F-58771B2DC50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b="0" i="0" dirty="0">
                <a:solidFill>
                  <a:srgbClr val="333333"/>
                </a:solidFill>
                <a:effectLst/>
                <a:latin typeface="Trebuchet MS, Trebuchet, sans-serif"/>
              </a:rPr>
              <a:t>o conjunto de todos os significados que uma palavra assume num determinado contexto.</a:t>
            </a:r>
            <a:br>
              <a:rPr lang="pt-BR" dirty="0"/>
            </a:br>
            <a:r>
              <a:rPr lang="pt-BR" b="0" i="0" dirty="0">
                <a:solidFill>
                  <a:srgbClr val="333333"/>
                </a:solidFill>
                <a:effectLst/>
                <a:latin typeface="Trebuchet MS, Trebuchet, sans-serif"/>
              </a:rPr>
              <a:t>  </a:t>
            </a:r>
          </a:p>
          <a:p>
            <a:endParaRPr lang="pt-BR" dirty="0">
              <a:latin typeface="Trebuchet MS, Trebuchet, sans-serif"/>
            </a:endParaRPr>
          </a:p>
          <a:p>
            <a:pPr marL="0" indent="0">
              <a:buNone/>
            </a:pPr>
            <a:r>
              <a:rPr lang="pt-BR" b="0" i="0" dirty="0">
                <a:effectLst/>
                <a:latin typeface="Trebuchet MS, Trebuchet, sans-serif"/>
              </a:rPr>
              <a:t>Por </a:t>
            </a:r>
            <a:r>
              <a:rPr lang="pt-BR" b="0" i="0" dirty="0">
                <a:effectLst/>
              </a:rPr>
              <a:t>exemplo, </a:t>
            </a:r>
          </a:p>
          <a:p>
            <a:pPr marL="0" indent="0" algn="just">
              <a:buNone/>
            </a:pPr>
            <a:r>
              <a:rPr lang="pt-BR" b="0" dirty="0">
                <a:effectLst/>
              </a:rPr>
              <a:t>as palavras </a:t>
            </a:r>
            <a:r>
              <a:rPr lang="pt-BR" b="1" dirty="0">
                <a:effectLst/>
              </a:rPr>
              <a:t>navegar, marear, velejar, sulcar, vogar, singrar</a:t>
            </a:r>
            <a:r>
              <a:rPr lang="pt-BR" b="0" dirty="0">
                <a:effectLst/>
              </a:rPr>
              <a:t>, num determinado contexto </a:t>
            </a:r>
            <a:r>
              <a:rPr lang="pt-BR" b="1" dirty="0">
                <a:effectLst/>
              </a:rPr>
              <a:t>podem</a:t>
            </a:r>
            <a:r>
              <a:rPr lang="pt-BR" b="0" dirty="0">
                <a:effectLst/>
              </a:rPr>
              <a:t> ter um mesmo significado: NAVEGAR.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0" dirty="0">
                <a:effectLst/>
              </a:rPr>
              <a:t>Este campo semântico consiste, então, no conjunto de palavras que têm entre si o valor semântico comum de </a:t>
            </a:r>
            <a:r>
              <a:rPr lang="pt-BR" b="1" dirty="0">
                <a:effectLst/>
              </a:rPr>
              <a:t>NAVEGAR</a:t>
            </a:r>
            <a:r>
              <a:rPr lang="pt-BR" b="0" dirty="0">
                <a:effectLst/>
              </a:rPr>
              <a:t>. Todas estas palavras e expressões designam de forma diferente um mesmo conceito</a:t>
            </a:r>
            <a:r>
              <a:rPr lang="pt-BR" b="0" dirty="0">
                <a:solidFill>
                  <a:srgbClr val="40454B"/>
                </a:solidFill>
                <a:effectLst/>
                <a:latin typeface="Verdana" panose="020B0604030504040204" pitchFamily="34" charset="0"/>
              </a:rPr>
              <a:t>.</a:t>
            </a:r>
            <a:r>
              <a:rPr lang="pt-PT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813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marL="0" indent="0"/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 de </a:t>
            </a:r>
            <a:r>
              <a:rPr lang="cs-CZ" b="1" i="1" dirty="0"/>
              <a:t>nota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dirty="0"/>
              <a:t> a </a:t>
            </a:r>
            <a:r>
              <a:rPr lang="cs-CZ" b="1" i="1" dirty="0"/>
              <a:t>nota </a:t>
            </a:r>
            <a:r>
              <a:rPr lang="cs-CZ" dirty="0"/>
              <a:t>de </a:t>
            </a:r>
            <a:r>
              <a:rPr lang="cs-CZ" dirty="0" err="1"/>
              <a:t>banco</a:t>
            </a:r>
            <a:r>
              <a:rPr lang="cs-CZ" dirty="0"/>
              <a:t> - bankovka.</a:t>
            </a:r>
            <a:br>
              <a:rPr lang="cs-CZ" dirty="0"/>
            </a:br>
            <a:r>
              <a:rPr lang="cs-CZ" dirty="0"/>
              <a:t> </a:t>
            </a:r>
            <a:r>
              <a:rPr lang="cs-CZ" b="1" i="1" dirty="0"/>
              <a:t>nota </a:t>
            </a:r>
            <a:r>
              <a:rPr lang="cs-CZ" dirty="0"/>
              <a:t>musical</a:t>
            </a:r>
          </a:p>
          <a:p>
            <a:pPr marL="0" indent="0" algn="ctr">
              <a:buNone/>
            </a:pPr>
            <a:r>
              <a:rPr lang="cs-CZ" b="1" i="1" dirty="0" err="1"/>
              <a:t>notas</a:t>
            </a:r>
            <a:r>
              <a:rPr lang="cs-CZ" dirty="0"/>
              <a:t> duplas - dvojhmat  </a:t>
            </a:r>
          </a:p>
          <a:p>
            <a:pPr marL="0" indent="0" algn="ctr">
              <a:buNone/>
            </a:pPr>
            <a:r>
              <a:rPr lang="cs-CZ" dirty="0"/>
              <a:t> </a:t>
            </a:r>
            <a:r>
              <a:rPr lang="cs-CZ" b="1" i="1" dirty="0"/>
              <a:t>nota </a:t>
            </a:r>
            <a:r>
              <a:rPr lang="cs-CZ" dirty="0"/>
              <a:t> </a:t>
            </a:r>
            <a:r>
              <a:rPr lang="cs-CZ" dirty="0" err="1"/>
              <a:t>diplomática</a:t>
            </a:r>
            <a:endParaRPr lang="cs-CZ" dirty="0"/>
          </a:p>
          <a:p>
            <a:pPr marL="0" indent="0" algn="ctr">
              <a:buNone/>
            </a:pPr>
            <a:r>
              <a:rPr lang="cs-CZ" b="1" i="1" dirty="0"/>
              <a:t>nota</a:t>
            </a:r>
            <a:r>
              <a:rPr lang="cs-CZ" dirty="0"/>
              <a:t> de </a:t>
            </a:r>
            <a:r>
              <a:rPr lang="cs-CZ" dirty="0" err="1"/>
              <a:t>rodapé</a:t>
            </a:r>
            <a:r>
              <a:rPr lang="cs-CZ" dirty="0"/>
              <a:t>/de </a:t>
            </a:r>
            <a:r>
              <a:rPr lang="cs-CZ" dirty="0" err="1"/>
              <a:t>pé</a:t>
            </a:r>
            <a:r>
              <a:rPr lang="cs-CZ" dirty="0"/>
              <a:t> da </a:t>
            </a:r>
            <a:r>
              <a:rPr lang="cs-CZ" dirty="0" err="1"/>
              <a:t>página</a:t>
            </a:r>
            <a:r>
              <a:rPr lang="cs-CZ" dirty="0"/>
              <a:t> – poznámka pod čarou</a:t>
            </a:r>
          </a:p>
          <a:p>
            <a:pPr marL="0" indent="0" algn="ctr">
              <a:buNone/>
            </a:pPr>
            <a:r>
              <a:rPr lang="cs-CZ" b="1" i="1" dirty="0"/>
              <a:t>nota</a:t>
            </a:r>
            <a:r>
              <a:rPr lang="cs-CZ" dirty="0"/>
              <a:t> de </a:t>
            </a:r>
            <a:r>
              <a:rPr lang="cs-CZ" dirty="0" err="1"/>
              <a:t>esclarecimento</a:t>
            </a:r>
            <a:r>
              <a:rPr lang="cs-CZ" dirty="0"/>
              <a:t> -vysvětlivka</a:t>
            </a:r>
            <a:br>
              <a:rPr lang="cs-CZ" dirty="0"/>
            </a:br>
            <a:r>
              <a:rPr lang="cs-CZ" dirty="0"/>
              <a:t>ser </a:t>
            </a:r>
            <a:r>
              <a:rPr lang="cs-CZ" dirty="0" err="1"/>
              <a:t>digno</a:t>
            </a:r>
            <a:r>
              <a:rPr lang="cs-CZ" dirty="0"/>
              <a:t> de </a:t>
            </a:r>
            <a:r>
              <a:rPr lang="cs-CZ" b="1" i="1" dirty="0"/>
              <a:t>nota</a:t>
            </a:r>
            <a:r>
              <a:rPr lang="cs-CZ" dirty="0"/>
              <a:t> – stát za zmínku</a:t>
            </a:r>
          </a:p>
          <a:p>
            <a:pPr marL="0" indent="0" algn="ctr">
              <a:buNone/>
            </a:pPr>
            <a:r>
              <a:rPr lang="cs-CZ" dirty="0"/>
              <a:t>de boa </a:t>
            </a:r>
            <a:r>
              <a:rPr lang="cs-CZ" b="1" i="1" dirty="0"/>
              <a:t>nota</a:t>
            </a:r>
            <a:r>
              <a:rPr lang="cs-CZ" dirty="0"/>
              <a:t>– těšící se dobré pověsti</a:t>
            </a:r>
          </a:p>
          <a:p>
            <a:pPr marL="0" indent="0" algn="ctr">
              <a:buNone/>
            </a:pPr>
            <a:r>
              <a:rPr lang="cs-CZ" b="1" i="1" dirty="0"/>
              <a:t>nota </a:t>
            </a:r>
            <a:r>
              <a:rPr lang="cs-CZ" dirty="0" err="1"/>
              <a:t>promissória</a:t>
            </a:r>
            <a:r>
              <a:rPr lang="cs-CZ" dirty="0"/>
              <a:t> – dlužní úpis</a:t>
            </a:r>
          </a:p>
          <a:p>
            <a:pPr marL="0" indent="0" algn="ctr">
              <a:buNone/>
            </a:pPr>
            <a:r>
              <a:rPr lang="cs-CZ" b="1" i="1" dirty="0"/>
              <a:t>nota </a:t>
            </a:r>
            <a:r>
              <a:rPr lang="cs-CZ" dirty="0"/>
              <a:t>de </a:t>
            </a:r>
            <a:r>
              <a:rPr lang="cs-CZ" dirty="0" err="1"/>
              <a:t>débito</a:t>
            </a:r>
            <a:r>
              <a:rPr lang="cs-CZ" dirty="0"/>
              <a:t> – vrubopis</a:t>
            </a:r>
          </a:p>
        </p:txBody>
      </p:sp>
    </p:spTree>
    <p:extLst>
      <p:ext uri="{BB962C8B-B14F-4D97-AF65-F5344CB8AC3E}">
        <p14:creationId xmlns:p14="http://schemas.microsoft.com/office/powerpoint/2010/main" val="3586756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Noções básicas de literatura – SOS Vestiba">
            <a:extLst>
              <a:ext uri="{FF2B5EF4-FFF2-40B4-BE49-F238E27FC236}">
                <a16:creationId xmlns:a16="http://schemas.microsoft.com/office/drawing/2014/main" id="{9CBEC9A8-0B42-40A1-BB35-34CE1E4F5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81766"/>
            <a:ext cx="7293652" cy="449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642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marL="0" indent="0"/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 de </a:t>
            </a:r>
            <a:r>
              <a:rPr lang="cs-CZ" b="1" i="1" dirty="0" err="1"/>
              <a:t>coração</a:t>
            </a:r>
            <a:r>
              <a:rPr lang="cs-CZ" b="1" i="1" dirty="0"/>
              <a:t>: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pt-PT" sz="2400" dirty="0"/>
              <a:t> 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 [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Anatomia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 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Órgão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musculoso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centro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do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de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circulação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do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sangue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 Parte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exterior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do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corpo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correspondente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à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zona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do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coração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= </a:t>
            </a:r>
            <a:r>
              <a:rPr lang="cs-CZ" sz="1200" cap="small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PEITO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 [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Figurado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 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Conjunto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de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sentimentos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Centro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da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sensibilidade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da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afeição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do amor.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Objecto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do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afecto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de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alguém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Consciência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ou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memória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Conjunto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de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características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morais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ou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psicológicas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= </a:t>
            </a:r>
            <a:r>
              <a:rPr lang="cs-CZ" sz="1200" cap="small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CARÁCTER</a:t>
            </a:r>
            <a:r>
              <a:rPr lang="cs-CZ" sz="1200" cap="small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cs-CZ" sz="1200" cap="small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ÍNDOLE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Coragem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valor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 Voz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secreta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 Parte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interior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de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(ex.: </a:t>
            </a:r>
            <a:r>
              <a:rPr lang="cs-CZ" sz="12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coração</a:t>
            </a:r>
            <a:r>
              <a:rPr lang="cs-CZ" sz="1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da </a:t>
            </a:r>
            <a:r>
              <a:rPr lang="cs-CZ" sz="12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alcachofra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 Parte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central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ou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importante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de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(ex.: </a:t>
            </a:r>
            <a:r>
              <a:rPr lang="cs-CZ" sz="12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coração</a:t>
            </a:r>
            <a:r>
              <a:rPr lang="cs-CZ" sz="1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da </a:t>
            </a:r>
            <a:r>
              <a:rPr lang="cs-CZ" sz="12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cidade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Cerne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da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árvore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 [Termo 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ferroviário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 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Peça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angular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numa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intersecção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de via-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férrea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 [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 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Varanda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ou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de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casa</a:t>
            </a:r>
            <a:r>
              <a:rPr lang="cs-CZ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3479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marL="0" indent="0"/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 de </a:t>
            </a:r>
            <a:r>
              <a:rPr lang="cs-CZ" b="1" i="1" dirty="0" err="1"/>
              <a:t>coração</a:t>
            </a:r>
            <a:r>
              <a:rPr lang="cs-CZ" b="1" i="1" dirty="0"/>
              <a:t>: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 </a:t>
            </a:r>
            <a:r>
              <a:rPr lang="cs-CZ" b="1" i="1" dirty="0" err="1"/>
              <a:t>coração</a:t>
            </a:r>
            <a:r>
              <a:rPr lang="cs-CZ" b="1" i="1" dirty="0"/>
              <a:t> </a:t>
            </a:r>
            <a:r>
              <a:rPr lang="cs-CZ" dirty="0"/>
              <a:t>é um </a:t>
            </a:r>
            <a:r>
              <a:rPr lang="cs-CZ" dirty="0" err="1"/>
              <a:t>órgão</a:t>
            </a:r>
            <a:r>
              <a:rPr lang="cs-CZ" dirty="0"/>
              <a:t> do </a:t>
            </a:r>
            <a:r>
              <a:rPr lang="cs-CZ" dirty="0" err="1"/>
              <a:t>corpo</a:t>
            </a:r>
            <a:r>
              <a:rPr lang="cs-CZ" dirty="0"/>
              <a:t> </a:t>
            </a:r>
            <a:r>
              <a:rPr lang="cs-CZ" dirty="0" err="1"/>
              <a:t>humano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A </a:t>
            </a:r>
            <a:r>
              <a:rPr lang="cs-CZ" dirty="0" err="1"/>
              <a:t>minha</a:t>
            </a:r>
            <a:r>
              <a:rPr lang="cs-CZ" dirty="0"/>
              <a:t> </a:t>
            </a:r>
            <a:r>
              <a:rPr lang="cs-CZ" dirty="0" err="1"/>
              <a:t>tia</a:t>
            </a:r>
            <a:r>
              <a:rPr lang="cs-CZ" dirty="0"/>
              <a:t> tem um </a:t>
            </a:r>
            <a:r>
              <a:rPr lang="cs-CZ" b="1" i="1" dirty="0" err="1"/>
              <a:t>coração</a:t>
            </a:r>
            <a:r>
              <a:rPr lang="cs-CZ" b="1" i="1" dirty="0"/>
              <a:t> </a:t>
            </a:r>
            <a:r>
              <a:rPr lang="cs-CZ" dirty="0"/>
              <a:t>mole.</a:t>
            </a:r>
            <a:br>
              <a:rPr lang="cs-CZ" dirty="0"/>
            </a:br>
            <a:r>
              <a:rPr lang="cs-CZ" dirty="0" err="1"/>
              <a:t>És</a:t>
            </a:r>
            <a:r>
              <a:rPr lang="cs-CZ" dirty="0"/>
              <a:t> um </a:t>
            </a:r>
            <a:r>
              <a:rPr lang="cs-CZ" b="1" i="1" dirty="0" err="1"/>
              <a:t>coração</a:t>
            </a:r>
            <a:r>
              <a:rPr lang="cs-CZ" b="1" i="1" dirty="0"/>
              <a:t> </a:t>
            </a:r>
            <a:r>
              <a:rPr lang="cs-CZ" dirty="0"/>
              <a:t>de </a:t>
            </a:r>
            <a:r>
              <a:rPr lang="cs-CZ" dirty="0" err="1"/>
              <a:t>manteiga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A </a:t>
            </a:r>
            <a:r>
              <a:rPr lang="cs-CZ" dirty="0" err="1"/>
              <a:t>minha</a:t>
            </a:r>
            <a:r>
              <a:rPr lang="cs-CZ" dirty="0"/>
              <a:t> </a:t>
            </a:r>
            <a:r>
              <a:rPr lang="cs-CZ" dirty="0" err="1"/>
              <a:t>primeira</a:t>
            </a:r>
            <a:r>
              <a:rPr lang="cs-CZ" dirty="0"/>
              <a:t> </a:t>
            </a:r>
            <a:r>
              <a:rPr lang="cs-CZ" dirty="0" err="1"/>
              <a:t>namorada</a:t>
            </a:r>
            <a:r>
              <a:rPr lang="cs-CZ" dirty="0"/>
              <a:t> </a:t>
            </a:r>
            <a:r>
              <a:rPr lang="cs-CZ" dirty="0" err="1"/>
              <a:t>tinha</a:t>
            </a:r>
            <a:r>
              <a:rPr lang="cs-CZ" dirty="0"/>
              <a:t> um </a:t>
            </a:r>
            <a:r>
              <a:rPr lang="cs-CZ" b="1" i="1" dirty="0" err="1"/>
              <a:t>coração</a:t>
            </a:r>
            <a:r>
              <a:rPr lang="cs-CZ" b="1" i="1" dirty="0"/>
              <a:t> </a:t>
            </a:r>
            <a:r>
              <a:rPr lang="cs-CZ" dirty="0"/>
              <a:t>de </a:t>
            </a:r>
            <a:r>
              <a:rPr lang="cs-CZ" dirty="0" err="1"/>
              <a:t>pedra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O </a:t>
            </a:r>
            <a:r>
              <a:rPr lang="cs-CZ" dirty="0" err="1"/>
              <a:t>Chiado</a:t>
            </a:r>
            <a:r>
              <a:rPr lang="cs-CZ" dirty="0"/>
              <a:t> é o </a:t>
            </a:r>
            <a:r>
              <a:rPr lang="cs-CZ" b="1" i="1" dirty="0" err="1"/>
              <a:t>coração</a:t>
            </a:r>
            <a:r>
              <a:rPr lang="cs-CZ" b="1" i="1" dirty="0"/>
              <a:t> </a:t>
            </a:r>
            <a:r>
              <a:rPr lang="cs-CZ" dirty="0"/>
              <a:t>de </a:t>
            </a:r>
            <a:r>
              <a:rPr lang="cs-CZ" dirty="0" err="1"/>
              <a:t>Lisboa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A </a:t>
            </a:r>
            <a:r>
              <a:rPr lang="cs-CZ" dirty="0" err="1"/>
              <a:t>minha</a:t>
            </a:r>
            <a:r>
              <a:rPr lang="cs-CZ" dirty="0"/>
              <a:t> </a:t>
            </a:r>
            <a:r>
              <a:rPr lang="cs-CZ" dirty="0" err="1"/>
              <a:t>mãe</a:t>
            </a:r>
            <a:r>
              <a:rPr lang="cs-CZ" dirty="0"/>
              <a:t> tem o </a:t>
            </a:r>
            <a:r>
              <a:rPr lang="cs-CZ" b="1" i="1" dirty="0" err="1"/>
              <a:t>coração</a:t>
            </a:r>
            <a:r>
              <a:rPr lang="cs-CZ" b="1" i="1" dirty="0"/>
              <a:t> </a:t>
            </a:r>
            <a:r>
              <a:rPr lang="cs-CZ" dirty="0" err="1"/>
              <a:t>perto</a:t>
            </a:r>
            <a:r>
              <a:rPr lang="cs-CZ" dirty="0"/>
              <a:t> da </a:t>
            </a:r>
            <a:r>
              <a:rPr lang="cs-CZ" dirty="0" err="1"/>
              <a:t>boca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A </a:t>
            </a:r>
            <a:r>
              <a:rPr lang="cs-CZ" dirty="0" err="1"/>
              <a:t>Vitória</a:t>
            </a:r>
            <a:r>
              <a:rPr lang="cs-CZ" dirty="0"/>
              <a:t> </a:t>
            </a:r>
            <a:r>
              <a:rPr lang="cs-CZ" dirty="0" err="1"/>
              <a:t>partiu</a:t>
            </a:r>
            <a:r>
              <a:rPr lang="cs-CZ" dirty="0"/>
              <a:t> o </a:t>
            </a:r>
            <a:r>
              <a:rPr lang="cs-CZ" b="1" i="1" dirty="0" err="1"/>
              <a:t>coração</a:t>
            </a:r>
            <a:r>
              <a:rPr lang="cs-CZ" b="1" i="1" dirty="0"/>
              <a:t> </a:t>
            </a:r>
            <a:r>
              <a:rPr lang="cs-CZ" dirty="0" err="1"/>
              <a:t>ao</a:t>
            </a:r>
            <a:r>
              <a:rPr lang="cs-CZ" dirty="0"/>
              <a:t> ex-</a:t>
            </a:r>
            <a:r>
              <a:rPr lang="cs-CZ" dirty="0" err="1"/>
              <a:t>namorado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07302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marL="0" indent="0"/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 de </a:t>
            </a:r>
            <a:r>
              <a:rPr lang="cs-CZ" b="1" i="1" dirty="0" err="1"/>
              <a:t>coração</a:t>
            </a:r>
            <a:r>
              <a:rPr lang="cs-CZ" b="1" i="1" dirty="0"/>
              <a:t>: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dirty="0"/>
              <a:t> </a:t>
            </a:r>
            <a:r>
              <a:rPr lang="cs-CZ" b="0" i="0" dirty="0" err="1">
                <a:solidFill>
                  <a:srgbClr val="E2007A"/>
                </a:solidFill>
                <a:effectLst/>
                <a:latin typeface="Roboto"/>
              </a:rPr>
              <a:t>coração:</a:t>
            </a:r>
            <a:r>
              <a:rPr lang="cs-CZ" b="0" i="0" u="none" strike="noStrike" dirty="0" err="1">
                <a:solidFill>
                  <a:srgbClr val="0022AA"/>
                </a:solidFill>
                <a:effectLst/>
                <a:latin typeface="Roboto"/>
                <a:hlinkClick r:id="rId3" tooltip="Použít jako filtr v druhém korpusu"/>
              </a:rPr>
              <a:t>srdce</a:t>
            </a:r>
            <a:r>
              <a:rPr lang="cs-CZ" b="0" i="0" dirty="0">
                <a:solidFill>
                  <a:srgbClr val="010101"/>
                </a:solidFill>
                <a:effectLst/>
                <a:latin typeface="Roboto"/>
              </a:rPr>
              <a:t> </a:t>
            </a:r>
            <a:r>
              <a:rPr lang="cs-CZ" b="0" i="0" dirty="0">
                <a:solidFill>
                  <a:srgbClr val="999999"/>
                </a:solidFill>
                <a:effectLst/>
                <a:latin typeface="Roboto"/>
              </a:rPr>
              <a:t>(89,8%)</a:t>
            </a:r>
            <a:r>
              <a:rPr lang="cs-CZ" b="0" i="0" dirty="0">
                <a:solidFill>
                  <a:srgbClr val="010101"/>
                </a:solidFill>
                <a:effectLst/>
                <a:latin typeface="Roboto"/>
              </a:rPr>
              <a:t>, </a:t>
            </a:r>
            <a:r>
              <a:rPr lang="cs-CZ" b="0" i="0" u="none" strike="noStrike" dirty="0">
                <a:solidFill>
                  <a:srgbClr val="0022AA"/>
                </a:solidFill>
                <a:effectLst/>
                <a:latin typeface="Roboto"/>
                <a:hlinkClick r:id="rId4" tooltip="Použít jako filtr v druhém korpusu"/>
              </a:rPr>
              <a:t>srdíčko</a:t>
            </a:r>
            <a:r>
              <a:rPr lang="cs-CZ" b="0" i="0" dirty="0">
                <a:solidFill>
                  <a:srgbClr val="010101"/>
                </a:solidFill>
                <a:effectLst/>
                <a:latin typeface="Roboto"/>
              </a:rPr>
              <a:t> </a:t>
            </a:r>
            <a:r>
              <a:rPr lang="cs-CZ" b="0" i="0" dirty="0">
                <a:solidFill>
                  <a:srgbClr val="999999"/>
                </a:solidFill>
                <a:effectLst/>
                <a:latin typeface="Roboto"/>
              </a:rPr>
              <a:t>(1%)</a:t>
            </a:r>
            <a:r>
              <a:rPr lang="cs-CZ" b="0" i="0" dirty="0">
                <a:solidFill>
                  <a:srgbClr val="010101"/>
                </a:solidFill>
                <a:effectLst/>
                <a:latin typeface="Roboto"/>
              </a:rPr>
              <a:t>, </a:t>
            </a:r>
            <a:r>
              <a:rPr lang="cs-CZ" b="0" i="0" u="none" strike="noStrike" dirty="0">
                <a:solidFill>
                  <a:srgbClr val="0022AA"/>
                </a:solidFill>
                <a:effectLst/>
                <a:latin typeface="Roboto"/>
                <a:hlinkClick r:id="rId5" tooltip="Použít jako filtr v druhém korpusu"/>
              </a:rPr>
              <a:t>srdeční</a:t>
            </a:r>
            <a:r>
              <a:rPr lang="cs-CZ" b="0" i="0" dirty="0">
                <a:solidFill>
                  <a:srgbClr val="010101"/>
                </a:solidFill>
                <a:effectLst/>
                <a:latin typeface="Roboto"/>
              </a:rPr>
              <a:t> </a:t>
            </a:r>
            <a:r>
              <a:rPr lang="cs-CZ" b="0" i="0" dirty="0">
                <a:solidFill>
                  <a:srgbClr val="999999"/>
                </a:solidFill>
                <a:effectLst/>
                <a:latin typeface="Roboto"/>
              </a:rPr>
              <a:t>(0,7%)</a:t>
            </a:r>
            <a:r>
              <a:rPr lang="cs-CZ" b="0" i="0" dirty="0">
                <a:solidFill>
                  <a:srgbClr val="010101"/>
                </a:solidFill>
                <a:effectLst/>
                <a:latin typeface="Roboto"/>
              </a:rPr>
              <a:t>, </a:t>
            </a:r>
            <a:r>
              <a:rPr lang="cs-CZ" b="0" i="0" u="none" strike="noStrike" dirty="0">
                <a:solidFill>
                  <a:srgbClr val="0022AA"/>
                </a:solidFill>
                <a:effectLst/>
                <a:latin typeface="Roboto"/>
                <a:hlinkClick r:id="rId6" tooltip="Použít jako filtr v druhém korpusu"/>
              </a:rPr>
              <a:t>duše</a:t>
            </a:r>
            <a:r>
              <a:rPr lang="cs-CZ" b="0" i="0" dirty="0">
                <a:solidFill>
                  <a:srgbClr val="010101"/>
                </a:solidFill>
                <a:effectLst/>
                <a:latin typeface="Roboto"/>
              </a:rPr>
              <a:t> </a:t>
            </a:r>
            <a:r>
              <a:rPr lang="cs-CZ" b="0" i="0" dirty="0">
                <a:solidFill>
                  <a:srgbClr val="999999"/>
                </a:solidFill>
                <a:effectLst/>
                <a:latin typeface="Roboto"/>
              </a:rPr>
              <a:t>(0,4%)</a:t>
            </a:r>
            <a:r>
              <a:rPr lang="cs-CZ" b="0" i="0" dirty="0">
                <a:solidFill>
                  <a:srgbClr val="010101"/>
                </a:solidFill>
                <a:effectLst/>
                <a:latin typeface="Roboto"/>
              </a:rPr>
              <a:t>, </a:t>
            </a:r>
            <a:r>
              <a:rPr lang="cs-CZ" b="0" i="0" u="none" strike="noStrike" dirty="0">
                <a:solidFill>
                  <a:srgbClr val="0022AA"/>
                </a:solidFill>
                <a:effectLst/>
                <a:latin typeface="Roboto"/>
                <a:hlinkClick r:id="rId7" tooltip="Použít jako filtr v druhém korpusu"/>
              </a:rPr>
              <a:t>Srdce</a:t>
            </a:r>
            <a:r>
              <a:rPr lang="cs-CZ" b="0" i="0" dirty="0">
                <a:solidFill>
                  <a:srgbClr val="010101"/>
                </a:solidFill>
                <a:effectLst/>
                <a:latin typeface="Roboto"/>
              </a:rPr>
              <a:t> </a:t>
            </a:r>
            <a:r>
              <a:rPr lang="cs-CZ" b="0" i="0" dirty="0">
                <a:solidFill>
                  <a:srgbClr val="999999"/>
                </a:solidFill>
                <a:effectLst/>
                <a:latin typeface="Roboto"/>
              </a:rPr>
              <a:t>(0,4%)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4615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 de </a:t>
            </a:r>
            <a:r>
              <a:rPr lang="cs-CZ" b="1" i="1" dirty="0" err="1"/>
              <a:t>justiça</a:t>
            </a:r>
            <a:r>
              <a:rPr lang="cs-CZ" i="1" dirty="0"/>
              <a:t>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err="1"/>
              <a:t>Praticar</a:t>
            </a:r>
            <a:r>
              <a:rPr lang="cs-CZ" dirty="0"/>
              <a:t> a </a:t>
            </a:r>
            <a:r>
              <a:rPr lang="cs-CZ" b="1" i="1" dirty="0" err="1"/>
              <a:t>justiça</a:t>
            </a:r>
            <a:r>
              <a:rPr lang="cs-CZ" dirty="0"/>
              <a:t> de </a:t>
            </a:r>
            <a:r>
              <a:rPr lang="cs-CZ" dirty="0" err="1"/>
              <a:t>Fafe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(= forma </a:t>
            </a:r>
            <a:r>
              <a:rPr lang="cs-CZ" dirty="0" err="1"/>
              <a:t>violenta</a:t>
            </a:r>
            <a:r>
              <a:rPr lang="cs-CZ" dirty="0"/>
              <a:t> de </a:t>
            </a:r>
            <a:r>
              <a:rPr lang="cs-CZ" dirty="0" err="1"/>
              <a:t>resolver</a:t>
            </a:r>
            <a:r>
              <a:rPr lang="cs-CZ" dirty="0"/>
              <a:t> os </a:t>
            </a:r>
            <a:r>
              <a:rPr lang="cs-CZ" dirty="0" err="1"/>
              <a:t>assuntos</a:t>
            </a:r>
            <a:r>
              <a:rPr lang="cs-CZ" dirty="0"/>
              <a:t>)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O </a:t>
            </a:r>
            <a:r>
              <a:rPr lang="cs-CZ" dirty="0" err="1"/>
              <a:t>João</a:t>
            </a:r>
            <a:r>
              <a:rPr lang="cs-CZ" dirty="0"/>
              <a:t> </a:t>
            </a:r>
            <a:r>
              <a:rPr lang="cs-CZ" dirty="0" err="1"/>
              <a:t>disse</a:t>
            </a:r>
            <a:r>
              <a:rPr lang="cs-CZ" dirty="0"/>
              <a:t> de sua </a:t>
            </a:r>
            <a:r>
              <a:rPr lang="cs-CZ" b="1" i="1" dirty="0" err="1"/>
              <a:t>justiça</a:t>
            </a:r>
            <a:r>
              <a:rPr lang="cs-CZ" dirty="0"/>
              <a:t> . </a:t>
            </a:r>
          </a:p>
          <a:p>
            <a:pPr marL="0" indent="0">
              <a:buNone/>
            </a:pPr>
            <a:r>
              <a:rPr lang="cs-CZ" dirty="0"/>
              <a:t>(= </a:t>
            </a:r>
            <a:r>
              <a:rPr lang="cs-CZ" dirty="0" err="1"/>
              <a:t>disse</a:t>
            </a:r>
            <a:r>
              <a:rPr lang="cs-CZ" dirty="0"/>
              <a:t> </a:t>
            </a:r>
            <a:r>
              <a:rPr lang="cs-CZ" dirty="0" err="1"/>
              <a:t>aquilo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pensava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 A </a:t>
            </a:r>
            <a:r>
              <a:rPr lang="cs-CZ" dirty="0" err="1"/>
              <a:t>polícia</a:t>
            </a:r>
            <a:r>
              <a:rPr lang="cs-CZ" dirty="0"/>
              <a:t> </a:t>
            </a:r>
            <a:r>
              <a:rPr lang="cs-CZ" dirty="0" err="1"/>
              <a:t>atuou</a:t>
            </a:r>
            <a:r>
              <a:rPr lang="cs-CZ" dirty="0"/>
              <a:t> </a:t>
            </a:r>
            <a:r>
              <a:rPr lang="cs-CZ" dirty="0" err="1"/>
              <a:t>com</a:t>
            </a:r>
            <a:r>
              <a:rPr lang="cs-CZ" dirty="0"/>
              <a:t> </a:t>
            </a:r>
            <a:r>
              <a:rPr lang="cs-CZ" b="1" i="1" dirty="0" err="1"/>
              <a:t>justiça</a:t>
            </a:r>
            <a:r>
              <a:rPr lang="cs-CZ" dirty="0"/>
              <a:t> . </a:t>
            </a:r>
          </a:p>
          <a:p>
            <a:pPr marL="0" indent="0">
              <a:buNone/>
            </a:pPr>
            <a:r>
              <a:rPr lang="cs-CZ" dirty="0"/>
              <a:t>(= </a:t>
            </a:r>
            <a:r>
              <a:rPr lang="cs-CZ" dirty="0" err="1"/>
              <a:t>atuou</a:t>
            </a:r>
            <a:r>
              <a:rPr lang="cs-CZ" dirty="0"/>
              <a:t> de </a:t>
            </a:r>
            <a:r>
              <a:rPr lang="cs-CZ" dirty="0" err="1"/>
              <a:t>maneira</a:t>
            </a:r>
            <a:r>
              <a:rPr lang="cs-CZ" dirty="0"/>
              <a:t> </a:t>
            </a:r>
            <a:r>
              <a:rPr lang="cs-CZ" dirty="0" err="1"/>
              <a:t>justa</a:t>
            </a:r>
            <a:r>
              <a:rPr lang="cs-CZ" dirty="0"/>
              <a:t>, </a:t>
            </a:r>
            <a:r>
              <a:rPr lang="cs-CZ" dirty="0" err="1"/>
              <a:t>imparcial</a:t>
            </a:r>
            <a:r>
              <a:rPr lang="cs-CZ" dirty="0"/>
              <a:t>)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Os </a:t>
            </a:r>
            <a:r>
              <a:rPr lang="cs-CZ" dirty="0" err="1"/>
              <a:t>adeptos</a:t>
            </a:r>
            <a:r>
              <a:rPr lang="cs-CZ" dirty="0"/>
              <a:t> </a:t>
            </a:r>
            <a:r>
              <a:rPr lang="cs-CZ" dirty="0" err="1"/>
              <a:t>fizeram</a:t>
            </a:r>
            <a:r>
              <a:rPr lang="cs-CZ" dirty="0"/>
              <a:t> </a:t>
            </a:r>
            <a:r>
              <a:rPr lang="cs-CZ" b="1" i="1" dirty="0" err="1"/>
              <a:t>justiça</a:t>
            </a:r>
            <a:r>
              <a:rPr lang="cs-CZ" dirty="0"/>
              <a:t> a </a:t>
            </a:r>
            <a:r>
              <a:rPr lang="cs-CZ" dirty="0" err="1"/>
              <a:t>Jorge</a:t>
            </a:r>
            <a:r>
              <a:rPr lang="cs-CZ" dirty="0"/>
              <a:t> </a:t>
            </a:r>
            <a:r>
              <a:rPr lang="cs-CZ" dirty="0" err="1"/>
              <a:t>Jesus</a:t>
            </a:r>
            <a:r>
              <a:rPr lang="cs-CZ" dirty="0"/>
              <a:t>. </a:t>
            </a:r>
          </a:p>
          <a:p>
            <a:pPr marL="0" indent="0">
              <a:buNone/>
            </a:pPr>
            <a:r>
              <a:rPr lang="cs-CZ" dirty="0"/>
              <a:t>(= </a:t>
            </a:r>
            <a:r>
              <a:rPr lang="cs-CZ" dirty="0" err="1"/>
              <a:t>reconheceram-lhe</a:t>
            </a:r>
            <a:r>
              <a:rPr lang="cs-CZ" dirty="0"/>
              <a:t> </a:t>
            </a:r>
            <a:r>
              <a:rPr lang="cs-CZ" dirty="0" err="1"/>
              <a:t>razão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pela</a:t>
            </a:r>
            <a:r>
              <a:rPr lang="cs-CZ" dirty="0"/>
              <a:t> </a:t>
            </a:r>
            <a:r>
              <a:rPr lang="cs-CZ" dirty="0" err="1"/>
              <a:t>fieira</a:t>
            </a:r>
            <a:r>
              <a:rPr lang="cs-CZ" dirty="0"/>
              <a:t> da </a:t>
            </a:r>
            <a:r>
              <a:rPr lang="cs-CZ" b="1" i="1" dirty="0" err="1"/>
              <a:t>justiça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(podle litery zákona)</a:t>
            </a:r>
            <a:br>
              <a:rPr lang="cs-CZ" dirty="0"/>
            </a:br>
            <a:r>
              <a:rPr lang="cs-CZ" dirty="0"/>
              <a:t>            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12350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>
                <a:effectLst/>
              </a:rPr>
              <a:t>Justiça de Fafe</a:t>
            </a:r>
            <a:r>
              <a:rPr lang="pt-PT" dirty="0">
                <a:effectLst/>
              </a:rPr>
              <a:t> </a:t>
            </a:r>
            <a:r>
              <a:rPr lang="cs-CZ" b="1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530120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t-PT" dirty="0">
                <a:effectLst/>
              </a:rPr>
              <a:t>A </a:t>
            </a:r>
            <a:r>
              <a:rPr lang="pt-PT" b="1" dirty="0">
                <a:effectLst/>
              </a:rPr>
              <a:t>lenda da Justiça de Fafe</a:t>
            </a:r>
            <a:r>
              <a:rPr lang="pt-PT" dirty="0">
                <a:effectLst/>
              </a:rPr>
              <a:t> é uma apologia da justiça popular. Um dos maiores símbolos referenciais de Fafe, é vista como o espírito e o verdadeiro ex-libris desta localidade, e foi celebrada por um monumento na cidade.</a:t>
            </a:r>
          </a:p>
          <a:p>
            <a:pPr marL="0" indent="0">
              <a:buNone/>
            </a:pPr>
            <a:r>
              <a:rPr lang="pt-PT" dirty="0">
                <a:effectLst/>
              </a:rPr>
              <a:t>A versão mais difundida desde o início do século XIX   foi objecto de um longo poema de  Inocêncio Carneiro de Sá, </a:t>
            </a:r>
            <a:r>
              <a:rPr lang="pt-PT" i="1" dirty="0">
                <a:effectLst/>
              </a:rPr>
              <a:t>o Barão de Espalha Brasas</a:t>
            </a:r>
            <a:r>
              <a:rPr lang="pt-PT" dirty="0">
                <a:effectLst/>
              </a:rPr>
              <a:t>. Narra um episódio, registado no século XVIII e protagonizado pelo Visconde de Moreira de Rei, político influente no concelho e homem de bem mas não de levar afront</a:t>
            </a:r>
            <a:r>
              <a:rPr lang="cs-CZ" dirty="0">
                <a:effectLst/>
              </a:rPr>
              <a:t>a</a:t>
            </a:r>
            <a:r>
              <a:rPr lang="pt-PT" dirty="0">
                <a:effectLst/>
              </a:rPr>
              <a:t>s para casa.</a:t>
            </a:r>
          </a:p>
          <a:p>
            <a:pPr marL="0" indent="0">
              <a:buNone/>
            </a:pPr>
            <a:r>
              <a:rPr lang="pt-PT" dirty="0">
                <a:effectLst/>
              </a:rPr>
              <a:t>Deputado às Cortes, terá chegado atrasado a uma sessão daquele órgão monárquico, no que terá sido censurado grosseiramente por um marquês, também deputado, que chegou </a:t>
            </a:r>
            <a:r>
              <a:rPr lang="pt-PT" b="1" dirty="0">
                <a:effectLst/>
              </a:rPr>
              <a:t>ao desplante (</a:t>
            </a:r>
            <a:r>
              <a:rPr lang="cs-CZ" b="1" dirty="0">
                <a:effectLst/>
              </a:rPr>
              <a:t>mít </a:t>
            </a:r>
            <a:r>
              <a:rPr lang="pt-PT" b="1" dirty="0">
                <a:effectLst/>
              </a:rPr>
              <a:t>tu drzost) </a:t>
            </a:r>
            <a:r>
              <a:rPr lang="pt-PT" dirty="0">
                <a:effectLst/>
              </a:rPr>
              <a:t>de lhe chamar "</a:t>
            </a:r>
            <a:r>
              <a:rPr lang="pt-PT" b="1" dirty="0">
                <a:effectLst/>
              </a:rPr>
              <a:t>cão tinhoso“ (pra</a:t>
            </a:r>
            <a:r>
              <a:rPr lang="cs-CZ" b="1" dirty="0" err="1"/>
              <a:t>šivý</a:t>
            </a:r>
            <a:r>
              <a:rPr lang="cs-CZ" b="1" dirty="0"/>
              <a:t> p</a:t>
            </a:r>
            <a:r>
              <a:rPr lang="pt-PT" b="1" dirty="0">
                <a:effectLst/>
              </a:rPr>
              <a:t>es</a:t>
            </a:r>
            <a:r>
              <a:rPr lang="cs-CZ" dirty="0"/>
              <a:t>)</a:t>
            </a:r>
            <a:r>
              <a:rPr lang="pt-PT" dirty="0">
                <a:effectLst/>
              </a:rPr>
              <a:t> . O </a:t>
            </a:r>
            <a:r>
              <a:rPr lang="cs-CZ" dirty="0" err="1">
                <a:effectLst/>
              </a:rPr>
              <a:t>visconde</a:t>
            </a:r>
            <a:r>
              <a:rPr lang="cs-CZ" dirty="0">
                <a:effectLst/>
              </a:rPr>
              <a:t>  (</a:t>
            </a:r>
            <a:r>
              <a:rPr lang="cs-CZ" b="1" dirty="0">
                <a:effectLst/>
              </a:rPr>
              <a:t>vikomt</a:t>
            </a:r>
            <a:r>
              <a:rPr lang="cs-CZ" dirty="0">
                <a:effectLst/>
              </a:rPr>
              <a:t>)</a:t>
            </a:r>
            <a:r>
              <a:rPr lang="pt-PT" dirty="0">
                <a:effectLst/>
              </a:rPr>
              <a:t> fingiu não ouvir o </a:t>
            </a:r>
            <a:r>
              <a:rPr lang="pt-PT" b="1" dirty="0">
                <a:effectLst/>
              </a:rPr>
              <a:t>impropério </a:t>
            </a:r>
            <a:r>
              <a:rPr lang="cs-CZ" b="1" dirty="0"/>
              <a:t>(urážka</a:t>
            </a:r>
            <a:r>
              <a:rPr lang="cs-CZ" dirty="0"/>
              <a:t>)</a:t>
            </a:r>
            <a:r>
              <a:rPr lang="pt-PT" dirty="0">
                <a:effectLst/>
              </a:rPr>
              <a:t> e mostrou-se tranquilo durante a sessão mas, finda aquela, interpelou</a:t>
            </a:r>
            <a:r>
              <a:rPr lang="cs-CZ" dirty="0">
                <a:effectLst/>
              </a:rPr>
              <a:t> (interpelovat, dotazovat se)</a:t>
            </a:r>
            <a:r>
              <a:rPr lang="pt-PT" dirty="0">
                <a:effectLst/>
              </a:rPr>
              <a:t> o marquês </a:t>
            </a:r>
            <a:r>
              <a:rPr lang="pt-PT" b="1" dirty="0">
                <a:effectLst/>
              </a:rPr>
              <a:t>petulante</a:t>
            </a:r>
            <a:r>
              <a:rPr lang="cs-CZ" b="1" dirty="0">
                <a:effectLst/>
              </a:rPr>
              <a:t> (drzý, troufalý</a:t>
            </a:r>
            <a:r>
              <a:rPr lang="cs-CZ" dirty="0">
                <a:effectLst/>
              </a:rPr>
              <a:t>)</a:t>
            </a:r>
            <a:r>
              <a:rPr lang="pt-PT" dirty="0">
                <a:effectLst/>
              </a:rPr>
              <a:t>, </a:t>
            </a:r>
            <a:r>
              <a:rPr lang="pt-PT" b="1" dirty="0">
                <a:effectLst/>
              </a:rPr>
              <a:t>repreendendo-o</a:t>
            </a:r>
            <a:r>
              <a:rPr lang="cs-CZ" b="1" dirty="0">
                <a:effectLst/>
              </a:rPr>
              <a:t> (kárat</a:t>
            </a:r>
            <a:r>
              <a:rPr lang="cs-CZ" dirty="0">
                <a:effectLst/>
              </a:rPr>
              <a:t>)</a:t>
            </a:r>
            <a:r>
              <a:rPr lang="pt-PT" dirty="0">
                <a:effectLst/>
              </a:rPr>
              <a:t> pelas palavras descorteses que lhe havia dirigido. Em vez de lhe pedir desculpa, este arremessou-lhe provocadoramente as luvas no rosto, convocando-o para um duelo.</a:t>
            </a:r>
            <a:r>
              <a:rPr lang="cs-CZ" dirty="0">
                <a:effectLst/>
              </a:rPr>
              <a:t> </a:t>
            </a:r>
            <a:endParaRPr lang="pt-PT" dirty="0">
              <a:effectLst/>
            </a:endParaRPr>
          </a:p>
          <a:p>
            <a:pPr marL="0" indent="0">
              <a:buNone/>
            </a:pPr>
            <a:r>
              <a:rPr lang="pt-PT" dirty="0">
                <a:effectLst/>
              </a:rPr>
              <a:t>Ao ofendido competia escolher as armas, e quando todos pensavam que iria preferir espadas ou pistolas, como era usual na altura, o visconde apresentou-se para o recontro munido de dois </a:t>
            </a:r>
            <a:r>
              <a:rPr lang="pt-PT" b="1" dirty="0">
                <a:effectLst/>
              </a:rPr>
              <a:t>resistentes varapaus</a:t>
            </a:r>
            <a:r>
              <a:rPr lang="cs-CZ" b="1" dirty="0">
                <a:effectLst/>
              </a:rPr>
              <a:t> (silné bidlo</a:t>
            </a:r>
            <a:r>
              <a:rPr lang="cs-CZ" dirty="0">
                <a:effectLst/>
              </a:rPr>
              <a:t>)</a:t>
            </a:r>
            <a:r>
              <a:rPr lang="pt-PT" dirty="0">
                <a:effectLst/>
              </a:rPr>
              <a:t>. O marquês não sabia manejar esta arma grosseira mas o visconde, perito na arte do jogo do</a:t>
            </a:r>
            <a:r>
              <a:rPr lang="cs-CZ" dirty="0">
                <a:effectLst/>
              </a:rPr>
              <a:t> </a:t>
            </a:r>
            <a:r>
              <a:rPr lang="pt-PT" dirty="0">
                <a:effectLst/>
              </a:rPr>
              <a:t>pau, tradicional nesta região, espancou o seu opositor. À gargalhada perante o acontecimento, os populares que presenciavam não se contiveram e gritaram: "</a:t>
            </a:r>
            <a:r>
              <a:rPr lang="pt-PT" i="1" dirty="0">
                <a:effectLst/>
              </a:rPr>
              <a:t>Viva a Justiça de Fafe!</a:t>
            </a:r>
            <a:r>
              <a:rPr lang="pt-PT" dirty="0">
                <a:effectLst/>
              </a:rPr>
              <a:t>".</a:t>
            </a:r>
          </a:p>
          <a:p>
            <a:pPr marL="0" indent="0">
              <a:buNone/>
            </a:pPr>
            <a:r>
              <a:rPr lang="pt-PT" dirty="0">
                <a:effectLst/>
              </a:rPr>
              <a:t>Outra versão narra as consequências de um pedido de casamento por parte dum lisboeta. Mas quando o noivo se recusou a casar, o pai da rapariga perseguiu-o e aplicou-lhe a </a:t>
            </a:r>
            <a:r>
              <a:rPr lang="pt-PT" i="1" dirty="0">
                <a:effectLst/>
              </a:rPr>
              <a:t>Justiça de Fafe</a:t>
            </a:r>
            <a:r>
              <a:rPr lang="pt-PT" dirty="0">
                <a:effectLst/>
              </a:rPr>
              <a:t>.</a:t>
            </a:r>
          </a:p>
          <a:p>
            <a:pPr marL="0" indent="0">
              <a:buNone/>
            </a:pPr>
            <a:r>
              <a:rPr lang="pt-PT" dirty="0">
                <a:effectLst/>
              </a:rPr>
              <a:t>O Monumento à Justiça de Fafe, evocativo desta tradição e da autoria de Eduardo Tavares, foi inaugurado em 23 de agosto de 1981  na rua João XXIII desta cidade. Consiste em um estátua com a particularidade de representar um homem a bater noutro com um pão  (e não uma vara) e foi colocada nas traseiras do tribunal de Fafe, insinuando que quando a justiça oficial não funciona, a mão popular apresenta-se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pt-PT" dirty="0">
                <a:hlinkClick r:id="rId2"/>
              </a:rPr>
              <a:t>https://www.youtube.com/watch?v=_97RIx2AAeg</a:t>
            </a:r>
            <a:endParaRPr lang="cs-CZ" dirty="0"/>
          </a:p>
          <a:p>
            <a:pPr marL="0" indent="0">
              <a:buNone/>
            </a:pPr>
            <a:r>
              <a:rPr lang="pt-PT" dirty="0">
                <a:hlinkClick r:id="rId2"/>
              </a:rPr>
              <a:t>https://www.youtube.com/watch?v=_97RIx2AAeg</a:t>
            </a:r>
            <a:endParaRPr lang="cs-CZ" dirty="0"/>
          </a:p>
          <a:p>
            <a:pPr marL="0" indent="0">
              <a:buNone/>
            </a:pPr>
            <a:r>
              <a:rPr lang="pt-PT" dirty="0">
                <a:hlinkClick r:id="rId3"/>
              </a:rPr>
              <a:t>https://www.youtube.com/watch?v=qDdrgXZ319w</a:t>
            </a:r>
            <a:endParaRPr lang="cs-CZ" dirty="0"/>
          </a:p>
          <a:p>
            <a:pPr marL="0" indent="0">
              <a:buNone/>
            </a:pPr>
            <a:endParaRPr lang="pt-PT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292805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fafe portug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420888"/>
            <a:ext cx="2951147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ýsledek obrázku pro justica de faf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41" y="188640"/>
            <a:ext cx="6781800" cy="356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ýsledek obrázku pro justica de faf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928770"/>
            <a:ext cx="3888432" cy="291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5010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pPr marL="0" indent="0"/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 de </a:t>
            </a:r>
            <a:r>
              <a:rPr lang="cs-CZ" b="1" i="1" dirty="0"/>
              <a:t>luz</a:t>
            </a:r>
            <a:r>
              <a:rPr lang="cs-CZ" i="1" dirty="0"/>
              <a:t>:</a:t>
            </a:r>
            <a:br>
              <a:rPr lang="cs-CZ" dirty="0"/>
            </a:b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Os </a:t>
            </a:r>
            <a:r>
              <a:rPr lang="cs-CZ" i="1" dirty="0" err="1"/>
              <a:t>meus</a:t>
            </a:r>
            <a:r>
              <a:rPr lang="cs-CZ" i="1" dirty="0"/>
              <a:t> </a:t>
            </a:r>
            <a:r>
              <a:rPr lang="cs-CZ" i="1" dirty="0" err="1"/>
              <a:t>filhos</a:t>
            </a:r>
            <a:r>
              <a:rPr lang="cs-CZ" i="1" dirty="0"/>
              <a:t> </a:t>
            </a:r>
            <a:r>
              <a:rPr lang="cs-CZ" b="1" i="1" dirty="0" err="1"/>
              <a:t>são</a:t>
            </a:r>
            <a:r>
              <a:rPr lang="cs-CZ" b="1" i="1" dirty="0"/>
              <a:t> a luz </a:t>
            </a:r>
            <a:r>
              <a:rPr lang="cs-CZ" b="1" i="1" dirty="0" err="1"/>
              <a:t>dos</a:t>
            </a:r>
            <a:r>
              <a:rPr lang="cs-CZ" b="1" i="1" dirty="0"/>
              <a:t> </a:t>
            </a:r>
            <a:r>
              <a:rPr lang="cs-CZ" b="1" i="1" dirty="0" err="1"/>
              <a:t>meus</a:t>
            </a:r>
            <a:r>
              <a:rPr lang="cs-CZ" b="1" i="1" dirty="0"/>
              <a:t> </a:t>
            </a:r>
            <a:r>
              <a:rPr lang="cs-CZ" b="1" i="1" dirty="0" err="1"/>
              <a:t>olhos</a:t>
            </a:r>
            <a:r>
              <a:rPr lang="cs-CZ" i="1" dirty="0"/>
              <a:t>.</a:t>
            </a: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(= </a:t>
            </a:r>
            <a:r>
              <a:rPr lang="cs-CZ" dirty="0" err="1"/>
              <a:t>são</a:t>
            </a:r>
            <a:r>
              <a:rPr lang="cs-CZ" dirty="0"/>
              <a:t> o </a:t>
            </a:r>
            <a:r>
              <a:rPr lang="cs-CZ" dirty="0" err="1"/>
              <a:t>meu</a:t>
            </a:r>
            <a:r>
              <a:rPr lang="cs-CZ" dirty="0"/>
              <a:t> </a:t>
            </a:r>
            <a:r>
              <a:rPr lang="cs-CZ" dirty="0" err="1"/>
              <a:t>orgulho</a:t>
            </a:r>
            <a:r>
              <a:rPr lang="cs-CZ" dirty="0"/>
              <a:t>,  </a:t>
            </a:r>
            <a:r>
              <a:rPr lang="cs-CZ" dirty="0" err="1"/>
              <a:t>são</a:t>
            </a:r>
            <a:r>
              <a:rPr lang="cs-CZ" dirty="0"/>
              <a:t> </a:t>
            </a:r>
            <a:r>
              <a:rPr lang="cs-CZ" dirty="0" err="1"/>
              <a:t>muito</a:t>
            </a:r>
            <a:r>
              <a:rPr lang="cs-CZ" dirty="0"/>
              <a:t> </a:t>
            </a:r>
            <a:r>
              <a:rPr lang="cs-CZ" dirty="0" err="1"/>
              <a:t>amados</a:t>
            </a:r>
            <a:r>
              <a:rPr lang="cs-CZ" dirty="0"/>
              <a:t>)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 </a:t>
            </a:r>
            <a:r>
              <a:rPr lang="cs-CZ" i="1" dirty="0"/>
              <a:t>A Maria já </a:t>
            </a:r>
            <a:r>
              <a:rPr lang="cs-CZ" b="1" i="1" dirty="0" err="1"/>
              <a:t>deu</a:t>
            </a:r>
            <a:r>
              <a:rPr lang="cs-CZ" b="1" i="1" dirty="0"/>
              <a:t> à luz.</a:t>
            </a: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(= </a:t>
            </a:r>
            <a:r>
              <a:rPr lang="cs-CZ" dirty="0" err="1"/>
              <a:t>teve</a:t>
            </a:r>
            <a:r>
              <a:rPr lang="cs-CZ" dirty="0"/>
              <a:t> um </a:t>
            </a:r>
            <a:r>
              <a:rPr lang="cs-CZ" dirty="0" err="1"/>
              <a:t>filho</a:t>
            </a:r>
            <a:r>
              <a:rPr lang="cs-CZ" dirty="0"/>
              <a:t>)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 </a:t>
            </a:r>
            <a:r>
              <a:rPr lang="cs-CZ" i="1" dirty="0" err="1"/>
              <a:t>Subimos</a:t>
            </a:r>
            <a:r>
              <a:rPr lang="cs-CZ" i="1" dirty="0"/>
              <a:t> a </a:t>
            </a:r>
            <a:r>
              <a:rPr lang="cs-CZ" i="1" dirty="0" err="1"/>
              <a:t>persiana</a:t>
            </a:r>
            <a:r>
              <a:rPr lang="cs-CZ" i="1" dirty="0"/>
              <a:t> para </a:t>
            </a:r>
            <a:r>
              <a:rPr lang="cs-CZ" b="1" i="1" dirty="0"/>
              <a:t>dar luz à </a:t>
            </a:r>
            <a:r>
              <a:rPr lang="cs-CZ" b="1" i="1" dirty="0" err="1"/>
              <a:t>sala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dirty="0"/>
              <a:t>(= </a:t>
            </a:r>
            <a:r>
              <a:rPr lang="cs-CZ" dirty="0" err="1"/>
              <a:t>iluminar</a:t>
            </a:r>
            <a:r>
              <a:rPr lang="cs-CZ" dirty="0"/>
              <a:t>)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 </a:t>
            </a:r>
            <a:r>
              <a:rPr lang="cs-CZ" i="1" dirty="0"/>
              <a:t>O </a:t>
            </a:r>
            <a:r>
              <a:rPr lang="cs-CZ" i="1" dirty="0" err="1"/>
              <a:t>esclarecimento</a:t>
            </a:r>
            <a:r>
              <a:rPr lang="cs-CZ" i="1" dirty="0"/>
              <a:t> do </a:t>
            </a:r>
            <a:r>
              <a:rPr lang="cs-CZ" i="1" dirty="0" err="1"/>
              <a:t>professor</a:t>
            </a:r>
            <a:r>
              <a:rPr lang="cs-CZ" i="1" dirty="0"/>
              <a:t> </a:t>
            </a:r>
            <a:r>
              <a:rPr lang="cs-CZ" b="1" i="1" dirty="0"/>
              <a:t>fez luz </a:t>
            </a:r>
            <a:r>
              <a:rPr lang="cs-CZ" b="1" i="1" dirty="0" err="1"/>
              <a:t>sobre</a:t>
            </a:r>
            <a:r>
              <a:rPr lang="cs-CZ" b="1" i="1" dirty="0"/>
              <a:t> </a:t>
            </a:r>
            <a:r>
              <a:rPr lang="cs-CZ" i="1" dirty="0"/>
              <a:t>a </a:t>
            </a:r>
            <a:r>
              <a:rPr lang="cs-CZ" i="1" dirty="0" err="1"/>
              <a:t>dúvida</a:t>
            </a:r>
            <a:r>
              <a:rPr lang="cs-CZ" i="1" dirty="0"/>
              <a:t> do </a:t>
            </a:r>
            <a:r>
              <a:rPr lang="cs-CZ" i="1" dirty="0" err="1"/>
              <a:t>aluno</a:t>
            </a:r>
            <a:r>
              <a:rPr lang="cs-CZ" i="1" dirty="0"/>
              <a:t>.</a:t>
            </a: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(= </a:t>
            </a:r>
            <a:r>
              <a:rPr lang="cs-CZ" dirty="0" err="1"/>
              <a:t>esclarecer</a:t>
            </a:r>
            <a:r>
              <a:rPr lang="cs-CZ" dirty="0"/>
              <a:t>)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 </a:t>
            </a:r>
            <a:r>
              <a:rPr lang="cs-CZ" i="1" dirty="0"/>
              <a:t>A </a:t>
            </a:r>
            <a:r>
              <a:rPr lang="cs-CZ" i="1" dirty="0" err="1"/>
              <a:t>direção</a:t>
            </a:r>
            <a:r>
              <a:rPr lang="cs-CZ" i="1" dirty="0"/>
              <a:t> da </a:t>
            </a:r>
            <a:r>
              <a:rPr lang="cs-CZ" i="1" dirty="0" err="1"/>
              <a:t>escola</a:t>
            </a:r>
            <a:r>
              <a:rPr lang="cs-CZ" i="1" dirty="0"/>
              <a:t> </a:t>
            </a:r>
            <a:r>
              <a:rPr lang="cs-CZ" b="1" i="1" dirty="0"/>
              <a:t>tem luz </a:t>
            </a:r>
            <a:r>
              <a:rPr lang="cs-CZ" b="1" i="1" dirty="0" err="1"/>
              <a:t>verde</a:t>
            </a:r>
            <a:r>
              <a:rPr lang="cs-CZ" b="1" i="1" dirty="0"/>
              <a:t> </a:t>
            </a:r>
            <a:r>
              <a:rPr lang="cs-CZ" i="1" dirty="0"/>
              <a:t>para </a:t>
            </a:r>
            <a:r>
              <a:rPr lang="cs-CZ" i="1" dirty="0" err="1"/>
              <a:t>fazer</a:t>
            </a:r>
            <a:r>
              <a:rPr lang="cs-CZ" i="1" dirty="0"/>
              <a:t> </a:t>
            </a:r>
            <a:r>
              <a:rPr lang="cs-CZ" i="1" dirty="0" err="1"/>
              <a:t>obras</a:t>
            </a:r>
            <a:r>
              <a:rPr lang="cs-CZ" i="1" dirty="0"/>
              <a:t>.</a:t>
            </a: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(= </a:t>
            </a:r>
            <a:r>
              <a:rPr lang="cs-CZ" dirty="0" err="1"/>
              <a:t>autorização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025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semântico</a:t>
            </a:r>
            <a:r>
              <a:rPr lang="cs-CZ" b="1" dirty="0"/>
              <a:t> de </a:t>
            </a:r>
            <a:r>
              <a:rPr lang="cs-CZ" b="1" i="1" dirty="0" err="1"/>
              <a:t>conta</a:t>
            </a:r>
            <a:r>
              <a:rPr lang="cs-CZ" b="1" i="1" dirty="0"/>
              <a:t>: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Paguei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água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  		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despesa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fatura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abriu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fantasma.  		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nome de um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cliente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fictício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João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ajustou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Joaquina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	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castigar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vingar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-se)</a:t>
            </a:r>
          </a:p>
          <a:p>
            <a:pPr marL="0" indent="0">
              <a:buNone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justiça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chamar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Jorge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 	 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exigir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explicações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Pedro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limpeza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	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realizar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fazer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 fez de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ouviu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 		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fingiu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Sónia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trabalha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própria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           	(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independentemente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siprópria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Isso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rosário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          	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 da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competência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interesse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b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silvas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tomaram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jardim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(=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invadiram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56902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br>
              <a:rPr lang="pt-PT" dirty="0"/>
            </a:br>
            <a:r>
              <a:rPr lang="pt-PT" b="1" dirty="0"/>
              <a:t>Campo semântico –definições</a:t>
            </a:r>
            <a:br>
              <a:rPr lang="pt-PT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b="1" dirty="0"/>
              <a:t> Outra distinção didática: </a:t>
            </a:r>
            <a:endParaRPr lang="cs-CZ" dirty="0"/>
          </a:p>
          <a:p>
            <a:pPr marL="0" indent="0">
              <a:buNone/>
            </a:pPr>
            <a:r>
              <a:rPr lang="pt-PT" dirty="0" err="1">
                <a:hlinkClick r:id="rId2"/>
              </a:rPr>
              <a:t>https</a:t>
            </a:r>
            <a:r>
              <a:rPr lang="pt-PT" dirty="0">
                <a:hlinkClick r:id="rId2"/>
              </a:rPr>
              <a:t>://</a:t>
            </a:r>
            <a:r>
              <a:rPr lang="pt-PT" dirty="0" err="1">
                <a:hlinkClick r:id="rId2"/>
              </a:rPr>
              <a:t>www.youtube.com</a:t>
            </a:r>
            <a:r>
              <a:rPr lang="pt-PT" dirty="0">
                <a:hlinkClick r:id="rId2"/>
              </a:rPr>
              <a:t>/</a:t>
            </a:r>
            <a:r>
              <a:rPr lang="pt-PT" dirty="0" err="1">
                <a:hlinkClick r:id="rId2"/>
              </a:rPr>
              <a:t>watch?v</a:t>
            </a:r>
            <a:r>
              <a:rPr lang="pt-PT" dirty="0">
                <a:hlinkClick r:id="rId2"/>
              </a:rPr>
              <a:t>=</a:t>
            </a:r>
            <a:r>
              <a:rPr lang="pt-PT" dirty="0" err="1">
                <a:hlinkClick r:id="rId2"/>
              </a:rPr>
              <a:t>Y6mVRMtT1zU</a:t>
            </a:r>
            <a:endParaRPr lang="pt-PT" dirty="0"/>
          </a:p>
          <a:p>
            <a:pPr marL="0" indent="0">
              <a:buNone/>
            </a:pPr>
            <a:r>
              <a:rPr lang="pt-PT" dirty="0"/>
              <a:t>  </a:t>
            </a:r>
            <a:endParaRPr lang="cs-CZ" dirty="0"/>
          </a:p>
          <a:p>
            <a:pPr marL="0" indent="0">
              <a:buNone/>
            </a:pPr>
            <a:r>
              <a:rPr lang="pt-PT" dirty="0" err="1">
                <a:hlinkClick r:id="rId3"/>
              </a:rPr>
              <a:t>https</a:t>
            </a:r>
            <a:r>
              <a:rPr lang="pt-PT" dirty="0">
                <a:hlinkClick r:id="rId3"/>
              </a:rPr>
              <a:t>://</a:t>
            </a:r>
            <a:r>
              <a:rPr lang="pt-PT" dirty="0" err="1">
                <a:hlinkClick r:id="rId3"/>
              </a:rPr>
              <a:t>www.youtube.com</a:t>
            </a:r>
            <a:r>
              <a:rPr lang="pt-PT" dirty="0">
                <a:hlinkClick r:id="rId3"/>
              </a:rPr>
              <a:t>/</a:t>
            </a:r>
            <a:r>
              <a:rPr lang="pt-PT" dirty="0" err="1">
                <a:hlinkClick r:id="rId3"/>
              </a:rPr>
              <a:t>watch?v</a:t>
            </a:r>
            <a:r>
              <a:rPr lang="pt-PT" dirty="0">
                <a:hlinkClick r:id="rId3"/>
              </a:rPr>
              <a:t>=</a:t>
            </a:r>
            <a:r>
              <a:rPr lang="pt-PT" dirty="0" err="1">
                <a:hlinkClick r:id="rId3"/>
              </a:rPr>
              <a:t>FoW6hVk07</a:t>
            </a:r>
            <a:r>
              <a:rPr lang="pt-PT" dirty="0">
                <a:hlinkClick r:id="rId3"/>
              </a:rPr>
              <a:t>-s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pt-PT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5408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 de </a:t>
            </a:r>
            <a:r>
              <a:rPr lang="cs-CZ" b="1" i="1" dirty="0" err="1"/>
              <a:t>nuvem</a:t>
            </a:r>
            <a:r>
              <a:rPr lang="cs-CZ" i="1" dirty="0"/>
              <a:t>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Aquela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nuvem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tapar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sol.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professor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nuvens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resposta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	(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irritou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-se)</a:t>
            </a:r>
          </a:p>
          <a:p>
            <a:pPr marL="0" indent="0">
              <a:buNone/>
            </a:pP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nuvens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derrota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Porto.		(=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fiquei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desiludido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incêndio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provocou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nuvem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escura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escondeu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céu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  (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fumo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espesso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nuvem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gafanhotos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devastou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Egito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	 (= grande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quantidade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Joana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nuvens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novo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namorado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	(=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feliz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nuvens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abateu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-se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sobre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rosto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Miquelina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após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notícia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morte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avó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						     (=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ficou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muito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triste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23234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 de </a:t>
            </a:r>
            <a:r>
              <a:rPr lang="cs-CZ" b="1" i="1" dirty="0" err="1"/>
              <a:t>verde</a:t>
            </a:r>
            <a:r>
              <a:rPr lang="cs-CZ" i="1" dirty="0"/>
              <a:t>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A </a:t>
            </a:r>
            <a:r>
              <a:rPr lang="cs-CZ" dirty="0" err="1"/>
              <a:t>mação</a:t>
            </a:r>
            <a:r>
              <a:rPr lang="cs-CZ" dirty="0"/>
              <a:t> </a:t>
            </a:r>
            <a:r>
              <a:rPr lang="cs-CZ" dirty="0" err="1"/>
              <a:t>ainda</a:t>
            </a:r>
            <a:r>
              <a:rPr lang="cs-CZ" dirty="0"/>
              <a:t> </a:t>
            </a:r>
            <a:r>
              <a:rPr lang="cs-CZ" dirty="0" err="1"/>
              <a:t>está</a:t>
            </a:r>
            <a:r>
              <a:rPr lang="cs-CZ" dirty="0"/>
              <a:t> </a:t>
            </a:r>
            <a:r>
              <a:rPr lang="cs-CZ" b="1" i="1" dirty="0" err="1"/>
              <a:t>verde</a:t>
            </a:r>
            <a:r>
              <a:rPr lang="cs-CZ" dirty="0"/>
              <a:t>. (= </a:t>
            </a:r>
            <a:r>
              <a:rPr lang="cs-CZ" dirty="0" err="1"/>
              <a:t>não</a:t>
            </a:r>
            <a:r>
              <a:rPr lang="cs-CZ" dirty="0"/>
              <a:t> </a:t>
            </a:r>
            <a:r>
              <a:rPr lang="cs-CZ" dirty="0" err="1"/>
              <a:t>está</a:t>
            </a:r>
            <a:r>
              <a:rPr lang="cs-CZ" dirty="0"/>
              <a:t> </a:t>
            </a:r>
            <a:r>
              <a:rPr lang="cs-CZ" dirty="0" err="1"/>
              <a:t>madura</a:t>
            </a:r>
            <a:r>
              <a:rPr lang="cs-CZ" dirty="0"/>
              <a:t>)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 err="1"/>
              <a:t>Aquela</a:t>
            </a:r>
            <a:r>
              <a:rPr lang="cs-CZ" dirty="0"/>
              <a:t> </a:t>
            </a:r>
            <a:r>
              <a:rPr lang="cs-CZ" dirty="0" err="1"/>
              <a:t>professora</a:t>
            </a:r>
            <a:r>
              <a:rPr lang="cs-CZ" dirty="0"/>
              <a:t> </a:t>
            </a:r>
            <a:r>
              <a:rPr lang="cs-CZ" dirty="0" err="1"/>
              <a:t>ainda</a:t>
            </a:r>
            <a:r>
              <a:rPr lang="cs-CZ" dirty="0"/>
              <a:t> </a:t>
            </a:r>
            <a:r>
              <a:rPr lang="cs-CZ" dirty="0" err="1"/>
              <a:t>não</a:t>
            </a:r>
            <a:r>
              <a:rPr lang="cs-CZ" dirty="0"/>
              <a:t> </a:t>
            </a:r>
            <a:r>
              <a:rPr lang="cs-CZ" dirty="0" err="1"/>
              <a:t>está</a:t>
            </a:r>
            <a:r>
              <a:rPr lang="cs-CZ" dirty="0"/>
              <a:t> </a:t>
            </a:r>
            <a:r>
              <a:rPr lang="cs-CZ" dirty="0" err="1"/>
              <a:t>muito</a:t>
            </a:r>
            <a:r>
              <a:rPr lang="cs-CZ" dirty="0"/>
              <a:t> </a:t>
            </a:r>
            <a:r>
              <a:rPr lang="cs-CZ" b="1" i="1" dirty="0" err="1"/>
              <a:t>verde</a:t>
            </a:r>
            <a:r>
              <a:rPr lang="cs-CZ" dirty="0"/>
              <a:t>. (= é </a:t>
            </a:r>
            <a:r>
              <a:rPr lang="cs-CZ" dirty="0" err="1"/>
              <a:t>muito</a:t>
            </a:r>
            <a:r>
              <a:rPr lang="cs-CZ" dirty="0"/>
              <a:t> </a:t>
            </a:r>
            <a:r>
              <a:rPr lang="cs-CZ" dirty="0" err="1"/>
              <a:t>inexperiente</a:t>
            </a:r>
            <a:r>
              <a:rPr lang="cs-CZ" dirty="0"/>
              <a:t>)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saudades</a:t>
            </a:r>
            <a:r>
              <a:rPr lang="cs-CZ" dirty="0"/>
              <a:t> </a:t>
            </a:r>
            <a:r>
              <a:rPr lang="cs-CZ" dirty="0" err="1"/>
              <a:t>dos</a:t>
            </a:r>
            <a:r>
              <a:rPr lang="cs-CZ" dirty="0"/>
              <a:t> </a:t>
            </a:r>
            <a:r>
              <a:rPr lang="cs-CZ" dirty="0" err="1"/>
              <a:t>meus</a:t>
            </a:r>
            <a:r>
              <a:rPr lang="cs-CZ" dirty="0"/>
              <a:t> </a:t>
            </a:r>
            <a:r>
              <a:rPr lang="cs-CZ" b="1" i="1" dirty="0" err="1"/>
              <a:t>verdes</a:t>
            </a:r>
            <a:r>
              <a:rPr lang="cs-CZ" b="1" i="1" dirty="0"/>
              <a:t> </a:t>
            </a:r>
            <a:r>
              <a:rPr lang="cs-CZ" dirty="0" err="1"/>
              <a:t>anos</a:t>
            </a:r>
            <a:r>
              <a:rPr lang="cs-CZ" dirty="0"/>
              <a:t>! (= </a:t>
            </a:r>
            <a:r>
              <a:rPr lang="cs-CZ" dirty="0" err="1"/>
              <a:t>juventude</a:t>
            </a:r>
            <a:r>
              <a:rPr lang="cs-CZ" dirty="0"/>
              <a:t>)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 A carne </a:t>
            </a:r>
            <a:r>
              <a:rPr lang="cs-CZ" b="1" i="1" dirty="0" err="1"/>
              <a:t>verde</a:t>
            </a:r>
            <a:r>
              <a:rPr lang="cs-CZ" b="1" i="1" dirty="0"/>
              <a:t> </a:t>
            </a:r>
            <a:r>
              <a:rPr lang="cs-CZ" dirty="0"/>
              <a:t>é </a:t>
            </a:r>
            <a:r>
              <a:rPr lang="cs-CZ" dirty="0" err="1"/>
              <a:t>desagradável</a:t>
            </a:r>
            <a:r>
              <a:rPr lang="cs-CZ" dirty="0"/>
              <a:t>. (= </a:t>
            </a:r>
            <a:r>
              <a:rPr lang="cs-CZ" dirty="0" err="1"/>
              <a:t>não</a:t>
            </a:r>
            <a:r>
              <a:rPr lang="cs-CZ" dirty="0"/>
              <a:t> </a:t>
            </a:r>
            <a:r>
              <a:rPr lang="cs-CZ" dirty="0" err="1"/>
              <a:t>salgada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pt-BR" b="1" dirty="0">
                <a:effectLst/>
              </a:rPr>
              <a:t>cair no verde</a:t>
            </a:r>
            <a:r>
              <a:rPr lang="cs-CZ" b="1" dirty="0">
                <a:effectLst/>
              </a:rPr>
              <a:t> =  f</a:t>
            </a:r>
            <a:r>
              <a:rPr lang="pt-BR" dirty="0">
                <a:effectLst/>
              </a:rPr>
              <a:t>ugir, esconder-se no mato.</a:t>
            </a:r>
          </a:p>
          <a:p>
            <a:r>
              <a:rPr lang="pt-BR" b="1" dirty="0">
                <a:effectLst/>
              </a:rPr>
              <a:t>ficar no verde</a:t>
            </a:r>
            <a:r>
              <a:rPr lang="cs-CZ" b="1" dirty="0">
                <a:effectLst/>
              </a:rPr>
              <a:t> = </a:t>
            </a:r>
            <a:r>
              <a:rPr lang="pt-BR" dirty="0"/>
              <a:t>[Brasil] </a:t>
            </a:r>
            <a:r>
              <a:rPr lang="pt-BR" dirty="0">
                <a:effectLst/>
              </a:rPr>
              <a:t> </a:t>
            </a:r>
            <a:r>
              <a:rPr lang="pt-BR" dirty="0"/>
              <a:t>• [Brasil] </a:t>
            </a:r>
            <a:r>
              <a:rPr lang="pt-BR" dirty="0">
                <a:effectLst/>
              </a:rPr>
              <a:t> Enfurecer-se.</a:t>
            </a:r>
          </a:p>
          <a:p>
            <a:r>
              <a:rPr lang="pt-BR" b="1" dirty="0">
                <a:effectLst/>
              </a:rPr>
              <a:t>não deixar verde nem seco</a:t>
            </a:r>
            <a:r>
              <a:rPr lang="cs-CZ" b="1" dirty="0">
                <a:effectLst/>
              </a:rPr>
              <a:t> = </a:t>
            </a:r>
            <a:r>
              <a:rPr lang="pt-BR" dirty="0"/>
              <a:t> </a:t>
            </a:r>
            <a:r>
              <a:rPr lang="pt-BR" dirty="0">
                <a:effectLst/>
              </a:rPr>
              <a:t>Destruir tudo. = </a:t>
            </a:r>
            <a:r>
              <a:rPr lang="pt-BR" cap="small" dirty="0">
                <a:effectLst/>
              </a:rPr>
              <a:t>ASSOLAR</a:t>
            </a:r>
            <a:endParaRPr lang="cs-CZ" dirty="0"/>
          </a:p>
          <a:p>
            <a:r>
              <a:rPr lang="cs-CZ" b="1" dirty="0" err="1">
                <a:effectLst/>
              </a:rPr>
              <a:t>verde</a:t>
            </a:r>
            <a:r>
              <a:rPr lang="cs-CZ" b="1" dirty="0">
                <a:effectLst/>
              </a:rPr>
              <a:t> </a:t>
            </a:r>
            <a:r>
              <a:rPr lang="cs-CZ" b="1" dirty="0" err="1">
                <a:effectLst/>
              </a:rPr>
              <a:t>elétrico</a:t>
            </a:r>
            <a:r>
              <a:rPr lang="cs-CZ" b="1" dirty="0">
                <a:effectLst/>
              </a:rPr>
              <a:t> </a:t>
            </a:r>
            <a:r>
              <a:rPr lang="cs-CZ" dirty="0">
                <a:effectLst/>
              </a:rPr>
              <a:t>= brčálově zelený </a:t>
            </a:r>
          </a:p>
          <a:p>
            <a:r>
              <a:rPr lang="cs-CZ" b="1" dirty="0" err="1"/>
              <a:t>ficar</a:t>
            </a:r>
            <a:r>
              <a:rPr lang="cs-CZ" b="1" dirty="0"/>
              <a:t> </a:t>
            </a:r>
            <a:r>
              <a:rPr lang="cs-CZ" b="1" dirty="0" err="1"/>
              <a:t>verde</a:t>
            </a:r>
            <a:r>
              <a:rPr lang="cs-CZ" b="1" dirty="0"/>
              <a:t> de </a:t>
            </a:r>
            <a:r>
              <a:rPr lang="cs-CZ" b="1" dirty="0" err="1"/>
              <a:t>inveja</a:t>
            </a:r>
            <a:r>
              <a:rPr lang="cs-CZ" b="1" dirty="0"/>
              <a:t> </a:t>
            </a:r>
            <a:r>
              <a:rPr lang="cs-CZ" dirty="0"/>
              <a:t>= zblednout závistí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389668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 de </a:t>
            </a:r>
            <a:r>
              <a:rPr lang="cs-CZ" b="1" i="1" dirty="0" err="1"/>
              <a:t>céu</a:t>
            </a:r>
            <a:r>
              <a:rPr lang="cs-CZ" i="1" dirty="0"/>
              <a:t>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O </a:t>
            </a:r>
            <a:r>
              <a:rPr lang="cs-CZ" dirty="0" err="1"/>
              <a:t>golo</a:t>
            </a:r>
            <a:r>
              <a:rPr lang="cs-CZ" dirty="0"/>
              <a:t> do </a:t>
            </a:r>
            <a:r>
              <a:rPr lang="cs-CZ" dirty="0" err="1"/>
              <a:t>Benfica</a:t>
            </a:r>
            <a:r>
              <a:rPr lang="cs-CZ" dirty="0"/>
              <a:t> </a:t>
            </a:r>
            <a:r>
              <a:rPr lang="cs-CZ" dirty="0" err="1"/>
              <a:t>caiu</a:t>
            </a:r>
            <a:r>
              <a:rPr lang="cs-CZ" dirty="0"/>
              <a:t> do </a:t>
            </a:r>
            <a:r>
              <a:rPr lang="cs-CZ" b="1" i="1" dirty="0" err="1"/>
              <a:t>céu</a:t>
            </a:r>
            <a:r>
              <a:rPr lang="cs-CZ" dirty="0"/>
              <a:t>. (= </a:t>
            </a:r>
            <a:r>
              <a:rPr lang="cs-CZ" dirty="0" err="1"/>
              <a:t>foi</a:t>
            </a:r>
            <a:r>
              <a:rPr lang="cs-CZ" dirty="0"/>
              <a:t> </a:t>
            </a:r>
            <a:r>
              <a:rPr lang="cs-CZ" dirty="0" err="1"/>
              <a:t>bem</a:t>
            </a:r>
            <a:r>
              <a:rPr lang="cs-CZ" dirty="0"/>
              <a:t> </a:t>
            </a:r>
            <a:r>
              <a:rPr lang="cs-CZ" dirty="0" err="1"/>
              <a:t>vindo</a:t>
            </a:r>
            <a:r>
              <a:rPr lang="cs-CZ" dirty="0"/>
              <a:t> ou </a:t>
            </a:r>
            <a:r>
              <a:rPr lang="cs-CZ" dirty="0" err="1"/>
              <a:t>foi</a:t>
            </a:r>
            <a:r>
              <a:rPr lang="cs-CZ" dirty="0"/>
              <a:t> </a:t>
            </a:r>
            <a:r>
              <a:rPr lang="cs-CZ" dirty="0" err="1"/>
              <a:t>casual</a:t>
            </a:r>
            <a:r>
              <a:rPr lang="cs-CZ" dirty="0"/>
              <a:t>)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A Josefina </a:t>
            </a:r>
            <a:r>
              <a:rPr lang="cs-CZ" dirty="0" err="1"/>
              <a:t>foi</a:t>
            </a:r>
            <a:r>
              <a:rPr lang="cs-CZ" dirty="0"/>
              <a:t> para o </a:t>
            </a:r>
            <a:r>
              <a:rPr lang="cs-CZ" b="1" i="1" dirty="0" err="1"/>
              <a:t>céu</a:t>
            </a:r>
            <a:r>
              <a:rPr lang="cs-CZ" dirty="0"/>
              <a:t>. 	(= </a:t>
            </a:r>
            <a:r>
              <a:rPr lang="cs-CZ" dirty="0" err="1"/>
              <a:t>morreu</a:t>
            </a:r>
            <a:r>
              <a:rPr lang="cs-CZ" dirty="0"/>
              <a:t>)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Os </a:t>
            </a:r>
            <a:r>
              <a:rPr lang="cs-CZ" dirty="0" err="1"/>
              <a:t>dejetos</a:t>
            </a:r>
            <a:r>
              <a:rPr lang="cs-CZ" dirty="0"/>
              <a:t> </a:t>
            </a:r>
            <a:r>
              <a:rPr lang="cs-CZ" dirty="0" err="1"/>
              <a:t>correm</a:t>
            </a:r>
            <a:r>
              <a:rPr lang="cs-CZ" dirty="0"/>
              <a:t> a </a:t>
            </a:r>
            <a:r>
              <a:rPr lang="cs-CZ" b="1" i="1" dirty="0" err="1"/>
              <a:t>céu</a:t>
            </a:r>
            <a:r>
              <a:rPr lang="cs-CZ" b="1" i="1" dirty="0"/>
              <a:t> </a:t>
            </a:r>
            <a:r>
              <a:rPr lang="cs-CZ" dirty="0" err="1"/>
              <a:t>aberto</a:t>
            </a:r>
            <a:r>
              <a:rPr lang="cs-CZ" dirty="0"/>
              <a:t>. (= </a:t>
            </a:r>
            <a:r>
              <a:rPr lang="cs-CZ" dirty="0" err="1"/>
              <a:t>ao</a:t>
            </a:r>
            <a:r>
              <a:rPr lang="cs-CZ" dirty="0"/>
              <a:t> ar livre, a </a:t>
            </a:r>
            <a:r>
              <a:rPr lang="cs-CZ" dirty="0" err="1"/>
              <a:t>descoberto</a:t>
            </a:r>
            <a:r>
              <a:rPr lang="cs-CZ" dirty="0"/>
              <a:t>)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Os </a:t>
            </a:r>
            <a:r>
              <a:rPr lang="cs-CZ" dirty="0" err="1"/>
              <a:t>candidatos</a:t>
            </a:r>
            <a:r>
              <a:rPr lang="cs-CZ" dirty="0"/>
              <a:t> </a:t>
            </a:r>
            <a:r>
              <a:rPr lang="cs-CZ" dirty="0" err="1"/>
              <a:t>autárquicos</a:t>
            </a:r>
            <a:r>
              <a:rPr lang="cs-CZ" dirty="0"/>
              <a:t> </a:t>
            </a:r>
            <a:r>
              <a:rPr lang="cs-CZ" dirty="0" err="1"/>
              <a:t>prometem</a:t>
            </a:r>
            <a:r>
              <a:rPr lang="cs-CZ" dirty="0"/>
              <a:t> o </a:t>
            </a:r>
            <a:r>
              <a:rPr lang="cs-CZ" b="1" i="1" dirty="0" err="1"/>
              <a:t>céu</a:t>
            </a:r>
            <a:r>
              <a:rPr lang="cs-CZ" b="1" i="1" dirty="0"/>
              <a:t> </a:t>
            </a:r>
            <a:r>
              <a:rPr lang="cs-CZ" dirty="0"/>
              <a:t>e a </a:t>
            </a:r>
            <a:r>
              <a:rPr lang="cs-CZ" dirty="0" err="1"/>
              <a:t>terra</a:t>
            </a:r>
            <a:r>
              <a:rPr lang="cs-CZ" dirty="0"/>
              <a:t>. </a:t>
            </a:r>
          </a:p>
          <a:p>
            <a:pPr marL="0" indent="0">
              <a:buNone/>
            </a:pPr>
            <a:r>
              <a:rPr lang="cs-CZ" dirty="0"/>
              <a:t>(= </a:t>
            </a:r>
            <a:r>
              <a:rPr lang="cs-CZ" dirty="0" err="1"/>
              <a:t>superou</a:t>
            </a:r>
            <a:r>
              <a:rPr lang="cs-CZ" dirty="0"/>
              <a:t> </a:t>
            </a:r>
            <a:r>
              <a:rPr lang="cs-CZ" dirty="0" err="1"/>
              <a:t>obstáculos</a:t>
            </a:r>
            <a:r>
              <a:rPr lang="cs-CZ" dirty="0"/>
              <a:t>, </a:t>
            </a:r>
            <a:r>
              <a:rPr lang="cs-CZ" dirty="0" err="1"/>
              <a:t>usou</a:t>
            </a:r>
            <a:r>
              <a:rPr lang="cs-CZ" dirty="0"/>
              <a:t> </a:t>
            </a:r>
            <a:r>
              <a:rPr lang="cs-CZ" dirty="0" err="1"/>
              <a:t>todos</a:t>
            </a:r>
            <a:r>
              <a:rPr lang="cs-CZ" dirty="0"/>
              <a:t> os </a:t>
            </a:r>
            <a:r>
              <a:rPr lang="cs-CZ" dirty="0" err="1"/>
              <a:t>meios</a:t>
            </a:r>
            <a:r>
              <a:rPr lang="cs-CZ" dirty="0"/>
              <a:t> </a:t>
            </a:r>
            <a:r>
              <a:rPr lang="cs-CZ" dirty="0" err="1"/>
              <a:t>possíveis</a:t>
            </a:r>
            <a:r>
              <a:rPr lang="cs-CZ" dirty="0"/>
              <a:t>)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Ele </a:t>
            </a:r>
            <a:r>
              <a:rPr lang="cs-CZ" dirty="0" err="1"/>
              <a:t>moveu</a:t>
            </a:r>
            <a:r>
              <a:rPr lang="cs-CZ" dirty="0"/>
              <a:t> </a:t>
            </a:r>
            <a:r>
              <a:rPr lang="cs-CZ" b="1" i="1" dirty="0" err="1"/>
              <a:t>céu</a:t>
            </a:r>
            <a:r>
              <a:rPr lang="cs-CZ" b="1" i="1" dirty="0"/>
              <a:t> </a:t>
            </a:r>
            <a:r>
              <a:rPr lang="cs-CZ" dirty="0"/>
              <a:t>e </a:t>
            </a:r>
            <a:r>
              <a:rPr lang="cs-CZ" dirty="0" err="1"/>
              <a:t>terra</a:t>
            </a:r>
            <a:r>
              <a:rPr lang="cs-CZ" dirty="0"/>
              <a:t> para </a:t>
            </a:r>
            <a:r>
              <a:rPr lang="cs-CZ" dirty="0" err="1"/>
              <a:t>provar</a:t>
            </a:r>
            <a:r>
              <a:rPr lang="cs-CZ" dirty="0"/>
              <a:t> a </a:t>
            </a:r>
            <a:r>
              <a:rPr lang="cs-CZ" dirty="0" err="1"/>
              <a:t>inocência</a:t>
            </a:r>
            <a:r>
              <a:rPr lang="cs-CZ" dirty="0"/>
              <a:t> do </a:t>
            </a:r>
            <a:r>
              <a:rPr lang="cs-CZ" dirty="0" err="1"/>
              <a:t>filho</a:t>
            </a:r>
            <a:r>
              <a:rPr lang="cs-CZ" dirty="0"/>
              <a:t>. </a:t>
            </a:r>
          </a:p>
          <a:p>
            <a:pPr marL="0" indent="0">
              <a:buNone/>
            </a:pPr>
            <a:r>
              <a:rPr lang="cs-CZ" dirty="0"/>
              <a:t>(= fez </a:t>
            </a:r>
            <a:r>
              <a:rPr lang="cs-CZ" dirty="0" err="1"/>
              <a:t>todo</a:t>
            </a:r>
            <a:r>
              <a:rPr lang="cs-CZ" dirty="0"/>
              <a:t> o </a:t>
            </a:r>
            <a:r>
              <a:rPr lang="cs-CZ" dirty="0" err="1"/>
              <a:t>possível</a:t>
            </a:r>
            <a:r>
              <a:rPr lang="cs-CZ" dirty="0"/>
              <a:t>)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 err="1"/>
              <a:t>Aquilo</a:t>
            </a:r>
            <a:r>
              <a:rPr lang="cs-CZ" dirty="0"/>
              <a:t> </a:t>
            </a:r>
            <a:r>
              <a:rPr lang="cs-CZ" dirty="0" err="1"/>
              <a:t>foi</a:t>
            </a:r>
            <a:r>
              <a:rPr lang="cs-CZ" dirty="0"/>
              <a:t> de </a:t>
            </a:r>
            <a:r>
              <a:rPr lang="cs-CZ" dirty="0" err="1"/>
              <a:t>bradar</a:t>
            </a:r>
            <a:r>
              <a:rPr lang="cs-CZ" dirty="0"/>
              <a:t> </a:t>
            </a:r>
            <a:r>
              <a:rPr lang="cs-CZ" dirty="0" err="1"/>
              <a:t>aos</a:t>
            </a:r>
            <a:r>
              <a:rPr lang="cs-CZ" dirty="0"/>
              <a:t> </a:t>
            </a:r>
            <a:r>
              <a:rPr lang="cs-CZ" b="1" i="1" dirty="0" err="1"/>
              <a:t>céus</a:t>
            </a:r>
            <a:r>
              <a:rPr lang="cs-CZ" dirty="0"/>
              <a:t>. (= </a:t>
            </a:r>
            <a:r>
              <a:rPr lang="cs-CZ" dirty="0" err="1"/>
              <a:t>foi</a:t>
            </a:r>
            <a:r>
              <a:rPr lang="cs-CZ" dirty="0"/>
              <a:t> </a:t>
            </a:r>
            <a:r>
              <a:rPr lang="cs-CZ" dirty="0" err="1"/>
              <a:t>escandaloso</a:t>
            </a:r>
            <a:r>
              <a:rPr lang="cs-CZ" dirty="0"/>
              <a:t>, </a:t>
            </a:r>
            <a:r>
              <a:rPr lang="cs-CZ" dirty="0" err="1"/>
              <a:t>censurável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84979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lexical</a:t>
            </a:r>
            <a:r>
              <a:rPr lang="cs-CZ" b="1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lexical</a:t>
            </a:r>
            <a:r>
              <a:rPr lang="cs-CZ" dirty="0"/>
              <a:t> é o </a:t>
            </a:r>
            <a:r>
              <a:rPr lang="cs-CZ" dirty="0" err="1"/>
              <a:t>conjunto</a:t>
            </a:r>
            <a:r>
              <a:rPr lang="cs-CZ" dirty="0"/>
              <a:t> de </a:t>
            </a:r>
            <a:r>
              <a:rPr lang="cs-CZ" dirty="0" err="1"/>
              <a:t>palavras</a:t>
            </a:r>
            <a:r>
              <a:rPr lang="cs-CZ" dirty="0"/>
              <a:t> ou </a:t>
            </a:r>
            <a:r>
              <a:rPr lang="cs-CZ" dirty="0" err="1"/>
              <a:t>expressões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se </a:t>
            </a:r>
            <a:r>
              <a:rPr lang="cs-CZ" dirty="0" err="1"/>
              <a:t>referem</a:t>
            </a:r>
            <a:r>
              <a:rPr lang="cs-CZ" dirty="0"/>
              <a:t> </a:t>
            </a:r>
            <a:r>
              <a:rPr lang="cs-CZ" b="1" dirty="0" err="1"/>
              <a:t>ao</a:t>
            </a:r>
            <a:r>
              <a:rPr lang="cs-CZ" b="1" dirty="0"/>
              <a:t> </a:t>
            </a:r>
            <a:r>
              <a:rPr lang="cs-CZ" b="1" dirty="0" err="1"/>
              <a:t>mesmo</a:t>
            </a:r>
            <a:r>
              <a:rPr lang="cs-CZ" b="1" dirty="0"/>
              <a:t> </a:t>
            </a:r>
            <a:r>
              <a:rPr lang="cs-CZ" b="1" dirty="0" err="1"/>
              <a:t>domínio</a:t>
            </a:r>
            <a:r>
              <a:rPr lang="cs-CZ" b="1" dirty="0"/>
              <a:t> da </a:t>
            </a:r>
            <a:r>
              <a:rPr lang="cs-CZ" b="1" dirty="0" err="1"/>
              <a:t>realidade</a:t>
            </a:r>
            <a:r>
              <a:rPr lang="cs-CZ" b="1" dirty="0"/>
              <a:t>.</a:t>
            </a:r>
            <a:endParaRPr lang="pt-PT" b="1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i="1" dirty="0" err="1"/>
              <a:t>Exemplifica</a:t>
            </a:r>
            <a:r>
              <a:rPr lang="pt-PT" b="1" i="1" dirty="0"/>
              <a:t>ção:</a:t>
            </a:r>
          </a:p>
          <a:p>
            <a:pPr marL="0" indent="0" algn="ctr">
              <a:buNone/>
            </a:pPr>
            <a:r>
              <a:rPr lang="pt-PT" dirty="0"/>
              <a:t> </a:t>
            </a:r>
            <a:r>
              <a:rPr lang="cs-CZ" dirty="0"/>
              <a:t>o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lexical</a:t>
            </a:r>
            <a:r>
              <a:rPr lang="cs-CZ" b="1" dirty="0"/>
              <a:t> de </a:t>
            </a:r>
            <a:r>
              <a:rPr lang="cs-CZ" b="1" i="1" dirty="0" err="1"/>
              <a:t>vestuário</a:t>
            </a:r>
            <a:r>
              <a:rPr lang="pt-PT" dirty="0"/>
              <a:t>:</a:t>
            </a:r>
            <a:r>
              <a:rPr lang="cs-CZ" dirty="0"/>
              <a:t> </a:t>
            </a:r>
            <a:r>
              <a:rPr lang="cs-CZ" i="1" dirty="0" err="1"/>
              <a:t>calças</a:t>
            </a:r>
            <a:r>
              <a:rPr lang="cs-CZ" i="1" dirty="0"/>
              <a:t>, </a:t>
            </a:r>
            <a:r>
              <a:rPr lang="cs-CZ" i="1" dirty="0" err="1"/>
              <a:t>camisola</a:t>
            </a:r>
            <a:r>
              <a:rPr lang="cs-CZ" i="1" dirty="0"/>
              <a:t>, </a:t>
            </a:r>
            <a:r>
              <a:rPr lang="cs-CZ" i="1" dirty="0" err="1"/>
              <a:t>meias</a:t>
            </a:r>
            <a:r>
              <a:rPr lang="cs-CZ" i="1" dirty="0"/>
              <a:t>, </a:t>
            </a:r>
            <a:r>
              <a:rPr lang="cs-CZ" i="1" dirty="0" err="1"/>
              <a:t>camisa</a:t>
            </a:r>
            <a:r>
              <a:rPr lang="cs-CZ" i="1" dirty="0"/>
              <a:t>, </a:t>
            </a:r>
            <a:r>
              <a:rPr lang="cs-CZ" i="1" dirty="0" err="1"/>
              <a:t>chapéu</a:t>
            </a:r>
            <a:r>
              <a:rPr lang="cs-CZ" i="1" dirty="0"/>
              <a:t>, </a:t>
            </a:r>
            <a:r>
              <a:rPr lang="cs-CZ" i="1" dirty="0" err="1"/>
              <a:t>sapatos</a:t>
            </a:r>
            <a:r>
              <a:rPr lang="cs-CZ" i="1" dirty="0"/>
              <a:t>, </a:t>
            </a:r>
            <a:r>
              <a:rPr lang="cs-CZ" i="1" dirty="0" err="1"/>
              <a:t>saia</a:t>
            </a:r>
            <a:r>
              <a:rPr lang="cs-CZ" i="1" dirty="0"/>
              <a:t>, </a:t>
            </a:r>
            <a:r>
              <a:rPr lang="cs-CZ" i="1" dirty="0" err="1"/>
              <a:t>vestido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68550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/>
              <a:t>Campo lexical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lexical</a:t>
            </a:r>
            <a:r>
              <a:rPr lang="cs-CZ" dirty="0"/>
              <a:t> de </a:t>
            </a:r>
            <a:r>
              <a:rPr lang="cs-CZ" b="1" i="1" dirty="0" err="1"/>
              <a:t>futebol</a:t>
            </a:r>
            <a:r>
              <a:rPr lang="cs-CZ" i="1" dirty="0"/>
              <a:t>:</a:t>
            </a:r>
            <a:r>
              <a:rPr lang="cs-CZ" dirty="0"/>
              <a:t> </a:t>
            </a:r>
            <a:r>
              <a:rPr lang="cs-CZ" i="1" dirty="0" err="1"/>
              <a:t>estádio</a:t>
            </a:r>
            <a:r>
              <a:rPr lang="cs-CZ" i="1" dirty="0"/>
              <a:t>, </a:t>
            </a:r>
            <a:r>
              <a:rPr lang="cs-CZ" i="1" dirty="0" err="1"/>
              <a:t>jogador</a:t>
            </a:r>
            <a:r>
              <a:rPr lang="cs-CZ" i="1" dirty="0"/>
              <a:t>, bola, </a:t>
            </a:r>
            <a:r>
              <a:rPr lang="cs-CZ" i="1" dirty="0" err="1"/>
              <a:t>equipa</a:t>
            </a:r>
            <a:r>
              <a:rPr lang="cs-CZ" i="1" dirty="0"/>
              <a:t>, </a:t>
            </a:r>
            <a:r>
              <a:rPr lang="cs-CZ" i="1" dirty="0" err="1"/>
              <a:t>árbitro</a:t>
            </a:r>
            <a:r>
              <a:rPr lang="cs-CZ" i="1" dirty="0"/>
              <a:t>, </a:t>
            </a:r>
            <a:r>
              <a:rPr lang="cs-CZ" i="1" dirty="0" err="1"/>
              <a:t>golo</a:t>
            </a:r>
            <a:r>
              <a:rPr lang="cs-CZ" i="1" dirty="0"/>
              <a:t>...;</a:t>
            </a:r>
            <a:endParaRPr lang="pt-PT" i="1" dirty="0"/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 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lexical</a:t>
            </a:r>
            <a:r>
              <a:rPr lang="cs-CZ" dirty="0"/>
              <a:t> de </a:t>
            </a:r>
            <a:r>
              <a:rPr lang="cs-CZ" b="1" i="1" dirty="0" err="1"/>
              <a:t>escola</a:t>
            </a:r>
            <a:r>
              <a:rPr lang="cs-CZ" i="1" dirty="0"/>
              <a:t>: </a:t>
            </a:r>
            <a:r>
              <a:rPr lang="cs-CZ" i="1" dirty="0" err="1"/>
              <a:t>biblioteca</a:t>
            </a:r>
            <a:r>
              <a:rPr lang="cs-CZ" i="1" dirty="0"/>
              <a:t>, </a:t>
            </a:r>
            <a:r>
              <a:rPr lang="cs-CZ" i="1" dirty="0" err="1"/>
              <a:t>quadro</a:t>
            </a:r>
            <a:r>
              <a:rPr lang="cs-CZ" i="1" dirty="0"/>
              <a:t>, </a:t>
            </a:r>
            <a:r>
              <a:rPr lang="cs-CZ" i="1" dirty="0" err="1"/>
              <a:t>livros</a:t>
            </a:r>
            <a:r>
              <a:rPr lang="cs-CZ" i="1" dirty="0"/>
              <a:t>, </a:t>
            </a:r>
            <a:r>
              <a:rPr lang="cs-CZ" i="1" dirty="0" err="1"/>
              <a:t>cadernos</a:t>
            </a:r>
            <a:r>
              <a:rPr lang="cs-CZ" i="1" dirty="0"/>
              <a:t>, </a:t>
            </a:r>
            <a:r>
              <a:rPr lang="cs-CZ" i="1" dirty="0" err="1"/>
              <a:t>disciplina</a:t>
            </a:r>
            <a:r>
              <a:rPr lang="cs-CZ" i="1" dirty="0"/>
              <a:t>...</a:t>
            </a:r>
            <a:r>
              <a:rPr lang="cs-CZ" dirty="0"/>
              <a:t>;</a:t>
            </a: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lexical</a:t>
            </a:r>
            <a:r>
              <a:rPr lang="cs-CZ" dirty="0"/>
              <a:t> de </a:t>
            </a:r>
            <a:r>
              <a:rPr lang="cs-CZ" b="1" i="1" dirty="0" err="1"/>
              <a:t>pintura</a:t>
            </a:r>
            <a:r>
              <a:rPr lang="cs-CZ" i="1" dirty="0"/>
              <a:t>: </a:t>
            </a:r>
            <a:r>
              <a:rPr lang="cs-CZ" i="1" dirty="0" err="1"/>
              <a:t>quadro</a:t>
            </a:r>
            <a:r>
              <a:rPr lang="cs-CZ" i="1" dirty="0"/>
              <a:t>, </a:t>
            </a:r>
            <a:r>
              <a:rPr lang="cs-CZ" i="1" dirty="0" err="1"/>
              <a:t>pincel</a:t>
            </a:r>
            <a:r>
              <a:rPr lang="cs-CZ" i="1" dirty="0"/>
              <a:t>, </a:t>
            </a:r>
            <a:r>
              <a:rPr lang="cs-CZ" i="1" dirty="0" err="1"/>
              <a:t>tinta</a:t>
            </a:r>
            <a:r>
              <a:rPr lang="cs-CZ" i="1" dirty="0"/>
              <a:t>, </a:t>
            </a:r>
            <a:r>
              <a:rPr lang="cs-CZ" i="1" dirty="0" err="1"/>
              <a:t>cavalete</a:t>
            </a:r>
            <a:r>
              <a:rPr lang="cs-CZ" i="1" dirty="0"/>
              <a:t>(malířský stojan), </a:t>
            </a:r>
            <a:r>
              <a:rPr lang="cs-CZ" i="1" dirty="0" err="1"/>
              <a:t>tela</a:t>
            </a:r>
            <a:r>
              <a:rPr lang="cs-CZ" i="1" dirty="0"/>
              <a:t>, </a:t>
            </a:r>
            <a:r>
              <a:rPr lang="cs-CZ" i="1" dirty="0" err="1"/>
              <a:t>exposição</a:t>
            </a:r>
            <a:r>
              <a:rPr lang="cs-CZ" i="1" dirty="0"/>
              <a:t>...</a:t>
            </a:r>
            <a:r>
              <a:rPr lang="cs-CZ" dirty="0"/>
              <a:t>;</a:t>
            </a:r>
            <a:endParaRPr lang="pt-PT" dirty="0"/>
          </a:p>
          <a:p>
            <a:pPr marL="0" indent="0">
              <a:buNone/>
            </a:pPr>
            <a:br>
              <a:rPr lang="cs-CZ" dirty="0"/>
            </a:b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lexical</a:t>
            </a:r>
            <a:r>
              <a:rPr lang="cs-CZ" dirty="0"/>
              <a:t> de </a:t>
            </a:r>
            <a:r>
              <a:rPr lang="cs-CZ" b="1" i="1" dirty="0" err="1"/>
              <a:t>floresta</a:t>
            </a:r>
            <a:r>
              <a:rPr lang="cs-CZ" i="1" dirty="0"/>
              <a:t>: </a:t>
            </a:r>
            <a:r>
              <a:rPr lang="cs-CZ" i="1" dirty="0" err="1"/>
              <a:t>pinheiros</a:t>
            </a:r>
            <a:r>
              <a:rPr lang="cs-CZ" i="1" dirty="0"/>
              <a:t> (borovice), </a:t>
            </a:r>
            <a:r>
              <a:rPr lang="cs-CZ" i="1" dirty="0" err="1"/>
              <a:t>faia</a:t>
            </a:r>
            <a:r>
              <a:rPr lang="cs-CZ" i="1" dirty="0"/>
              <a:t> (buk), </a:t>
            </a:r>
            <a:r>
              <a:rPr lang="cs-CZ" i="1" dirty="0" err="1"/>
              <a:t>carvalhos</a:t>
            </a:r>
            <a:r>
              <a:rPr lang="cs-CZ" i="1" dirty="0"/>
              <a:t> (dub), </a:t>
            </a:r>
            <a:r>
              <a:rPr lang="cs-CZ" i="1" dirty="0" err="1"/>
              <a:t>urso</a:t>
            </a:r>
            <a:r>
              <a:rPr lang="cs-CZ" i="1" dirty="0"/>
              <a:t>, </a:t>
            </a:r>
            <a:r>
              <a:rPr lang="cs-CZ" i="1" dirty="0" err="1"/>
              <a:t>caverna</a:t>
            </a:r>
            <a:r>
              <a:rPr lang="cs-CZ" i="1" dirty="0"/>
              <a:t>, </a:t>
            </a:r>
            <a:r>
              <a:rPr lang="cs-CZ" i="1" dirty="0" err="1"/>
              <a:t>pântanos</a:t>
            </a:r>
            <a:r>
              <a:rPr lang="cs-CZ" i="1" dirty="0"/>
              <a:t> (bažina, močál), </a:t>
            </a:r>
            <a:r>
              <a:rPr lang="cs-CZ" i="1" dirty="0" err="1"/>
              <a:t>lobo</a:t>
            </a:r>
            <a:r>
              <a:rPr lang="cs-CZ" i="1" dirty="0"/>
              <a:t>, </a:t>
            </a:r>
            <a:r>
              <a:rPr lang="cs-CZ" i="1" dirty="0" err="1"/>
              <a:t>javali</a:t>
            </a:r>
            <a:r>
              <a:rPr lang="cs-CZ" i="1" dirty="0"/>
              <a:t>, </a:t>
            </a:r>
            <a:r>
              <a:rPr lang="cs-CZ" i="1" dirty="0" err="1"/>
              <a:t>veado</a:t>
            </a:r>
            <a:r>
              <a:rPr lang="cs-CZ" i="1" dirty="0"/>
              <a:t> (jelen), </a:t>
            </a:r>
            <a:r>
              <a:rPr lang="cs-CZ" i="1" dirty="0" err="1"/>
              <a:t>veado</a:t>
            </a:r>
            <a:r>
              <a:rPr lang="cs-CZ" i="1" dirty="0"/>
              <a:t> </a:t>
            </a:r>
            <a:r>
              <a:rPr lang="cs-CZ" i="1" dirty="0" err="1"/>
              <a:t>campeiro</a:t>
            </a:r>
            <a:r>
              <a:rPr lang="cs-CZ" i="1" dirty="0"/>
              <a:t> (srnec)</a:t>
            </a:r>
            <a:endParaRPr lang="pt-PT" i="1" dirty="0"/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 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lexical</a:t>
            </a:r>
            <a:r>
              <a:rPr lang="cs-CZ" dirty="0"/>
              <a:t> de </a:t>
            </a:r>
            <a:r>
              <a:rPr lang="cs-CZ" b="1" i="1" dirty="0" err="1"/>
              <a:t>mar</a:t>
            </a:r>
            <a:r>
              <a:rPr lang="cs-CZ" i="1" dirty="0"/>
              <a:t>: </a:t>
            </a:r>
            <a:r>
              <a:rPr lang="cs-CZ" i="1" dirty="0" err="1"/>
              <a:t>barco</a:t>
            </a:r>
            <a:r>
              <a:rPr lang="cs-CZ" i="1" dirty="0"/>
              <a:t>, </a:t>
            </a:r>
            <a:r>
              <a:rPr lang="cs-CZ" i="1" dirty="0" err="1"/>
              <a:t>areia</a:t>
            </a:r>
            <a:r>
              <a:rPr lang="cs-CZ" i="1" dirty="0"/>
              <a:t>, </a:t>
            </a:r>
            <a:r>
              <a:rPr lang="cs-CZ" i="1" dirty="0" err="1"/>
              <a:t>onda</a:t>
            </a:r>
            <a:r>
              <a:rPr lang="cs-CZ" i="1" dirty="0"/>
              <a:t>, </a:t>
            </a:r>
            <a:r>
              <a:rPr lang="cs-CZ" i="1" dirty="0" err="1"/>
              <a:t>marinheiro</a:t>
            </a:r>
            <a:r>
              <a:rPr lang="cs-CZ" i="1" dirty="0"/>
              <a:t>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1009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t-PT" sz="3200" b="1" dirty="0"/>
              <a:t>A.C.Macário Lopes – análise de casos concretos de campos lexicais e a organização lexical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PT" dirty="0"/>
              <a:t>o mundo das cores - um campo aberto suscetível de ser alargado em função da experimentação crescente:</a:t>
            </a:r>
          </a:p>
          <a:p>
            <a:pPr marL="0" indent="0" algn="ctr">
              <a:buNone/>
            </a:pPr>
            <a:r>
              <a:rPr lang="pt-PT" i="1" dirty="0"/>
              <a:t>rosa-choque</a:t>
            </a:r>
          </a:p>
          <a:p>
            <a:pPr marL="0" indent="0" algn="ctr">
              <a:buNone/>
            </a:pPr>
            <a:r>
              <a:rPr lang="pt-PT" i="1" dirty="0"/>
              <a:t>verde-benetton</a:t>
            </a:r>
          </a:p>
          <a:p>
            <a:pPr marL="0" indent="0" algn="ctr">
              <a:buNone/>
            </a:pPr>
            <a:r>
              <a:rPr lang="pt-PT" i="1" dirty="0"/>
              <a:t>fúschia-paixão</a:t>
            </a:r>
          </a:p>
          <a:p>
            <a:pPr marL="0" indent="0" algn="ctr">
              <a:buNone/>
            </a:pPr>
            <a:r>
              <a:rPr lang="pt-PT" i="1" dirty="0"/>
              <a:t>castanho-bronze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9601801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t-PT" sz="3200" b="1" dirty="0"/>
              <a:t>A.C.Macário Lopes –organização do campo lexical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PT" dirty="0"/>
              <a:t>critérios da organização lexical depreende-se das dimensões selecionadas e da tipificação das propriedades. </a:t>
            </a:r>
          </a:p>
          <a:p>
            <a:pPr algn="just"/>
            <a:r>
              <a:rPr lang="pt-PT" dirty="0"/>
              <a:t>Um dos exemplos das </a:t>
            </a:r>
            <a:r>
              <a:rPr lang="pt-PT" b="1" dirty="0"/>
              <a:t>propriedades definitórias </a:t>
            </a:r>
            <a:r>
              <a:rPr lang="pt-PT" dirty="0"/>
              <a:t>(= propriedades constatnes e regulares que representam uma </a:t>
            </a:r>
            <a:r>
              <a:rPr lang="pt-PT" b="1" dirty="0"/>
              <a:t>condição necessária</a:t>
            </a:r>
            <a:r>
              <a:rPr lang="pt-PT" dirty="0"/>
              <a:t>.</a:t>
            </a:r>
          </a:p>
          <a:p>
            <a:pPr algn="just"/>
            <a:r>
              <a:rPr lang="pt-PT" dirty="0"/>
              <a:t>no caso dos seres vivos – distinguem-se dois traços humanos </a:t>
            </a:r>
            <a:r>
              <a:rPr lang="pt-PT" b="1" dirty="0">
                <a:latin typeface="Times New Roman"/>
                <a:cs typeface="Times New Roman"/>
              </a:rPr>
              <a:t>[</a:t>
            </a:r>
            <a:r>
              <a:rPr lang="pt-PT" b="1" dirty="0"/>
              <a:t>+</a:t>
            </a:r>
            <a:r>
              <a:rPr lang="pt-PT" b="1" dirty="0">
                <a:latin typeface="Times New Roman"/>
                <a:cs typeface="Times New Roman"/>
              </a:rPr>
              <a:t>]; </a:t>
            </a:r>
            <a:r>
              <a:rPr lang="pt-PT" b="1" dirty="0"/>
              <a:t>/ </a:t>
            </a:r>
            <a:r>
              <a:rPr lang="pt-PT" b="1" dirty="0">
                <a:latin typeface="Times New Roman"/>
                <a:cs typeface="Times New Roman"/>
              </a:rPr>
              <a:t>[</a:t>
            </a:r>
            <a:r>
              <a:rPr lang="pt-PT" b="1" dirty="0"/>
              <a:t>-</a:t>
            </a:r>
            <a:r>
              <a:rPr lang="pt-PT" b="1" dirty="0">
                <a:latin typeface="Times New Roman"/>
                <a:cs typeface="Times New Roman"/>
              </a:rPr>
              <a:t>]</a:t>
            </a:r>
          </a:p>
          <a:p>
            <a:pPr algn="just"/>
            <a:r>
              <a:rPr lang="pt-PT" b="1" dirty="0">
                <a:latin typeface="Times New Roman"/>
                <a:cs typeface="Times New Roman"/>
              </a:rPr>
              <a:t>[</a:t>
            </a:r>
            <a:r>
              <a:rPr lang="pt-PT" b="1" dirty="0"/>
              <a:t>+ humano</a:t>
            </a:r>
            <a:r>
              <a:rPr lang="pt-PT" b="1" dirty="0">
                <a:latin typeface="Times New Roman"/>
                <a:cs typeface="Times New Roman"/>
              </a:rPr>
              <a:t>] </a:t>
            </a:r>
            <a:r>
              <a:rPr lang="pt-PT" dirty="0">
                <a:latin typeface="Times New Roman"/>
                <a:cs typeface="Times New Roman"/>
              </a:rPr>
              <a:t>– abrange seres animais racionais que na nossa cutura confina aos humanos</a:t>
            </a:r>
          </a:p>
          <a:p>
            <a:pPr algn="just"/>
            <a:r>
              <a:rPr lang="pt-PT" b="1" dirty="0">
                <a:latin typeface="Times New Roman"/>
                <a:cs typeface="Times New Roman"/>
              </a:rPr>
              <a:t>[</a:t>
            </a:r>
            <a:r>
              <a:rPr lang="pt-PT" b="1" dirty="0"/>
              <a:t>- humano</a:t>
            </a:r>
            <a:r>
              <a:rPr lang="pt-PT" b="1" dirty="0">
                <a:latin typeface="Times New Roman"/>
                <a:cs typeface="Times New Roman"/>
              </a:rPr>
              <a:t>]- </a:t>
            </a:r>
            <a:r>
              <a:rPr lang="pt-PT" dirty="0">
                <a:latin typeface="Times New Roman"/>
                <a:cs typeface="Times New Roman"/>
              </a:rPr>
              <a:t>alberga os animais considerados na nossa cultura irracionais (embora escalarmente).</a:t>
            </a:r>
          </a:p>
          <a:p>
            <a:pPr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676623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t-PT" sz="3200" b="1" dirty="0"/>
              <a:t>A.C.Macário Lopes – análise de casos concretos de campos lexicais e a organização lexical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/>
              <a:t>os seres vivos podem distinguir-se anatomicamente em dois macrocampos: </a:t>
            </a:r>
            <a:r>
              <a:rPr lang="pt-PT" b="1" dirty="0">
                <a:latin typeface="Times New Roman"/>
                <a:cs typeface="Times New Roman"/>
              </a:rPr>
              <a:t>[</a:t>
            </a:r>
            <a:r>
              <a:rPr lang="pt-PT" b="1" dirty="0"/>
              <a:t>+vertebrados</a:t>
            </a:r>
            <a:r>
              <a:rPr lang="pt-PT" b="1" dirty="0">
                <a:latin typeface="Times New Roman"/>
                <a:cs typeface="Times New Roman"/>
              </a:rPr>
              <a:t>]; </a:t>
            </a:r>
            <a:r>
              <a:rPr lang="pt-PT" b="1" dirty="0"/>
              <a:t>/ </a:t>
            </a:r>
            <a:r>
              <a:rPr lang="pt-PT" b="1" dirty="0">
                <a:latin typeface="Times New Roman"/>
                <a:cs typeface="Times New Roman"/>
              </a:rPr>
              <a:t>[</a:t>
            </a:r>
            <a:r>
              <a:rPr lang="pt-PT" b="1" dirty="0"/>
              <a:t>-vertebrados</a:t>
            </a:r>
            <a:r>
              <a:rPr lang="pt-PT" b="1" dirty="0">
                <a:latin typeface="Times New Roman"/>
                <a:cs typeface="Times New Roman"/>
              </a:rPr>
              <a:t>]</a:t>
            </a:r>
          </a:p>
          <a:p>
            <a:r>
              <a:rPr lang="pt-PT" b="1" dirty="0">
                <a:latin typeface="Times New Roman"/>
                <a:cs typeface="Times New Roman"/>
              </a:rPr>
              <a:t>[</a:t>
            </a:r>
            <a:r>
              <a:rPr lang="pt-PT" b="1" dirty="0"/>
              <a:t>+vertebrados</a:t>
            </a:r>
            <a:r>
              <a:rPr lang="pt-PT" b="1" dirty="0">
                <a:latin typeface="Times New Roman"/>
                <a:cs typeface="Times New Roman"/>
              </a:rPr>
              <a:t>]- </a:t>
            </a:r>
            <a:r>
              <a:rPr lang="pt-PT" dirty="0"/>
              <a:t>seres humanos, mamíferos, répteis, peixes, batráquios </a:t>
            </a:r>
          </a:p>
          <a:p>
            <a:r>
              <a:rPr lang="pt-PT" b="1" dirty="0">
                <a:latin typeface="Times New Roman"/>
                <a:cs typeface="Times New Roman"/>
              </a:rPr>
              <a:t>[</a:t>
            </a:r>
            <a:r>
              <a:rPr lang="pt-PT" b="1" dirty="0"/>
              <a:t>-vertebrados</a:t>
            </a:r>
            <a:r>
              <a:rPr lang="pt-PT" b="1" dirty="0">
                <a:latin typeface="Times New Roman"/>
                <a:cs typeface="Times New Roman"/>
              </a:rPr>
              <a:t>] </a:t>
            </a:r>
          </a:p>
          <a:p>
            <a:pPr lvl="1"/>
            <a:r>
              <a:rPr lang="pt-PT" b="1" dirty="0">
                <a:latin typeface="Times New Roman"/>
                <a:cs typeface="Times New Roman"/>
              </a:rPr>
              <a:t>-</a:t>
            </a:r>
            <a:r>
              <a:rPr lang="pt-PT" i="1" dirty="0">
                <a:effectLst/>
              </a:rPr>
              <a:t>Insetos</a:t>
            </a:r>
            <a:r>
              <a:rPr lang="pt-PT" dirty="0">
                <a:effectLst/>
              </a:rPr>
              <a:t>: borboletas, formigas, abelhas,baratas, moscas, </a:t>
            </a:r>
          </a:p>
          <a:p>
            <a:pPr lvl="1"/>
            <a:r>
              <a:rPr lang="pt-PT" i="1" dirty="0">
                <a:effectLst/>
              </a:rPr>
              <a:t>Aracnídeos</a:t>
            </a:r>
            <a:r>
              <a:rPr lang="pt-PT" dirty="0">
                <a:effectLst/>
              </a:rPr>
              <a:t>: aranhas, escorpiões,</a:t>
            </a:r>
          </a:p>
          <a:p>
            <a:pPr lvl="1"/>
            <a:r>
              <a:rPr lang="pt-PT" i="1" dirty="0">
                <a:effectLst/>
              </a:rPr>
              <a:t>Crustáceos</a:t>
            </a:r>
            <a:r>
              <a:rPr lang="pt-PT" dirty="0">
                <a:effectLst/>
              </a:rPr>
              <a:t>: caranguejos, lagostas, camarões, siris, cracas, atd.</a:t>
            </a:r>
          </a:p>
          <a:p>
            <a:endParaRPr lang="pt-PT" b="1" dirty="0">
              <a:latin typeface="Times New Roman"/>
              <a:cs typeface="Times New Roman"/>
            </a:endParaRPr>
          </a:p>
          <a:p>
            <a:endParaRPr lang="pt-P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8841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t-PT" sz="3200" b="1" dirty="0"/>
              <a:t>A.C.Macário Lopes – análise de casos concretos de campos lexicais e a organização lexical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repartição dos mamíferos:</a:t>
            </a:r>
            <a:r>
              <a:rPr lang="pt-PT" b="1" dirty="0">
                <a:latin typeface="Times New Roman"/>
                <a:cs typeface="Times New Roman"/>
              </a:rPr>
              <a:t>[</a:t>
            </a:r>
            <a:r>
              <a:rPr lang="pt-PT" b="1" dirty="0"/>
              <a:t>+aquáticos</a:t>
            </a:r>
            <a:r>
              <a:rPr lang="pt-PT" b="1" dirty="0">
                <a:latin typeface="Times New Roman"/>
                <a:cs typeface="Times New Roman"/>
              </a:rPr>
              <a:t>]; </a:t>
            </a:r>
            <a:r>
              <a:rPr lang="pt-PT" b="1" dirty="0"/>
              <a:t>/ </a:t>
            </a:r>
            <a:r>
              <a:rPr lang="pt-PT" b="1" dirty="0">
                <a:latin typeface="Times New Roman"/>
                <a:cs typeface="Times New Roman"/>
              </a:rPr>
              <a:t>[</a:t>
            </a:r>
            <a:r>
              <a:rPr lang="pt-PT" b="1" dirty="0"/>
              <a:t>-aquáticos</a:t>
            </a:r>
            <a:r>
              <a:rPr lang="pt-PT" b="1" dirty="0">
                <a:latin typeface="Times New Roman"/>
                <a:cs typeface="Times New Roman"/>
              </a:rPr>
              <a:t>]</a:t>
            </a:r>
          </a:p>
          <a:p>
            <a:r>
              <a:rPr lang="pt-PT" dirty="0"/>
              <a:t>:</a:t>
            </a:r>
            <a:r>
              <a:rPr lang="pt-PT" b="1" dirty="0">
                <a:latin typeface="Times New Roman"/>
                <a:cs typeface="Times New Roman"/>
              </a:rPr>
              <a:t>[</a:t>
            </a:r>
            <a:r>
              <a:rPr lang="pt-PT" b="1" dirty="0"/>
              <a:t>+aquáticos</a:t>
            </a:r>
            <a:r>
              <a:rPr lang="pt-PT" b="1" dirty="0">
                <a:latin typeface="Times New Roman"/>
                <a:cs typeface="Times New Roman"/>
              </a:rPr>
              <a:t>]: </a:t>
            </a:r>
            <a:r>
              <a:rPr lang="pt-PT" dirty="0">
                <a:latin typeface="Times New Roman"/>
                <a:cs typeface="Times New Roman"/>
              </a:rPr>
              <a:t>golfinhos, baleias</a:t>
            </a:r>
          </a:p>
          <a:p>
            <a:r>
              <a:rPr lang="pt-PT" dirty="0"/>
              <a:t>:</a:t>
            </a:r>
            <a:r>
              <a:rPr lang="pt-PT" b="1" dirty="0">
                <a:latin typeface="Times New Roman"/>
                <a:cs typeface="Times New Roman"/>
              </a:rPr>
              <a:t>[-</a:t>
            </a:r>
            <a:r>
              <a:rPr lang="pt-PT" b="1" dirty="0"/>
              <a:t>aquáticos</a:t>
            </a:r>
            <a:r>
              <a:rPr lang="pt-PT" b="1" dirty="0">
                <a:latin typeface="Times New Roman"/>
                <a:cs typeface="Times New Roman"/>
              </a:rPr>
              <a:t>];  </a:t>
            </a:r>
            <a:r>
              <a:rPr lang="pt-PT" dirty="0">
                <a:latin typeface="Times New Roman"/>
                <a:cs typeface="Times New Roman"/>
              </a:rPr>
              <a:t>cães, hipopótamos</a:t>
            </a:r>
          </a:p>
          <a:p>
            <a:endParaRPr lang="pt-P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2985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/>
              <a:t>propriedades habituais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i="1" dirty="0"/>
              <a:t>os hipopótamos</a:t>
            </a:r>
            <a:r>
              <a:rPr lang="pt-PT" dirty="0"/>
              <a:t> vivem, habitualmente, no </a:t>
            </a:r>
            <a:r>
              <a:rPr lang="pt-PT" b="1" dirty="0"/>
              <a:t>meio aquático</a:t>
            </a:r>
            <a:r>
              <a:rPr lang="pt-PT" dirty="0"/>
              <a:t>, mas podem também viver no </a:t>
            </a:r>
            <a:r>
              <a:rPr lang="pt-PT" b="1" dirty="0"/>
              <a:t>meio não aquático</a:t>
            </a:r>
            <a:r>
              <a:rPr lang="pt-PT" dirty="0"/>
              <a:t>, não prevalecendo uma situação sobre a outra. Pela não prevalecência de uma situação sobre a outra,ou seja, não podem ser incluídos na classe dos animais exclusivamente aquáticos. Falamos, portante, de uma </a:t>
            </a:r>
            <a:r>
              <a:rPr lang="pt-PT" b="1" dirty="0"/>
              <a:t>propriedade saliente</a:t>
            </a:r>
            <a:r>
              <a:rPr lang="pt-PT" dirty="0"/>
              <a:t>, regularmente activa, </a:t>
            </a:r>
            <a:r>
              <a:rPr lang="pt-PT" b="1" dirty="0"/>
              <a:t>mas não definitória</a:t>
            </a:r>
            <a:r>
              <a:rPr lang="pt-PT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140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t-PT" dirty="0"/>
              <a:t>campo semântico de </a:t>
            </a:r>
            <a:r>
              <a:rPr lang="pt-PT" b="1" i="1" dirty="0"/>
              <a:t>mãe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pt-BR" dirty="0"/>
              <a:t>Mãe (latim mater, -tris)</a:t>
            </a:r>
          </a:p>
          <a:p>
            <a:r>
              <a:rPr lang="pt-BR" b="1" dirty="0"/>
              <a:t>nome feminino</a:t>
            </a:r>
          </a:p>
          <a:p>
            <a:r>
              <a:rPr lang="pt-BR" dirty="0"/>
              <a:t>1. Mulher que tem ou teve filho ou filhos.</a:t>
            </a:r>
          </a:p>
          <a:p>
            <a:r>
              <a:rPr lang="pt-BR" dirty="0"/>
              <a:t>2. Mulher que cria e educa criança ou adolescente que não foi gerado por ela mas com quem estabelece laços maternais e a quem pode estar ligada por vínculos jurídicos (ex.: a mãe dele era solteira quando o adoptou).</a:t>
            </a:r>
          </a:p>
          <a:p>
            <a:r>
              <a:rPr lang="pt-BR" dirty="0"/>
              <a:t>3. Animal fêmea que tem filho ou filhos.</a:t>
            </a:r>
          </a:p>
          <a:p>
            <a:r>
              <a:rPr lang="pt-BR" dirty="0"/>
              <a:t>4. [Figurado]  Mulher carinhosa ou protectora.</a:t>
            </a:r>
          </a:p>
          <a:p>
            <a:r>
              <a:rPr lang="pt-BR" dirty="0"/>
              <a:t>5. [Moçambique]  Tratamento respeitoso dirigido a mulher casada ou com alguma idade (ex.: está com pressa, mãe?). = SENHORA</a:t>
            </a:r>
          </a:p>
          <a:p>
            <a:r>
              <a:rPr lang="pt-BR" dirty="0"/>
              <a:t>6. [Figurado]  Pessoa que chora facilmente.</a:t>
            </a:r>
          </a:p>
          <a:p>
            <a:r>
              <a:rPr lang="pt-BR" dirty="0"/>
              <a:t>7. [Figurado]  Origem, causa, fonte (ex.: </a:t>
            </a:r>
            <a:r>
              <a:rPr lang="pt-BR" b="1" dirty="0"/>
              <a:t>a ignorância é a mãe de muitos males</a:t>
            </a:r>
            <a:r>
              <a:rPr lang="pt-BR" dirty="0"/>
              <a:t>).</a:t>
            </a:r>
          </a:p>
          <a:p>
            <a:r>
              <a:rPr lang="pt-BR" dirty="0"/>
              <a:t>8. Borra do vinho ou do vinagre no fundo do recipiente. = MADRE</a:t>
            </a:r>
          </a:p>
          <a:p>
            <a:r>
              <a:rPr lang="pt-BR" dirty="0"/>
              <a:t>9. [Brasil]  Ser fantástico, espécie de sereia de água doce. = IARA, UIARA</a:t>
            </a:r>
          </a:p>
          <a:p>
            <a:endParaRPr lang="pt-BR" dirty="0"/>
          </a:p>
          <a:p>
            <a:r>
              <a:rPr lang="pt-BR" dirty="0"/>
              <a:t>adjectivo feminino</a:t>
            </a:r>
          </a:p>
          <a:p>
            <a:r>
              <a:rPr lang="pt-BR" dirty="0"/>
              <a:t>10. Que deu origem a outras coisas da sua espécie.</a:t>
            </a:r>
          </a:p>
          <a:p>
            <a:r>
              <a:rPr lang="pt-BR" dirty="0"/>
              <a:t>11. Que é considerada a principal entre outras do seu género.</a:t>
            </a:r>
          </a:p>
          <a:p>
            <a:endParaRPr lang="pt-BR" dirty="0"/>
          </a:p>
          <a:p>
            <a:r>
              <a:rPr lang="pt-BR" dirty="0"/>
              <a:t>"mãe", in Dicionário Priberam da Língua Portuguesa [em linha], 2008-2020, https://dicionario.priberam.org/m%C3%A3e [consultado em 19-11-2020].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0996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/>
              <a:t>propriedades acidentais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A propriedade acidental de cão = </a:t>
            </a:r>
            <a:r>
              <a:rPr lang="pt-PT" b="1" dirty="0"/>
              <a:t>a possibilidade </a:t>
            </a:r>
            <a:r>
              <a:rPr lang="pt-PT" dirty="0"/>
              <a:t>de nadar ou de se mover dentro de água – analogamente ao homem. </a:t>
            </a:r>
          </a:p>
          <a:p>
            <a:pPr marL="0" indent="0">
              <a:buNone/>
            </a:pPr>
            <a:r>
              <a:rPr lang="pt-PT" dirty="0"/>
              <a:t>a propriedade não é definitória, acessória, acidental.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1963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/>
              <a:t>propriedades essenciais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PT" dirty="0"/>
              <a:t>uma propriedade essencial é comum a toda a classe, não é específica ou exclusiva de nenhum dos representantes do mesmo campo semântico. Também não é definitória da classe, a não ser quando posta por contraste a outra classe: </a:t>
            </a:r>
          </a:p>
          <a:p>
            <a:pPr algn="just"/>
            <a:r>
              <a:rPr lang="pt-PT" dirty="0"/>
              <a:t>por exemplo: a propriedade de respirar </a:t>
            </a:r>
            <a:r>
              <a:rPr lang="pt-PT" b="1" dirty="0">
                <a:latin typeface="Times New Roman"/>
                <a:cs typeface="Times New Roman"/>
              </a:rPr>
              <a:t>[</a:t>
            </a:r>
            <a:r>
              <a:rPr lang="pt-PT" b="1" dirty="0"/>
              <a:t>+respirar</a:t>
            </a:r>
            <a:r>
              <a:rPr lang="pt-PT" b="1" dirty="0">
                <a:latin typeface="Times New Roman"/>
                <a:cs typeface="Times New Roman"/>
              </a:rPr>
              <a:t>] – </a:t>
            </a:r>
            <a:r>
              <a:rPr lang="pt-PT" dirty="0">
                <a:latin typeface="Times New Roman"/>
                <a:cs typeface="Times New Roman"/>
              </a:rPr>
              <a:t>não é exclusiva ou específica de nenhum animal, não é definitória da classe animal, a não ser por contraste com a </a:t>
            </a:r>
            <a:r>
              <a:rPr lang="pt-PT" dirty="0"/>
              <a:t>:</a:t>
            </a:r>
            <a:r>
              <a:rPr lang="pt-PT" dirty="0">
                <a:latin typeface="Times New Roman"/>
                <a:cs typeface="Times New Roman"/>
              </a:rPr>
              <a:t>[</a:t>
            </a:r>
            <a:r>
              <a:rPr lang="pt-PT" dirty="0"/>
              <a:t>- animal</a:t>
            </a:r>
            <a:r>
              <a:rPr lang="pt-PT" dirty="0">
                <a:latin typeface="Times New Roman"/>
                <a:cs typeface="Times New Roman"/>
              </a:rPr>
              <a:t>].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7621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br>
              <a:rPr lang="pt-PT" dirty="0"/>
            </a:br>
            <a:r>
              <a:rPr lang="pt-PT" b="1" dirty="0"/>
              <a:t>a hierarquia das relações intra-termos</a:t>
            </a:r>
            <a:br>
              <a:rPr lang="pt-PT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dirty="0"/>
              <a:t>A hierarquia existe entre os </a:t>
            </a:r>
            <a:r>
              <a:rPr lang="pt-PT" b="1" dirty="0"/>
              <a:t>hipónimos</a:t>
            </a:r>
            <a:r>
              <a:rPr lang="pt-PT" dirty="0"/>
              <a:t> e </a:t>
            </a:r>
            <a:r>
              <a:rPr lang="pt-PT" b="1" dirty="0"/>
              <a:t>hiperónimos</a:t>
            </a:r>
            <a:r>
              <a:rPr lang="pt-PT" dirty="0"/>
              <a:t>:</a:t>
            </a:r>
          </a:p>
          <a:p>
            <a:pPr marL="0" indent="0" algn="ctr">
              <a:buNone/>
            </a:pPr>
            <a:r>
              <a:rPr lang="pt-PT" b="1" dirty="0">
                <a:solidFill>
                  <a:srgbClr val="00B050"/>
                </a:solidFill>
              </a:rPr>
              <a:t>animal </a:t>
            </a:r>
          </a:p>
          <a:p>
            <a:pPr marL="0" indent="0" algn="ctr">
              <a:buNone/>
            </a:pPr>
            <a:r>
              <a:rPr lang="pt-PT" dirty="0">
                <a:solidFill>
                  <a:schemeClr val="accent3">
                    <a:lumMod val="75000"/>
                  </a:schemeClr>
                </a:solidFill>
              </a:rPr>
              <a:t>cão, gato, porco, vaca, cavalo</a:t>
            </a:r>
          </a:p>
          <a:p>
            <a:pPr marL="0" indent="0">
              <a:buNone/>
            </a:pPr>
            <a:r>
              <a:rPr lang="pt-PT" dirty="0"/>
              <a:t>As relações entre os hipónimos são variáveis: (oposição parcial, complementar, de frequência, diatópica: </a:t>
            </a:r>
          </a:p>
          <a:p>
            <a:r>
              <a:rPr lang="pt-PT" dirty="0">
                <a:solidFill>
                  <a:srgbClr val="92D050"/>
                </a:solidFill>
              </a:rPr>
              <a:t>pardal, pintassilgo, pomba, rola – </a:t>
            </a:r>
            <a:r>
              <a:rPr lang="pt-PT" b="1" dirty="0">
                <a:solidFill>
                  <a:srgbClr val="92D050"/>
                </a:solidFill>
              </a:rPr>
              <a:t>Europa</a:t>
            </a:r>
          </a:p>
          <a:p>
            <a:r>
              <a:rPr lang="pt-PT" dirty="0">
                <a:solidFill>
                  <a:srgbClr val="92D050"/>
                </a:solidFill>
              </a:rPr>
              <a:t>arara, catatua,... </a:t>
            </a:r>
            <a:r>
              <a:rPr lang="pt-PT" b="1" dirty="0">
                <a:solidFill>
                  <a:srgbClr val="92D050"/>
                </a:solidFill>
              </a:rPr>
              <a:t>América</a:t>
            </a:r>
            <a:r>
              <a:rPr lang="pt-PT" dirty="0"/>
              <a:t>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886606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/>
              <a:t>a hierarquia das relações intra-termos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A relação entre os co-</a:t>
            </a:r>
            <a:r>
              <a:rPr lang="pt-PT" b="1" dirty="0"/>
              <a:t>merónimos que fazem parte do corpo, </a:t>
            </a:r>
            <a:r>
              <a:rPr lang="pt-PT" dirty="0"/>
              <a:t>por exemplo, é de </a:t>
            </a:r>
            <a:r>
              <a:rPr lang="pt-PT" b="1" dirty="0"/>
              <a:t>diferenciação complementar</a:t>
            </a:r>
            <a:r>
              <a:rPr lang="pt-PT" dirty="0"/>
              <a:t> o corpo.</a:t>
            </a:r>
          </a:p>
          <a:p>
            <a:pPr marL="0" indent="0" algn="ctr">
              <a:buNone/>
            </a:pPr>
            <a:r>
              <a:rPr lang="pt-PT" b="1" dirty="0">
                <a:solidFill>
                  <a:srgbClr val="92D050"/>
                </a:solidFill>
              </a:rPr>
              <a:t>corpo</a:t>
            </a:r>
          </a:p>
          <a:p>
            <a:pPr marL="0" indent="0" algn="ctr">
              <a:buNone/>
            </a:pPr>
            <a:r>
              <a:rPr lang="pt-PT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cabeça  tronco perna braço </a:t>
            </a:r>
          </a:p>
        </p:txBody>
      </p:sp>
    </p:spTree>
    <p:extLst>
      <p:ext uri="{BB962C8B-B14F-4D97-AF65-F5344CB8AC3E}">
        <p14:creationId xmlns:p14="http://schemas.microsoft.com/office/powerpoint/2010/main" val="14313600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dirty="0"/>
              <a:t>prototipicidade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noFill/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PT" dirty="0"/>
              <a:t>Em muitos campos lexicais,  há exemplares </a:t>
            </a:r>
            <a:r>
              <a:rPr lang="pt-PT" b="1" dirty="0"/>
              <a:t>mais</a:t>
            </a:r>
            <a:r>
              <a:rPr lang="pt-PT" dirty="0"/>
              <a:t> ou </a:t>
            </a:r>
            <a:r>
              <a:rPr lang="pt-PT" b="1" dirty="0"/>
              <a:t>menos</a:t>
            </a:r>
            <a:r>
              <a:rPr lang="pt-PT" dirty="0"/>
              <a:t> </a:t>
            </a:r>
            <a:r>
              <a:rPr lang="pt-PT" b="1" dirty="0"/>
              <a:t>prototípicos</a:t>
            </a:r>
            <a:r>
              <a:rPr lang="pt-PT" dirty="0"/>
              <a:t>, isto é, mais ou menos representativos. </a:t>
            </a:r>
          </a:p>
          <a:p>
            <a:pPr marL="0" indent="0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Meios de transporte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: </a:t>
            </a:r>
          </a:p>
          <a:p>
            <a:pPr marL="0" indent="0" algn="ctr">
              <a:buNone/>
            </a:pPr>
            <a:r>
              <a:rPr lang="pt-PT" i="1" dirty="0">
                <a:solidFill>
                  <a:schemeClr val="accent2"/>
                </a:solidFill>
              </a:rPr>
              <a:t>o autocarro / a motorizada </a:t>
            </a:r>
          </a:p>
          <a:p>
            <a:pPr marL="0" indent="0" algn="ctr">
              <a:buNone/>
            </a:pPr>
            <a:r>
              <a:rPr lang="pt-PT" dirty="0">
                <a:solidFill>
                  <a:schemeClr val="accent1">
                    <a:lumMod val="75000"/>
                  </a:schemeClr>
                </a:solidFill>
              </a:rPr>
              <a:t>são os mais próximos da utilização humana = mais representativos=</a:t>
            </a:r>
            <a:r>
              <a:rPr lang="pt-PT" b="1" dirty="0">
                <a:solidFill>
                  <a:schemeClr val="accent1">
                    <a:lumMod val="75000"/>
                  </a:schemeClr>
                </a:solidFill>
              </a:rPr>
              <a:t>mais prototípicos </a:t>
            </a:r>
          </a:p>
          <a:p>
            <a:pPr marL="0" indent="0" algn="ctr">
              <a:buNone/>
            </a:pPr>
            <a:endParaRPr lang="pt-PT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pt-PT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do que, por exemplo:</a:t>
            </a:r>
          </a:p>
          <a:p>
            <a:pPr marL="0" indent="0" algn="ctr">
              <a:buNone/>
            </a:pPr>
            <a:r>
              <a:rPr lang="pt-PT" i="1" dirty="0">
                <a:solidFill>
                  <a:schemeClr val="accent2"/>
                </a:solidFill>
              </a:rPr>
              <a:t>o</a:t>
            </a:r>
            <a:r>
              <a:rPr lang="cs-CZ" i="1" dirty="0">
                <a:solidFill>
                  <a:schemeClr val="accent2"/>
                </a:solidFill>
              </a:rPr>
              <a:t> el</a:t>
            </a:r>
            <a:r>
              <a:rPr lang="pt-PT" i="1" dirty="0">
                <a:solidFill>
                  <a:schemeClr val="accent2"/>
                </a:solidFill>
              </a:rPr>
              <a:t>étrico o metro o comboio o acotacarro o avião o barco o navio </a:t>
            </a:r>
            <a:r>
              <a:rPr lang="pt-PT" dirty="0">
                <a:solidFill>
                  <a:schemeClr val="tx2">
                    <a:lumMod val="40000"/>
                    <a:lumOff val="60000"/>
                  </a:schemeClr>
                </a:solidFill>
              </a:rPr>
              <a:t>(utilização coletiva)</a:t>
            </a:r>
          </a:p>
          <a:p>
            <a:pPr marL="0" indent="0" algn="ctr">
              <a:buNone/>
            </a:pPr>
            <a:r>
              <a:rPr lang="pt-PT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 mota de água (utilização individual, de recreio)</a:t>
            </a:r>
          </a:p>
          <a:p>
            <a:pPr marL="0" indent="0" algn="ctr">
              <a:buNone/>
            </a:pPr>
            <a:r>
              <a:rPr lang="pt-PT" dirty="0">
                <a:solidFill>
                  <a:schemeClr val="tx2">
                    <a:lumMod val="40000"/>
                    <a:lumOff val="60000"/>
                  </a:schemeClr>
                </a:solidFill>
              </a:rPr>
              <a:t>que são </a:t>
            </a:r>
            <a:r>
              <a:rPr lang="pt-PT" b="1" dirty="0">
                <a:solidFill>
                  <a:schemeClr val="accent1">
                    <a:lumMod val="75000"/>
                  </a:schemeClr>
                </a:solidFill>
              </a:rPr>
              <a:t>mais prototípicos do que </a:t>
            </a:r>
          </a:p>
          <a:p>
            <a:pPr marL="0" indent="0" algn="ctr">
              <a:buNone/>
            </a:pPr>
            <a:endParaRPr lang="pt-PT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t-PT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pt-PT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os meios de transporte que se encontram </a:t>
            </a:r>
            <a:r>
              <a:rPr lang="pt-PT" b="1" dirty="0">
                <a:solidFill>
                  <a:schemeClr val="accent1">
                    <a:lumMod val="75000"/>
                  </a:schemeClr>
                </a:solidFill>
              </a:rPr>
              <a:t>na zona extrema da escala</a:t>
            </a:r>
            <a:r>
              <a:rPr lang="pt-PT" dirty="0">
                <a:solidFill>
                  <a:schemeClr val="tx2">
                    <a:lumMod val="40000"/>
                    <a:lumOff val="60000"/>
                  </a:schemeClr>
                </a:solidFill>
              </a:rPr>
              <a:t>, como, por exemplo: </a:t>
            </a:r>
          </a:p>
          <a:p>
            <a:pPr marL="0" indent="0" algn="ctr">
              <a:buNone/>
            </a:pPr>
            <a:r>
              <a:rPr lang="pt-PT" i="1" dirty="0">
                <a:solidFill>
                  <a:schemeClr val="accent2"/>
                </a:solidFill>
              </a:rPr>
              <a:t>o helicóptero, o zeppelim</a:t>
            </a:r>
            <a:endParaRPr lang="cs-CZ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577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pt-PT" b="1" dirty="0"/>
              <a:t>meios de transporte - análise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  <a:noFill/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PT" dirty="0"/>
              <a:t>Os membros de um campos semântico podem estão interligados entre si por uma relação de parecença, de similaridade mais próxima ou contígua:</a:t>
            </a:r>
          </a:p>
          <a:p>
            <a:pPr marL="0" indent="0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sz="5100" b="1" dirty="0"/>
              <a:t>ABC D A//B   B//C    C//D</a:t>
            </a:r>
          </a:p>
          <a:p>
            <a:pPr marL="0" indent="0" algn="ctr">
              <a:buNone/>
            </a:pPr>
            <a:endParaRPr lang="pt-PT" b="1" dirty="0"/>
          </a:p>
          <a:p>
            <a:pPr marL="0" indent="0">
              <a:buNone/>
            </a:pPr>
            <a:r>
              <a:rPr lang="pt-PT" dirty="0"/>
              <a:t>Podendo, contudo, haver situações em que os representantes do mesmo campo lexical não apresentem as mesmas propriedades: </a:t>
            </a:r>
          </a:p>
          <a:p>
            <a:pPr marL="0" indent="0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sz="5100" b="1" dirty="0"/>
              <a:t>A </a:t>
            </a:r>
            <a:r>
              <a:rPr lang="pt-PT" sz="5100" b="1" strike="sngStrike" dirty="0"/>
              <a:t>//</a:t>
            </a:r>
            <a:r>
              <a:rPr lang="pt-PT" sz="5100" b="1" dirty="0"/>
              <a:t> C   B </a:t>
            </a:r>
            <a:r>
              <a:rPr lang="pt-PT" sz="5100" b="1" strike="sngStrike" dirty="0"/>
              <a:t>//</a:t>
            </a:r>
            <a:r>
              <a:rPr lang="pt-PT" sz="5100" b="1" dirty="0"/>
              <a:t> D</a:t>
            </a:r>
          </a:p>
          <a:p>
            <a:pPr marL="0" indent="0" algn="ctr">
              <a:buNone/>
            </a:pPr>
            <a:endParaRPr lang="pt-PT" b="1" dirty="0"/>
          </a:p>
          <a:p>
            <a:pPr marL="0" indent="0" algn="just">
              <a:buNone/>
            </a:pPr>
            <a:r>
              <a:rPr lang="pt-PT" b="1" dirty="0"/>
              <a:t>A</a:t>
            </a:r>
            <a:r>
              <a:rPr lang="pt-PT" dirty="0"/>
              <a:t> pode ter propriedades em comum com </a:t>
            </a:r>
            <a:r>
              <a:rPr lang="pt-PT" b="1" dirty="0"/>
              <a:t>B</a:t>
            </a:r>
            <a:r>
              <a:rPr lang="pt-PT" dirty="0"/>
              <a:t>, </a:t>
            </a:r>
            <a:r>
              <a:rPr lang="pt-PT" b="1" dirty="0"/>
              <a:t>B</a:t>
            </a:r>
            <a:r>
              <a:rPr lang="pt-PT" dirty="0"/>
              <a:t> pode ter propriedades em comum com </a:t>
            </a:r>
            <a:r>
              <a:rPr lang="pt-PT" b="1" dirty="0"/>
              <a:t>C</a:t>
            </a:r>
            <a:r>
              <a:rPr lang="pt-PT" dirty="0"/>
              <a:t>, mas </a:t>
            </a:r>
            <a:r>
              <a:rPr lang="pt-PT" b="1" dirty="0"/>
              <a:t>A</a:t>
            </a:r>
            <a:r>
              <a:rPr lang="pt-PT" dirty="0"/>
              <a:t> pode não apresentar as mesmas carterísticas que </a:t>
            </a:r>
            <a:r>
              <a:rPr lang="pt-PT" b="1" dirty="0"/>
              <a:t>C</a:t>
            </a:r>
            <a:r>
              <a:rPr lang="pt-PT" dirty="0"/>
              <a:t> e </a:t>
            </a:r>
            <a:r>
              <a:rPr lang="pt-PT" b="1" dirty="0"/>
              <a:t>B</a:t>
            </a:r>
            <a:r>
              <a:rPr lang="pt-PT" dirty="0"/>
              <a:t> pode não ter características idênticas a </a:t>
            </a:r>
            <a:r>
              <a:rPr lang="pt-PT" b="1" dirty="0"/>
              <a:t>D</a:t>
            </a:r>
            <a:r>
              <a:rPr lang="pt-PT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72480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b="1" dirty="0"/>
              <a:t>Exemplificação das relações entre A,B,C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PT" b="1" dirty="0"/>
              <a:t>comboio, metro, elétrico </a:t>
            </a:r>
          </a:p>
          <a:p>
            <a:pPr marL="0" indent="0" algn="ctr">
              <a:buNone/>
            </a:pPr>
            <a:r>
              <a:rPr lang="pt-PT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comboio e metro </a:t>
            </a:r>
            <a:r>
              <a:rPr lang="pt-PT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podem: </a:t>
            </a:r>
          </a:p>
          <a:p>
            <a:pPr algn="just"/>
            <a:r>
              <a:rPr lang="pt-PT" dirty="0"/>
              <a:t>ter várias composições e carruagens</a:t>
            </a:r>
          </a:p>
          <a:p>
            <a:pPr algn="just"/>
            <a:r>
              <a:rPr lang="pt-PT" dirty="0"/>
              <a:t>deslocar-se sobre dois carris ou sobre monocarril</a:t>
            </a:r>
          </a:p>
          <a:p>
            <a:pPr algn="just"/>
            <a:r>
              <a:rPr lang="pt-PT" dirty="0"/>
              <a:t>são ambos transportes públicos e movidos a energia (elétrica, diesel, gás, carvão)</a:t>
            </a:r>
          </a:p>
          <a:p>
            <a:pPr algn="just"/>
            <a:r>
              <a:rPr lang="pt-PT" dirty="0"/>
              <a:t>Podem ter alcance interciades ou inter-regiões (mais comum no comboio que no metro)</a:t>
            </a:r>
          </a:p>
          <a:p>
            <a:pPr marL="0" indent="0" algn="just">
              <a:buNone/>
            </a:pPr>
            <a:r>
              <a:rPr lang="pt-PT" dirty="0"/>
              <a:t>(propriedades que o elétrico não apresenta)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5654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br>
              <a:rPr lang="pt-PT" b="1" dirty="0"/>
            </a:br>
            <a:r>
              <a:rPr lang="pt-PT" b="1" dirty="0"/>
              <a:t>Exemplificação das relações entre A,B,C</a:t>
            </a:r>
            <a:br>
              <a:rPr lang="pt-PT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PT" b="1" dirty="0"/>
              <a:t>comboio, metro, elétrico </a:t>
            </a:r>
          </a:p>
          <a:p>
            <a:pPr marL="0" indent="0" algn="ctr">
              <a:buNone/>
            </a:pPr>
            <a:r>
              <a:rPr lang="pt-PT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comboio e metro distinguem-se por: </a:t>
            </a:r>
          </a:p>
          <a:p>
            <a:pPr algn="just"/>
            <a:r>
              <a:rPr lang="pt-PT" dirty="0"/>
              <a:t>a possibilidade de estabelecer ligações entre os países ou intercontinentais</a:t>
            </a:r>
          </a:p>
          <a:p>
            <a:pPr algn="just"/>
            <a:r>
              <a:rPr lang="pt-PT" dirty="0"/>
              <a:t> a natureza da rede de relações: </a:t>
            </a:r>
            <a:r>
              <a:rPr lang="pt-PT" b="1" dirty="0"/>
              <a:t>o metro </a:t>
            </a:r>
            <a:r>
              <a:rPr lang="pt-PT" dirty="0"/>
              <a:t>conecta uma grande metrópole </a:t>
            </a:r>
            <a:r>
              <a:rPr lang="pt-PT" b="1" dirty="0"/>
              <a:t>com as cidades satélite</a:t>
            </a:r>
            <a:r>
              <a:rPr lang="pt-PT" dirty="0"/>
              <a:t> que com ela formam uma zona metropolitana (Porto, Matosinhos, Maia, Gaia, Póvoa de Varzim) </a:t>
            </a:r>
            <a:r>
              <a:rPr lang="pt-PT" b="1" dirty="0">
                <a:solidFill>
                  <a:srgbClr val="92D050"/>
                </a:solidFill>
              </a:rPr>
              <a:t>//</a:t>
            </a:r>
            <a:r>
              <a:rPr lang="pt-PT" dirty="0"/>
              <a:t> o elétrico. </a:t>
            </a:r>
            <a:r>
              <a:rPr lang="pt-PT" b="1" dirty="0"/>
              <a:t>O comboio </a:t>
            </a:r>
            <a:r>
              <a:rPr lang="pt-PT" dirty="0"/>
              <a:t>conecta algumas das </a:t>
            </a:r>
            <a:r>
              <a:rPr lang="pt-PT" b="1" dirty="0"/>
              <a:t>cidades mais significativas </a:t>
            </a:r>
            <a:r>
              <a:rPr lang="pt-PT" dirty="0"/>
              <a:t>do país (Porto, Lisboa, Braga, Faro). </a:t>
            </a:r>
            <a:r>
              <a:rPr lang="pt-PT" b="1" strike="sngStrike" dirty="0">
                <a:solidFill>
                  <a:srgbClr val="92D050"/>
                </a:solidFill>
              </a:rPr>
              <a:t>//</a:t>
            </a:r>
            <a:r>
              <a:rPr lang="pt-PT" b="1" dirty="0">
                <a:solidFill>
                  <a:srgbClr val="92D050"/>
                </a:solidFill>
              </a:rPr>
              <a:t> </a:t>
            </a:r>
            <a:r>
              <a:rPr lang="pt-PT" dirty="0"/>
              <a:t>o elétrico, o metro.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6976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altLang="cs-CZ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Propriedades g</a:t>
            </a:r>
            <a:r>
              <a:rPr lang="cs-CZ" altLang="cs-CZ" sz="2800" b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erais</a:t>
            </a:r>
            <a:r>
              <a:rPr lang="cs-CZ" altLang="cs-CZ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: 1.2, 6</a:t>
            </a:r>
            <a:br>
              <a:rPr lang="pt-PT" altLang="cs-CZ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pt-PT" altLang="cs-CZ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propriedades </a:t>
            </a:r>
            <a:r>
              <a:rPr lang="cs-CZ" altLang="cs-CZ" sz="2800" b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específic</a:t>
            </a:r>
            <a:r>
              <a:rPr lang="pt-PT" altLang="cs-CZ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as </a:t>
            </a:r>
            <a:r>
              <a:rPr lang="cs-CZ" altLang="cs-CZ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3,5 </a:t>
            </a:r>
            <a:r>
              <a:rPr lang="pt-PT" altLang="cs-CZ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263863"/>
              </p:ext>
            </p:extLst>
          </p:nvPr>
        </p:nvGraphicFramePr>
        <p:xfrm>
          <a:off x="539552" y="1700808"/>
          <a:ext cx="8208912" cy="38884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</a:rPr>
                        <a:t>comboio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dirty="0">
                          <a:effectLst/>
                        </a:rPr>
                        <a:t>m</a:t>
                      </a:r>
                      <a:r>
                        <a:rPr lang="cs-CZ" sz="2800" dirty="0" err="1">
                          <a:effectLst/>
                        </a:rPr>
                        <a:t>etro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</a:rPr>
                        <a:t>elétrico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1.Transporte </a:t>
                      </a:r>
                      <a:r>
                        <a:rPr lang="cs-CZ" sz="2000" dirty="0" err="1">
                          <a:effectLst/>
                        </a:rPr>
                        <a:t>público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2.Bicarril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3.Monocarril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-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4.Intercontinental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interpaíses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-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-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0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5</a:t>
                      </a:r>
                      <a:r>
                        <a:rPr lang="cs-CZ" sz="2000" dirty="0">
                          <a:effectLst/>
                        </a:rPr>
                        <a:t>.</a:t>
                      </a:r>
                      <a:r>
                        <a:rPr lang="cs-CZ" sz="2000" dirty="0" err="1">
                          <a:effectLst/>
                        </a:rPr>
                        <a:t>Intercidades</a:t>
                      </a:r>
                      <a:r>
                        <a:rPr lang="cs-CZ" sz="2000" dirty="0">
                          <a:effectLst/>
                        </a:rPr>
                        <a:t>, inter-</a:t>
                      </a:r>
                      <a:r>
                        <a:rPr lang="cs-CZ" sz="2000" dirty="0" err="1">
                          <a:effectLst/>
                        </a:rPr>
                        <a:t>regiões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-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3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6</a:t>
                      </a:r>
                      <a:r>
                        <a:rPr lang="cs-CZ" sz="2000" dirty="0">
                          <a:effectLst/>
                        </a:rPr>
                        <a:t>.</a:t>
                      </a:r>
                      <a:r>
                        <a:rPr lang="cs-CZ" sz="2000" dirty="0" err="1">
                          <a:effectLst/>
                        </a:rPr>
                        <a:t>Urbano</a:t>
                      </a:r>
                      <a:r>
                        <a:rPr lang="cs-CZ" sz="2000" dirty="0">
                          <a:effectLst/>
                        </a:rPr>
                        <a:t>, </a:t>
                      </a:r>
                      <a:r>
                        <a:rPr lang="cs-CZ" sz="2000" dirty="0" err="1">
                          <a:effectLst/>
                        </a:rPr>
                        <a:t>suburbano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>
                          <a:effectLst/>
                        </a:rPr>
                        <a:t>+</a:t>
                      </a:r>
                      <a:endParaRPr lang="cs-CZ" sz="3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</a:rPr>
                        <a:t>+</a:t>
                      </a:r>
                      <a:endParaRPr lang="cs-CZ" sz="3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56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t-PT" dirty="0"/>
              <a:t>campo semântico de </a:t>
            </a:r>
            <a:r>
              <a:rPr lang="pt-PT" b="1" i="1" dirty="0"/>
              <a:t>mãe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1400" dirty="0"/>
              <a:t>https://kontext.korpus.cz/view?ctxattrs=word&amp;pcq_pos_neg_intercorp_v12_cs=pos&amp;attr_vmode=mouseover&amp;pagesize=40&amp;align=intercorp_v12_cs&amp;q=~OI4okCdYAL8S&amp;viewmode=align&amp;attrs=word&amp;corpname=intercorp_v12_pt&amp;refs=%3Ddoc.id&amp;attr_allpos=all&amp;maincorp=intercorp_v12_pt</a:t>
            </a:r>
          </a:p>
          <a:p>
            <a:pPr marL="0" indent="0">
              <a:buNone/>
            </a:pPr>
            <a:endParaRPr lang="pt-PT" sz="1800" dirty="0">
              <a:solidFill>
                <a:srgbClr val="E2007A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0" err="1">
                <a:solidFill>
                  <a:srgbClr val="E2007A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mãe</a:t>
            </a:r>
            <a:r>
              <a:rPr lang="cs-CZ" sz="1800" dirty="0">
                <a:solidFill>
                  <a:srgbClr val="E2007A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PT" sz="1800" dirty="0">
                <a:solidFill>
                  <a:srgbClr val="E2007A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u="sng" dirty="0">
                <a:solidFill>
                  <a:srgbClr val="0022AA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Použít jako filtr v druhém korpusu"/>
              </a:rPr>
              <a:t>máma</a:t>
            </a:r>
            <a:r>
              <a:rPr lang="cs-CZ" sz="1800" dirty="0">
                <a:solidFill>
                  <a:srgbClr val="01010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800" dirty="0">
                <a:solidFill>
                  <a:srgbClr val="99999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(44,8%)</a:t>
            </a:r>
            <a:r>
              <a:rPr lang="cs-CZ" sz="1800" dirty="0">
                <a:solidFill>
                  <a:srgbClr val="01010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cs-CZ" sz="1800" u="sng" dirty="0">
                <a:solidFill>
                  <a:srgbClr val="0022AA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Použít jako filtr v druhém korpusu"/>
              </a:rPr>
              <a:t>matka</a:t>
            </a:r>
            <a:r>
              <a:rPr lang="cs-CZ" sz="1800" dirty="0">
                <a:solidFill>
                  <a:srgbClr val="01010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800" dirty="0">
                <a:solidFill>
                  <a:srgbClr val="99999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(41,4%)</a:t>
            </a:r>
            <a:r>
              <a:rPr lang="cs-CZ" sz="1800" dirty="0">
                <a:solidFill>
                  <a:srgbClr val="01010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cs-CZ" sz="1800" u="sng" dirty="0">
                <a:solidFill>
                  <a:srgbClr val="0022AA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Použít jako filtr v druhém korpusu"/>
              </a:rPr>
              <a:t>maminka</a:t>
            </a:r>
            <a:r>
              <a:rPr lang="cs-CZ" sz="1800" dirty="0">
                <a:solidFill>
                  <a:srgbClr val="01010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800" dirty="0">
                <a:solidFill>
                  <a:srgbClr val="99999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(3,8%)</a:t>
            </a:r>
            <a:r>
              <a:rPr lang="cs-CZ" sz="1800" dirty="0">
                <a:solidFill>
                  <a:srgbClr val="01010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cs-CZ" sz="1800" u="sng" dirty="0">
                <a:solidFill>
                  <a:srgbClr val="0022AA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Použít jako filtr v druhém korpusu"/>
              </a:rPr>
              <a:t>mamka</a:t>
            </a:r>
            <a:r>
              <a:rPr lang="cs-CZ" sz="1800" dirty="0">
                <a:solidFill>
                  <a:srgbClr val="01010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800" dirty="0">
                <a:solidFill>
                  <a:srgbClr val="99999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(1,6%)</a:t>
            </a:r>
            <a:r>
              <a:rPr lang="cs-CZ" sz="1800" dirty="0">
                <a:solidFill>
                  <a:srgbClr val="01010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cs-CZ" sz="1800" u="sng" dirty="0">
                <a:solidFill>
                  <a:srgbClr val="0022AA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 tooltip="Použít jako filtr v druhém korpusu"/>
              </a:rPr>
              <a:t>hajzl</a:t>
            </a:r>
            <a:r>
              <a:rPr lang="cs-CZ" sz="1800" dirty="0">
                <a:solidFill>
                  <a:srgbClr val="01010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800" dirty="0">
                <a:solidFill>
                  <a:srgbClr val="99999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(1%)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793501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t-PT" dirty="0"/>
              <a:t>campo semântico de </a:t>
            </a:r>
            <a:r>
              <a:rPr lang="pt-PT" b="1" i="1" dirty="0"/>
              <a:t>mãe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PT" b="1" i="1" dirty="0"/>
              <a:t>Exemplificação</a:t>
            </a:r>
            <a:r>
              <a:rPr lang="pt-PT" dirty="0"/>
              <a:t>:</a:t>
            </a:r>
          </a:p>
          <a:p>
            <a:pPr marL="0" indent="0" algn="ctr">
              <a:buNone/>
            </a:pPr>
            <a:r>
              <a:rPr lang="cs-CZ" b="1" dirty="0"/>
              <a:t>o </a:t>
            </a:r>
            <a:r>
              <a:rPr lang="cs-CZ" b="1" dirty="0" err="1"/>
              <a:t>campo</a:t>
            </a:r>
            <a:r>
              <a:rPr lang="cs-CZ" b="1" dirty="0"/>
              <a:t> </a:t>
            </a:r>
            <a:r>
              <a:rPr lang="cs-CZ" b="1" dirty="0" err="1"/>
              <a:t>semântico</a:t>
            </a:r>
            <a:r>
              <a:rPr lang="cs-CZ" b="1" dirty="0"/>
              <a:t> de </a:t>
            </a:r>
            <a:r>
              <a:rPr lang="cs-CZ" b="1" dirty="0" err="1"/>
              <a:t>mãe</a:t>
            </a:r>
            <a:r>
              <a:rPr lang="cs-CZ" b="1" dirty="0"/>
              <a:t> </a:t>
            </a:r>
            <a:r>
              <a:rPr lang="cs-CZ" b="1" dirty="0" err="1"/>
              <a:t>inclui</a:t>
            </a:r>
            <a:r>
              <a:rPr lang="cs-CZ" b="1" dirty="0"/>
              <a:t>:</a:t>
            </a:r>
            <a:endParaRPr lang="pt-PT" b="1" dirty="0"/>
          </a:p>
          <a:p>
            <a:pPr marL="0" indent="0" algn="ctr">
              <a:buNone/>
            </a:pPr>
            <a:r>
              <a:rPr lang="pt-PT" b="1" dirty="0"/>
              <a:t>Nossa Mãe!</a:t>
            </a:r>
            <a:r>
              <a:rPr lang="cs-CZ" b="1" dirty="0"/>
              <a:t> </a:t>
            </a:r>
            <a:r>
              <a:rPr lang="pt-PT" b="1" dirty="0"/>
              <a:t>– </a:t>
            </a:r>
            <a:r>
              <a:rPr lang="pt-PT" dirty="0"/>
              <a:t>Panenko Maria!</a:t>
            </a:r>
          </a:p>
          <a:p>
            <a:pPr marL="0" indent="0" algn="ctr">
              <a:buNone/>
            </a:pPr>
            <a:r>
              <a:rPr lang="cs-CZ" b="1" dirty="0" err="1"/>
              <a:t>mãe</a:t>
            </a:r>
            <a:r>
              <a:rPr lang="cs-CZ" b="1" dirty="0"/>
              <a:t>-de-</a:t>
            </a:r>
            <a:r>
              <a:rPr lang="cs-CZ" b="1" dirty="0" err="1"/>
              <a:t>família</a:t>
            </a:r>
            <a:r>
              <a:rPr lang="pt-PT" dirty="0"/>
              <a:t> </a:t>
            </a:r>
            <a:r>
              <a:rPr lang="cs-CZ" dirty="0"/>
              <a:t>-</a:t>
            </a:r>
            <a:r>
              <a:rPr lang="pt-PT" dirty="0"/>
              <a:t>matka (vdaná s d</a:t>
            </a:r>
            <a:r>
              <a:rPr lang="cs-CZ" dirty="0"/>
              <a:t>ě</a:t>
            </a:r>
            <a:r>
              <a:rPr lang="pt-PT" dirty="0"/>
              <a:t>tmi)</a:t>
            </a:r>
          </a:p>
          <a:p>
            <a:pPr marL="0" indent="0" algn="ctr">
              <a:buNone/>
            </a:pPr>
            <a:r>
              <a:rPr lang="pt-PT" dirty="0"/>
              <a:t>X </a:t>
            </a:r>
            <a:r>
              <a:rPr lang="cs-CZ" b="1" dirty="0" err="1"/>
              <a:t>mãe</a:t>
            </a:r>
            <a:r>
              <a:rPr lang="pt-PT" b="1" dirty="0"/>
              <a:t> solteira</a:t>
            </a:r>
            <a:r>
              <a:rPr lang="cs-CZ" dirty="0"/>
              <a:t>-</a:t>
            </a:r>
            <a:r>
              <a:rPr lang="cs-CZ" b="1" dirty="0"/>
              <a:t> </a:t>
            </a:r>
            <a:r>
              <a:rPr lang="pt-PT" dirty="0"/>
              <a:t>svobodná matka</a:t>
            </a:r>
          </a:p>
          <a:p>
            <a:pPr marL="0" indent="0" algn="ctr">
              <a:buNone/>
            </a:pPr>
            <a:r>
              <a:rPr lang="cs-CZ" b="1" dirty="0" err="1"/>
              <a:t>mãe</a:t>
            </a:r>
            <a:r>
              <a:rPr lang="cs-CZ" b="1" dirty="0"/>
              <a:t>-de-</a:t>
            </a:r>
            <a:r>
              <a:rPr lang="cs-CZ" b="1" dirty="0" err="1"/>
              <a:t>santo</a:t>
            </a:r>
            <a:r>
              <a:rPr lang="pt-PT" dirty="0"/>
              <a:t>=</a:t>
            </a:r>
            <a:r>
              <a:rPr lang="pt-BR" dirty="0">
                <a:effectLst/>
              </a:rPr>
              <a:t> </a:t>
            </a:r>
            <a:r>
              <a:rPr lang="cs-CZ" dirty="0">
                <a:effectLst/>
              </a:rPr>
              <a:t>n</a:t>
            </a:r>
            <a:r>
              <a:rPr lang="pt-BR" dirty="0">
                <a:effectLst/>
              </a:rPr>
              <a:t>os candomblés </a:t>
            </a:r>
            <a:r>
              <a:rPr lang="cs-CZ" dirty="0"/>
              <a:t>(černošský  náboženský rituál)</a:t>
            </a:r>
            <a:r>
              <a:rPr lang="pt-BR" dirty="0">
                <a:effectLst/>
              </a:rPr>
              <a:t> e xangôs</a:t>
            </a:r>
            <a:r>
              <a:rPr lang="cs-CZ" dirty="0">
                <a:effectLst/>
              </a:rPr>
              <a:t> (brazilský náboženský obřad afrického původu) </a:t>
            </a:r>
            <a:r>
              <a:rPr lang="pt-BR" dirty="0">
                <a:effectLst/>
              </a:rPr>
              <a:t>, mulher responsável pelo culto dos orixás, que se dirige à divindade, recebendo as instruções que transmite aos crentes</a:t>
            </a:r>
            <a:endParaRPr lang="pt-PT" dirty="0"/>
          </a:p>
          <a:p>
            <a:pPr marL="0" indent="0" algn="ctr">
              <a:buNone/>
            </a:pPr>
            <a:r>
              <a:rPr lang="cs-CZ" b="1" dirty="0" err="1"/>
              <a:t>terra-mãe</a:t>
            </a:r>
            <a:r>
              <a:rPr lang="pt-PT" dirty="0"/>
              <a:t> </a:t>
            </a:r>
            <a:r>
              <a:rPr lang="cs-CZ" dirty="0"/>
              <a:t>= matička země</a:t>
            </a:r>
          </a:p>
          <a:p>
            <a:pPr marL="0" indent="0" algn="ctr">
              <a:buNone/>
            </a:pPr>
            <a:r>
              <a:rPr lang="cs-CZ" b="1" dirty="0" err="1"/>
              <a:t>filho</a:t>
            </a:r>
            <a:r>
              <a:rPr lang="cs-CZ" b="1" dirty="0"/>
              <a:t> de sua </a:t>
            </a:r>
            <a:r>
              <a:rPr lang="cs-CZ" b="1" dirty="0" err="1"/>
              <a:t>mãe</a:t>
            </a:r>
            <a:r>
              <a:rPr lang="cs-CZ" b="1" dirty="0"/>
              <a:t> </a:t>
            </a:r>
            <a:r>
              <a:rPr lang="cs-CZ" dirty="0"/>
              <a:t>– celá matka</a:t>
            </a:r>
          </a:p>
          <a:p>
            <a:pPr marL="0" indent="0" algn="ctr">
              <a:buNone/>
            </a:pPr>
            <a:r>
              <a:rPr lang="cs-CZ" b="1" dirty="0" err="1"/>
              <a:t>mãe</a:t>
            </a:r>
            <a:r>
              <a:rPr lang="cs-CZ" b="1" dirty="0"/>
              <a:t> </a:t>
            </a:r>
            <a:r>
              <a:rPr lang="cs-CZ" b="1" dirty="0" err="1"/>
              <a:t>coruja</a:t>
            </a:r>
            <a:r>
              <a:rPr lang="cs-CZ" b="1" dirty="0"/>
              <a:t>/</a:t>
            </a:r>
            <a:r>
              <a:rPr lang="cs-CZ" b="1" dirty="0" err="1"/>
              <a:t>galinha</a:t>
            </a:r>
            <a:r>
              <a:rPr lang="cs-CZ" b="1" dirty="0"/>
              <a:t> </a:t>
            </a:r>
            <a:r>
              <a:rPr lang="cs-CZ" dirty="0"/>
              <a:t>– matka milující opičí láskou</a:t>
            </a:r>
          </a:p>
          <a:p>
            <a:pPr marL="0" indent="0" algn="ctr">
              <a:buNone/>
            </a:pPr>
            <a:r>
              <a:rPr lang="cs-CZ" b="1" dirty="0" err="1"/>
              <a:t>como</a:t>
            </a:r>
            <a:r>
              <a:rPr lang="cs-CZ" b="1" dirty="0"/>
              <a:t> a </a:t>
            </a:r>
            <a:r>
              <a:rPr lang="cs-CZ" b="1" dirty="0" err="1"/>
              <a:t>mãe</a:t>
            </a:r>
            <a:r>
              <a:rPr lang="cs-CZ" b="1" dirty="0"/>
              <a:t> de </a:t>
            </a:r>
            <a:r>
              <a:rPr lang="cs-CZ" b="1" dirty="0" err="1"/>
              <a:t>São</a:t>
            </a:r>
            <a:r>
              <a:rPr lang="cs-CZ" b="1" dirty="0"/>
              <a:t> Pedro </a:t>
            </a:r>
            <a:r>
              <a:rPr lang="cs-CZ" dirty="0"/>
              <a:t>– jako kůl v plotě</a:t>
            </a:r>
            <a:endParaRPr lang="pt-PT" dirty="0"/>
          </a:p>
          <a:p>
            <a:pPr marL="0" indent="0" algn="ctr">
              <a:buNone/>
            </a:pPr>
            <a:r>
              <a:rPr lang="cs-CZ" b="1" dirty="0" err="1"/>
              <a:t>mãe</a:t>
            </a:r>
            <a:r>
              <a:rPr lang="cs-CZ" b="1" dirty="0"/>
              <a:t>-de-</a:t>
            </a:r>
            <a:r>
              <a:rPr lang="cs-CZ" b="1" dirty="0" err="1"/>
              <a:t>água</a:t>
            </a:r>
            <a:r>
              <a:rPr lang="cs-CZ" dirty="0"/>
              <a:t>-</a:t>
            </a:r>
            <a:r>
              <a:rPr lang="pt-PT" dirty="0"/>
              <a:t>pramen, vodní nádr</a:t>
            </a:r>
            <a:r>
              <a:rPr lang="cs-CZ" dirty="0"/>
              <a:t>ž</a:t>
            </a:r>
          </a:p>
          <a:p>
            <a:pPr marL="0" indent="0" algn="ctr">
              <a:buNone/>
            </a:pPr>
            <a:r>
              <a:rPr lang="cs-CZ" b="1" dirty="0" err="1"/>
              <a:t>mãe</a:t>
            </a:r>
            <a:r>
              <a:rPr lang="cs-CZ" b="1" dirty="0"/>
              <a:t>-da-</a:t>
            </a:r>
            <a:r>
              <a:rPr lang="cs-CZ" b="1" dirty="0" err="1"/>
              <a:t>lua</a:t>
            </a:r>
            <a:r>
              <a:rPr lang="cs-CZ" b="1" dirty="0"/>
              <a:t> – </a:t>
            </a:r>
            <a:r>
              <a:rPr lang="cs-CZ" dirty="0"/>
              <a:t>potu obecný (noční pták podobný sově, zpěv připomíná smích)</a:t>
            </a:r>
            <a:endParaRPr lang="pt-P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621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pt-PT" b="1" dirty="0"/>
              <a:t>Campo semântico – luva</a:t>
            </a:r>
            <a:br>
              <a:rPr lang="pt-PT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PT" dirty="0"/>
              <a:t> </a:t>
            </a:r>
            <a:r>
              <a:rPr lang="pt-BR" dirty="0"/>
              <a:t>1. [Vestuário]  Peça de roupa, geralmente com a forma da mão e dos dedos, de comprimento variável, usada como acessório ou como protecção. </a:t>
            </a:r>
          </a:p>
          <a:p>
            <a:pPr marL="0" indent="0" algn="just">
              <a:buNone/>
            </a:pPr>
            <a:r>
              <a:rPr lang="pt-BR" dirty="0"/>
              <a:t>2. Qualquer objecto semelhante, de material resistente, usado para proteger as mãos em determinadas tarefas e actividades.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luvas</a:t>
            </a:r>
          </a:p>
          <a:p>
            <a:pPr marL="0" indent="0" algn="just">
              <a:buNone/>
            </a:pPr>
            <a:r>
              <a:rPr lang="pt-BR" dirty="0"/>
              <a:t>nome feminino plural</a:t>
            </a:r>
          </a:p>
          <a:p>
            <a:pPr marL="0" indent="0" algn="just">
              <a:buNone/>
            </a:pPr>
            <a:r>
              <a:rPr lang="pt-BR" dirty="0"/>
              <a:t>3. Recompensa, geralmente ilegal, ao que proporciona ou facilita um negócio lucrativo. = PEITA, SUBORNO</a:t>
            </a:r>
          </a:p>
          <a:p>
            <a:pPr marL="0" indent="0" algn="just">
              <a:buNone/>
            </a:pPr>
            <a:r>
              <a:rPr lang="pt-BR" dirty="0"/>
              <a:t>4. Mãos queimadas pelo sol.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"luva", in Dicionário Priberam da Língua Portuguesa [em linha], 2008-2020, https://dicionario.priberam.org/luva [consultado em 19-11-2020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286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pt-PT" b="1" dirty="0"/>
              <a:t>Campo semântico – luva</a:t>
            </a:r>
            <a:br>
              <a:rPr lang="pt-PT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>
              <a:spcAft>
                <a:spcPts val="800"/>
              </a:spcAft>
            </a:pPr>
            <a:r>
              <a:rPr lang="pt-PT" sz="1400" dirty="0" err="1"/>
              <a:t>https</a:t>
            </a:r>
            <a:r>
              <a:rPr lang="pt-PT" sz="1400" dirty="0"/>
              <a:t>://</a:t>
            </a:r>
            <a:r>
              <a:rPr lang="pt-PT" sz="1400" dirty="0" err="1"/>
              <a:t>kontext.korpus.cz</a:t>
            </a:r>
            <a:r>
              <a:rPr lang="pt-PT" sz="1400" dirty="0"/>
              <a:t>/</a:t>
            </a:r>
            <a:r>
              <a:rPr lang="pt-PT" sz="1400" dirty="0" err="1"/>
              <a:t>view?ctxattrs</a:t>
            </a:r>
            <a:r>
              <a:rPr lang="pt-PT" sz="1400" dirty="0"/>
              <a:t>=</a:t>
            </a:r>
            <a:r>
              <a:rPr lang="pt-PT" sz="1400" dirty="0" err="1"/>
              <a:t>word&amp;pcq_pos_neg_intercorp_v12_cs</a:t>
            </a:r>
            <a:r>
              <a:rPr lang="pt-PT" sz="1400" dirty="0"/>
              <a:t>=</a:t>
            </a:r>
            <a:r>
              <a:rPr lang="pt-PT" sz="1400" dirty="0" err="1"/>
              <a:t>pos&amp;attr_vmode</a:t>
            </a:r>
            <a:r>
              <a:rPr lang="pt-PT" sz="1400" dirty="0"/>
              <a:t>=</a:t>
            </a:r>
            <a:r>
              <a:rPr lang="pt-PT" sz="1400" dirty="0" err="1"/>
              <a:t>mouseover&amp;pagesize</a:t>
            </a:r>
            <a:r>
              <a:rPr lang="pt-PT" sz="1400" dirty="0"/>
              <a:t>=</a:t>
            </a:r>
            <a:r>
              <a:rPr lang="pt-PT" sz="1400" dirty="0" err="1"/>
              <a:t>40&amp;align</a:t>
            </a:r>
            <a:r>
              <a:rPr lang="pt-PT" sz="1400" dirty="0"/>
              <a:t>=</a:t>
            </a:r>
            <a:r>
              <a:rPr lang="pt-PT" sz="1400" dirty="0" err="1"/>
              <a:t>intercorp_v12_cs&amp;q</a:t>
            </a:r>
            <a:r>
              <a:rPr lang="pt-PT" sz="1400" dirty="0"/>
              <a:t>=~</a:t>
            </a:r>
            <a:r>
              <a:rPr lang="pt-PT" sz="1400" dirty="0" err="1"/>
              <a:t>HU5Mqn9uoFn7&amp;viewmode</a:t>
            </a:r>
            <a:r>
              <a:rPr lang="pt-PT" sz="1400" dirty="0"/>
              <a:t>=</a:t>
            </a:r>
            <a:r>
              <a:rPr lang="pt-PT" sz="1400" dirty="0" err="1"/>
              <a:t>sen&amp;attrs</a:t>
            </a:r>
            <a:r>
              <a:rPr lang="pt-PT" sz="1400" dirty="0"/>
              <a:t>=</a:t>
            </a:r>
            <a:r>
              <a:rPr lang="pt-PT" sz="1400" dirty="0" err="1"/>
              <a:t>word&amp;corpname</a:t>
            </a:r>
            <a:r>
              <a:rPr lang="pt-PT" sz="1400" dirty="0"/>
              <a:t>=</a:t>
            </a:r>
            <a:r>
              <a:rPr lang="pt-PT" sz="1400" dirty="0" err="1"/>
              <a:t>intercorp_v12_pt&amp;refs</a:t>
            </a:r>
            <a:r>
              <a:rPr lang="pt-PT" sz="1400" dirty="0"/>
              <a:t>=%</a:t>
            </a:r>
            <a:r>
              <a:rPr lang="pt-PT" sz="1400" dirty="0" err="1"/>
              <a:t>3Ddoc.id&amp;attr_allpos</a:t>
            </a:r>
            <a:r>
              <a:rPr lang="pt-PT" sz="1400" dirty="0"/>
              <a:t>=</a:t>
            </a:r>
            <a:r>
              <a:rPr lang="pt-PT" sz="1400" dirty="0" err="1"/>
              <a:t>all&amp;maincorp</a:t>
            </a:r>
            <a:r>
              <a:rPr lang="pt-PT" sz="1400" dirty="0"/>
              <a:t>=</a:t>
            </a:r>
            <a:r>
              <a:rPr lang="pt-PT" sz="1400" dirty="0" err="1"/>
              <a:t>intercorp_v12_pt</a:t>
            </a:r>
            <a:endParaRPr lang="pt-PT" sz="1400" dirty="0"/>
          </a:p>
          <a:p>
            <a:pPr marL="0" indent="0" algn="just">
              <a:spcAft>
                <a:spcPts val="800"/>
              </a:spcAft>
              <a:buNone/>
            </a:pPr>
            <a:r>
              <a:rPr lang="pt-PT" dirty="0"/>
              <a:t> </a:t>
            </a:r>
            <a:r>
              <a:rPr lang="cs-CZ" sz="1800" dirty="0" err="1">
                <a:solidFill>
                  <a:srgbClr val="E2007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luva:</a:t>
            </a:r>
            <a:r>
              <a:rPr lang="cs-CZ" sz="1800" u="sng" dirty="0" err="1">
                <a:solidFill>
                  <a:srgbClr val="0022A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tooltip="Použít jako filtr v druhém korpusu"/>
              </a:rPr>
              <a:t>rukavice</a:t>
            </a:r>
            <a:r>
              <a:rPr lang="cs-CZ" sz="1800" dirty="0">
                <a:solidFill>
                  <a:srgbClr val="01010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1800" dirty="0">
                <a:solidFill>
                  <a:srgbClr val="99999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(80,1%)</a:t>
            </a:r>
            <a:r>
              <a:rPr lang="cs-CZ" sz="1800" dirty="0">
                <a:solidFill>
                  <a:srgbClr val="01010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cs-CZ" sz="1800" u="sng" dirty="0">
                <a:solidFill>
                  <a:srgbClr val="0022A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tooltip="Použít jako filtr v druhém korpusu"/>
              </a:rPr>
              <a:t>rukavička</a:t>
            </a:r>
            <a:r>
              <a:rPr lang="cs-CZ" sz="1800" dirty="0">
                <a:solidFill>
                  <a:srgbClr val="01010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1800" dirty="0">
                <a:solidFill>
                  <a:srgbClr val="99999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(6,6%)</a:t>
            </a:r>
            <a:r>
              <a:rPr lang="cs-CZ" sz="1800" dirty="0">
                <a:solidFill>
                  <a:srgbClr val="01010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cs-CZ" sz="1800" u="sng" dirty="0">
                <a:solidFill>
                  <a:srgbClr val="0022A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 tooltip="Použít jako filtr v druhém korpusu"/>
              </a:rPr>
              <a:t>úplatek</a:t>
            </a:r>
            <a:r>
              <a:rPr lang="cs-CZ" sz="1800" dirty="0">
                <a:solidFill>
                  <a:srgbClr val="01010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1800" dirty="0">
                <a:solidFill>
                  <a:srgbClr val="99999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(2,4%)</a:t>
            </a:r>
            <a:r>
              <a:rPr lang="cs-CZ" sz="1800" dirty="0">
                <a:solidFill>
                  <a:srgbClr val="01010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cs-CZ" sz="1800" u="sng" dirty="0">
                <a:solidFill>
                  <a:srgbClr val="0022A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 tooltip="Použít jako filtr v druhém korpusu"/>
              </a:rPr>
              <a:t>přihrádka</a:t>
            </a:r>
            <a:r>
              <a:rPr lang="cs-CZ" sz="1800" dirty="0">
                <a:solidFill>
                  <a:srgbClr val="01010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1800" dirty="0">
                <a:solidFill>
                  <a:srgbClr val="99999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(1,1%)</a:t>
            </a:r>
            <a:r>
              <a:rPr lang="cs-CZ" sz="1800" dirty="0">
                <a:solidFill>
                  <a:srgbClr val="01010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cs-CZ" sz="1800" u="sng" dirty="0">
                <a:solidFill>
                  <a:srgbClr val="0022A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 tooltip="Použít jako filtr v druhém korpusu"/>
              </a:rPr>
              <a:t>ulitý</a:t>
            </a:r>
            <a:r>
              <a:rPr lang="cs-CZ" sz="1800" dirty="0">
                <a:solidFill>
                  <a:srgbClr val="01010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1800" dirty="0">
                <a:solidFill>
                  <a:srgbClr val="99999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(0,9%)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7477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pt-PT" b="1" dirty="0"/>
              <a:t>Campo semântico – luva</a:t>
            </a:r>
            <a:br>
              <a:rPr lang="pt-PT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dirty="0"/>
              <a:t>O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 é, </a:t>
            </a:r>
            <a:r>
              <a:rPr lang="cs-CZ" dirty="0" err="1"/>
              <a:t>pois</a:t>
            </a:r>
            <a:r>
              <a:rPr lang="cs-CZ" dirty="0"/>
              <a:t>, </a:t>
            </a:r>
            <a:r>
              <a:rPr lang="cs-CZ" b="1" dirty="0" err="1"/>
              <a:t>toda</a:t>
            </a:r>
            <a:r>
              <a:rPr lang="cs-CZ" b="1" dirty="0"/>
              <a:t> a </a:t>
            </a:r>
            <a:r>
              <a:rPr lang="cs-CZ" b="1" dirty="0" err="1"/>
              <a:t>área</a:t>
            </a:r>
            <a:r>
              <a:rPr lang="cs-CZ" b="1" dirty="0"/>
              <a:t> de </a:t>
            </a:r>
            <a:r>
              <a:rPr lang="cs-CZ" b="1" dirty="0" err="1"/>
              <a:t>significação</a:t>
            </a:r>
            <a:r>
              <a:rPr lang="cs-CZ" b="1" dirty="0"/>
              <a:t> de </a:t>
            </a:r>
            <a:r>
              <a:rPr lang="cs-CZ" b="1" dirty="0" err="1"/>
              <a:t>uma</a:t>
            </a:r>
            <a:r>
              <a:rPr lang="cs-CZ" b="1" dirty="0"/>
              <a:t> </a:t>
            </a:r>
            <a:r>
              <a:rPr lang="cs-CZ" b="1" dirty="0" err="1"/>
              <a:t>palavra</a:t>
            </a:r>
            <a:r>
              <a:rPr lang="cs-CZ" b="1" dirty="0"/>
              <a:t> ou de um grupo de </a:t>
            </a:r>
            <a:r>
              <a:rPr lang="cs-CZ" b="1" dirty="0" err="1"/>
              <a:t>palavras</a:t>
            </a:r>
            <a:r>
              <a:rPr lang="cs-CZ" dirty="0"/>
              <a:t>. </a:t>
            </a:r>
          </a:p>
          <a:p>
            <a:pPr marL="0" indent="0" algn="ctr">
              <a:buNone/>
            </a:pPr>
            <a:r>
              <a:rPr lang="cs-CZ" b="1" i="1" dirty="0" err="1"/>
              <a:t>Exemplifica</a:t>
            </a:r>
            <a:r>
              <a:rPr lang="pt-PT" b="1" i="1" dirty="0"/>
              <a:t>ção:</a:t>
            </a:r>
          </a:p>
          <a:p>
            <a:pPr marL="0" indent="0" algn="ctr">
              <a:buNone/>
            </a:pPr>
            <a:r>
              <a:rPr lang="pt-PT" dirty="0"/>
              <a:t>Descrição d</a:t>
            </a:r>
            <a:r>
              <a:rPr lang="cs-CZ" dirty="0"/>
              <a:t>o </a:t>
            </a:r>
            <a:r>
              <a:rPr lang="cs-CZ" dirty="0" err="1"/>
              <a:t>campo</a:t>
            </a:r>
            <a:r>
              <a:rPr lang="cs-CZ" dirty="0"/>
              <a:t> </a:t>
            </a:r>
            <a:r>
              <a:rPr lang="cs-CZ" dirty="0" err="1"/>
              <a:t>semântico</a:t>
            </a:r>
            <a:r>
              <a:rPr lang="cs-CZ" dirty="0"/>
              <a:t> da </a:t>
            </a:r>
            <a:r>
              <a:rPr lang="cs-CZ" dirty="0" err="1"/>
              <a:t>palavra</a:t>
            </a:r>
            <a:r>
              <a:rPr lang="cs-CZ" dirty="0"/>
              <a:t> </a:t>
            </a:r>
            <a:r>
              <a:rPr lang="cs-CZ" b="1" dirty="0" err="1"/>
              <a:t>luva</a:t>
            </a:r>
            <a:r>
              <a:rPr lang="pt-PT" dirty="0"/>
              <a:t>:</a:t>
            </a:r>
          </a:p>
          <a:p>
            <a:pPr marL="0" indent="0" algn="just">
              <a:buNone/>
            </a:pPr>
            <a:r>
              <a:rPr lang="pt-PT" dirty="0"/>
              <a:t>(</a:t>
            </a:r>
            <a:r>
              <a:rPr lang="cs-CZ" dirty="0" err="1"/>
              <a:t>incluiremos</a:t>
            </a:r>
            <a:r>
              <a:rPr lang="cs-CZ" dirty="0"/>
              <a:t> </a:t>
            </a:r>
            <a:r>
              <a:rPr lang="cs-CZ" dirty="0" err="1"/>
              <a:t>nele</a:t>
            </a:r>
            <a:r>
              <a:rPr lang="cs-CZ" dirty="0"/>
              <a:t> </a:t>
            </a:r>
            <a:r>
              <a:rPr lang="cs-CZ" dirty="0" err="1"/>
              <a:t>todas</a:t>
            </a:r>
            <a:r>
              <a:rPr lang="cs-CZ" dirty="0"/>
              <a:t> as </a:t>
            </a:r>
            <a:r>
              <a:rPr lang="cs-CZ" dirty="0" err="1"/>
              <a:t>possibilidades</a:t>
            </a:r>
            <a:r>
              <a:rPr lang="cs-CZ" dirty="0"/>
              <a:t> </a:t>
            </a:r>
            <a:r>
              <a:rPr lang="cs-CZ" dirty="0" err="1"/>
              <a:t>semânticas</a:t>
            </a:r>
            <a:r>
              <a:rPr lang="pt-PT" dirty="0"/>
              <a:t>)</a:t>
            </a:r>
            <a:r>
              <a:rPr lang="cs-CZ" dirty="0"/>
              <a:t> </a:t>
            </a:r>
            <a:r>
              <a:rPr lang="cs-CZ" b="1" dirty="0" err="1"/>
              <a:t>luvaria</a:t>
            </a:r>
            <a:endParaRPr lang="pt-PT" b="1" dirty="0"/>
          </a:p>
          <a:p>
            <a:pPr marL="0" indent="0" algn="ctr">
              <a:buNone/>
            </a:pPr>
            <a:r>
              <a:rPr lang="pt-PT" b="1" dirty="0"/>
              <a:t>l</a:t>
            </a:r>
            <a:r>
              <a:rPr lang="cs-CZ" b="1" dirty="0" err="1"/>
              <a:t>uveiro</a:t>
            </a:r>
            <a:r>
              <a:rPr lang="pt-PT" b="1" dirty="0"/>
              <a:t>/luvista-</a:t>
            </a:r>
            <a:r>
              <a:rPr lang="cs-CZ" dirty="0"/>
              <a:t>rukavičkář</a:t>
            </a:r>
            <a:endParaRPr lang="pt-PT" b="1" dirty="0"/>
          </a:p>
          <a:p>
            <a:pPr marL="0" indent="0" algn="ctr">
              <a:buNone/>
            </a:pPr>
            <a:r>
              <a:rPr lang="cs-CZ" b="1" dirty="0" err="1"/>
              <a:t>assentar</a:t>
            </a:r>
            <a:r>
              <a:rPr lang="cs-CZ" b="1" dirty="0"/>
              <a:t> </a:t>
            </a:r>
            <a:r>
              <a:rPr lang="cs-CZ" b="1" dirty="0" err="1"/>
              <a:t>como</a:t>
            </a:r>
            <a:r>
              <a:rPr lang="cs-CZ" b="1" dirty="0"/>
              <a:t> </a:t>
            </a:r>
            <a:r>
              <a:rPr lang="cs-CZ" b="1" dirty="0" err="1"/>
              <a:t>uma</a:t>
            </a:r>
            <a:r>
              <a:rPr lang="cs-CZ" b="1" dirty="0"/>
              <a:t> </a:t>
            </a:r>
            <a:r>
              <a:rPr lang="cs-CZ" b="1" dirty="0" err="1"/>
              <a:t>luva</a:t>
            </a:r>
            <a:r>
              <a:rPr lang="pt-PT" b="1" dirty="0"/>
              <a:t>-</a:t>
            </a:r>
            <a:r>
              <a:rPr lang="cs-CZ" dirty="0"/>
              <a:t>padnout jako ulitý</a:t>
            </a:r>
            <a:endParaRPr lang="pt-PT" dirty="0"/>
          </a:p>
          <a:p>
            <a:pPr marL="0" indent="0" algn="ctr">
              <a:buNone/>
            </a:pPr>
            <a:r>
              <a:rPr lang="pt-PT" b="1" dirty="0"/>
              <a:t>l</a:t>
            </a:r>
            <a:r>
              <a:rPr lang="cs-CZ" b="1" dirty="0" err="1"/>
              <a:t>an</a:t>
            </a:r>
            <a:r>
              <a:rPr lang="pt-PT" b="1" dirty="0"/>
              <a:t>çar </a:t>
            </a:r>
            <a:r>
              <a:rPr lang="cs-CZ" b="1" dirty="0"/>
              <a:t>a </a:t>
            </a:r>
            <a:r>
              <a:rPr lang="cs-CZ" b="1" dirty="0" err="1"/>
              <a:t>luva</a:t>
            </a:r>
            <a:r>
              <a:rPr lang="pt-PT" dirty="0"/>
              <a:t>- provokovat, vy</a:t>
            </a:r>
            <a:r>
              <a:rPr lang="cs-CZ" dirty="0" err="1"/>
              <a:t>zývat</a:t>
            </a:r>
            <a:endParaRPr lang="cs-CZ" dirty="0"/>
          </a:p>
          <a:p>
            <a:pPr marL="0" indent="0" algn="ctr">
              <a:buNone/>
            </a:pPr>
            <a:r>
              <a:rPr lang="cs-CZ" b="1" dirty="0" err="1"/>
              <a:t>com</a:t>
            </a:r>
            <a:r>
              <a:rPr lang="cs-CZ" b="1" dirty="0"/>
              <a:t> </a:t>
            </a:r>
            <a:r>
              <a:rPr lang="cs-CZ" b="1" dirty="0" err="1"/>
              <a:t>luvas</a:t>
            </a:r>
            <a:r>
              <a:rPr lang="cs-CZ" b="1" dirty="0"/>
              <a:t> de </a:t>
            </a:r>
            <a:r>
              <a:rPr lang="cs-CZ" b="1" dirty="0" err="1"/>
              <a:t>pelica</a:t>
            </a:r>
            <a:r>
              <a:rPr lang="cs-CZ" b="1" dirty="0"/>
              <a:t> </a:t>
            </a:r>
            <a:r>
              <a:rPr lang="cs-CZ" dirty="0"/>
              <a:t>– v rukavičkách</a:t>
            </a:r>
            <a:endParaRPr lang="pt-PT" dirty="0"/>
          </a:p>
          <a:p>
            <a:pPr marL="0" indent="0" algn="ctr">
              <a:buNone/>
            </a:pPr>
            <a:r>
              <a:rPr lang="cs-CZ" b="1" dirty="0" err="1"/>
              <a:t>escrever</a:t>
            </a:r>
            <a:r>
              <a:rPr lang="cs-CZ" b="1" dirty="0"/>
              <a:t> </a:t>
            </a:r>
            <a:r>
              <a:rPr lang="cs-CZ" b="1" dirty="0" err="1"/>
              <a:t>com</a:t>
            </a:r>
            <a:r>
              <a:rPr lang="cs-CZ" b="1" dirty="0"/>
              <a:t> </a:t>
            </a:r>
            <a:r>
              <a:rPr lang="cs-CZ" b="1" dirty="0" err="1"/>
              <a:t>luva</a:t>
            </a:r>
            <a:r>
              <a:rPr lang="cs-CZ" b="1" dirty="0"/>
              <a:t> </a:t>
            </a:r>
            <a:r>
              <a:rPr lang="cs-CZ" b="1" dirty="0" err="1"/>
              <a:t>branca</a:t>
            </a:r>
            <a:r>
              <a:rPr lang="cs-CZ" dirty="0"/>
              <a:t>- psát čistým stylem</a:t>
            </a:r>
            <a:endParaRPr lang="pt-PT" dirty="0"/>
          </a:p>
          <a:p>
            <a:pPr marL="0" indent="0" algn="ctr">
              <a:buNone/>
            </a:pPr>
            <a:r>
              <a:rPr lang="cs-CZ" b="1" dirty="0" err="1"/>
              <a:t>deitar</a:t>
            </a:r>
            <a:r>
              <a:rPr lang="cs-CZ" b="1" dirty="0"/>
              <a:t> a </a:t>
            </a:r>
            <a:r>
              <a:rPr lang="cs-CZ" b="1" dirty="0" err="1"/>
              <a:t>luva</a:t>
            </a:r>
            <a:r>
              <a:rPr lang="pt-PT" dirty="0"/>
              <a:t>-</a:t>
            </a:r>
            <a:r>
              <a:rPr lang="cs-CZ" dirty="0"/>
              <a:t>zahodit rukavičky a přejít k činům</a:t>
            </a:r>
            <a:endParaRPr lang="pt-PT" dirty="0"/>
          </a:p>
          <a:p>
            <a:pPr marL="0" indent="0" algn="ctr">
              <a:buNone/>
            </a:pPr>
            <a:r>
              <a:rPr lang="cs-CZ" b="1" dirty="0" err="1"/>
              <a:t>macio</a:t>
            </a:r>
            <a:r>
              <a:rPr lang="cs-CZ" b="1" dirty="0"/>
              <a:t> </a:t>
            </a:r>
            <a:r>
              <a:rPr lang="cs-CZ" b="1" dirty="0" err="1"/>
              <a:t>como</a:t>
            </a:r>
            <a:r>
              <a:rPr lang="cs-CZ" b="1" dirty="0"/>
              <a:t> </a:t>
            </a:r>
            <a:r>
              <a:rPr lang="cs-CZ" b="1" dirty="0" err="1"/>
              <a:t>uma</a:t>
            </a:r>
            <a:r>
              <a:rPr lang="cs-CZ" b="1" dirty="0"/>
              <a:t> </a:t>
            </a:r>
            <a:r>
              <a:rPr lang="cs-CZ" b="1" dirty="0" err="1"/>
              <a:t>luva</a:t>
            </a:r>
            <a:r>
              <a:rPr lang="pt-PT" dirty="0"/>
              <a:t>-</a:t>
            </a:r>
            <a:r>
              <a:rPr lang="cs-CZ" dirty="0"/>
              <a:t>hebký jako samet </a:t>
            </a:r>
            <a:r>
              <a:rPr lang="pt-PT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8723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4905</Words>
  <Application>Microsoft Office PowerPoint</Application>
  <PresentationFormat>Předvádění na obrazovce (4:3)</PresentationFormat>
  <Paragraphs>445</Paragraphs>
  <Slides>48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6" baseType="lpstr">
      <vt:lpstr>Arial</vt:lpstr>
      <vt:lpstr>Calibri</vt:lpstr>
      <vt:lpstr>Roboto</vt:lpstr>
      <vt:lpstr>Segoe UI</vt:lpstr>
      <vt:lpstr>Times New Roman</vt:lpstr>
      <vt:lpstr>Trebuchet MS, Trebuchet, sans-serif</vt:lpstr>
      <vt:lpstr>Verdana</vt:lpstr>
      <vt:lpstr>Motiv systému Office</vt:lpstr>
      <vt:lpstr>Campos semânticos e campos lexicais</vt:lpstr>
      <vt:lpstr> Campo semântico – Campo lexical perspetiva mais atual </vt:lpstr>
      <vt:lpstr> Campo semântico –definições </vt:lpstr>
      <vt:lpstr>campo semântico de mãe</vt:lpstr>
      <vt:lpstr>campo semântico de mãe</vt:lpstr>
      <vt:lpstr>campo semântico de mãe</vt:lpstr>
      <vt:lpstr> Campo semântico – luva </vt:lpstr>
      <vt:lpstr> Campo semântico – luva </vt:lpstr>
      <vt:lpstr> Campo semântico – luva </vt:lpstr>
      <vt:lpstr>campo semântico de bola:</vt:lpstr>
      <vt:lpstr>campo semântico de bolas:</vt:lpstr>
      <vt:lpstr>campo semântico de bolas:</vt:lpstr>
      <vt:lpstr>campo semântico de bola:</vt:lpstr>
      <vt:lpstr>Campo semântico de morte:</vt:lpstr>
      <vt:lpstr>Campo semântico de morte:</vt:lpstr>
      <vt:lpstr>Campo semântico de morte:</vt:lpstr>
      <vt:lpstr>campo semântico de pé</vt:lpstr>
      <vt:lpstr>campo semântico de pé</vt:lpstr>
      <vt:lpstr>campo semântico de pé</vt:lpstr>
      <vt:lpstr>campo semântico de nota</vt:lpstr>
      <vt:lpstr>Prezentace aplikace PowerPoint</vt:lpstr>
      <vt:lpstr>campo semântico de coração:</vt:lpstr>
      <vt:lpstr>campo semântico de coração:</vt:lpstr>
      <vt:lpstr>campo semântico de coração:</vt:lpstr>
      <vt:lpstr> campo semântico de justiça: </vt:lpstr>
      <vt:lpstr>Justiça de Fafe  </vt:lpstr>
      <vt:lpstr>Prezentace aplikace PowerPoint</vt:lpstr>
      <vt:lpstr>campo semântico de luz: </vt:lpstr>
      <vt:lpstr> campo semântico de conta: </vt:lpstr>
      <vt:lpstr> campo semântico de nuvem: </vt:lpstr>
      <vt:lpstr> campo semântico de verde: </vt:lpstr>
      <vt:lpstr> campo semântico de céu: </vt:lpstr>
      <vt:lpstr>Campo lexical </vt:lpstr>
      <vt:lpstr>Campo lexical</vt:lpstr>
      <vt:lpstr>A.C.Macário Lopes – análise de casos concretos de campos lexicais e a organização lexical</vt:lpstr>
      <vt:lpstr>A.C.Macário Lopes –organização do campo lexical</vt:lpstr>
      <vt:lpstr>A.C.Macário Lopes – análise de casos concretos de campos lexicais e a organização lexical</vt:lpstr>
      <vt:lpstr>A.C.Macário Lopes – análise de casos concretos de campos lexicais e a organização lexical</vt:lpstr>
      <vt:lpstr>propriedades habituais</vt:lpstr>
      <vt:lpstr>propriedades acidentais</vt:lpstr>
      <vt:lpstr>propriedades essenciais</vt:lpstr>
      <vt:lpstr> a hierarquia das relações intra-termos </vt:lpstr>
      <vt:lpstr>a hierarquia das relações intra-termos</vt:lpstr>
      <vt:lpstr>prototipicidade</vt:lpstr>
      <vt:lpstr>meios de transporte - análise</vt:lpstr>
      <vt:lpstr>Exemplificação das relações entre A,B,C</vt:lpstr>
      <vt:lpstr> Exemplificação das relações entre A,B,C </vt:lpstr>
      <vt:lpstr>Propriedades gerais: 1.2, 6 propriedades específicas 3,5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Campos semânticos e campos lexicais</dc:title>
  <dc:creator>Iva Svobodová</dc:creator>
  <cp:lastModifiedBy>Iva Svobodová</cp:lastModifiedBy>
  <cp:revision>77</cp:revision>
  <dcterms:created xsi:type="dcterms:W3CDTF">2015-03-03T08:23:55Z</dcterms:created>
  <dcterms:modified xsi:type="dcterms:W3CDTF">2020-11-19T17:38:32Z</dcterms:modified>
</cp:coreProperties>
</file>