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2587D-F648-43C0-A85E-2DDC72101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83FAE4-FC48-4829-84FC-E2035DB32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242E1D-D8BF-456D-A5A5-07686AEE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645FF-2073-49D8-838B-24EFF4A9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BE5880-0E08-46B8-BF69-7B4C6AE0E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10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CC01-42AC-44BD-8947-FF475F952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D7340A-D718-4A84-9664-ACB75BA69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F96CB-154E-4E2F-840F-702A57A0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84F28D-C0C3-4E8B-8023-B6D2629B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A8E906-CA5D-4140-98B1-A48DF61B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87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35CA97-CA9E-4026-82AF-D8A9C76AA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EF68BAC-7EA9-424A-994F-2F9FB6BA5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470D88-69B0-4D80-BF02-AD5334175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259105-5DD5-4B57-A365-C7770644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1AEA7D-6729-4D5F-A2FA-A0CDB3D67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96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7AF83-80EB-4936-B7C2-E47A131C4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29A507-5FD9-4310-BF52-A837D205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38A1C0-AD56-47D8-8F2E-82F068CE6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674730-CAB5-4088-8022-E3CF3AB24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D8D6A8-5B2F-4D48-98D7-5E76E7C0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06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23B45-0BDE-4EEA-927D-0D75760A7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5DC631-7105-4300-BA13-956C1A32D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DDE9D2-610A-48AB-8BC0-121C4F27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EDEEE7-63D6-4493-AAE3-8DD2114F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765824-BD64-4803-82CA-1FFC8492C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1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797F6-3DCF-4A21-A9C6-3597D8DC7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E3403B-016A-45ED-AB32-CB9A4DAA3E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5756F5-9F84-4A23-85FA-941E8514D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982BE4-6491-44C2-B785-1F9338763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AFAFFC-943E-437D-8C14-88A9DFC1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C5108A-E842-45DD-9AD8-2676296F2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57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9992D-B9CE-4C8D-925C-45D9232A1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1F2AF8-6CAD-4A43-A9CA-8C8DD0133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AF115F-DF93-4A26-ADF6-ED75206AE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63D3AB-1246-4E4E-BE90-E472376D5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5920F8-2B74-4F2F-8256-158765E26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04372D5-1BA6-4673-94AD-D0800E43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D589262-F1E6-4E1B-BE83-4FA324819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5431EDE-6B58-4B0F-84B7-06C68B50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54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2D0B8-95D9-4F23-8340-100E529B4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FA68E54-C6D4-4382-9A12-509AAB6E4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67B149-F960-4E5F-93E8-0A03329D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633440-65BC-4E35-A580-B201D9359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34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A15F0C7-FB3B-487B-9751-7A2BC8621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710EB6-5EA3-4BED-9EE1-B84B3F360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3E8D8D-DCB3-4FBC-9F7B-F4F01F7BF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79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5B981-F7F3-4B1A-835A-112EBD73D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697844-21D5-482C-8585-7877939E3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08C46E-C36C-4B8B-81DA-956F85FA5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EEDE80-C7A1-4D7F-8F81-90B8C0C88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97D0F5-238B-4A5F-B9E8-8BADC3781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5D6907-DFA8-431D-A7EA-B8BFDEDE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15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BE836-F49D-468A-9AFE-DC925CAD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019AF0-5042-4B34-81F1-1D9752DD2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3C79537-ACF7-4EAB-B1E9-32BFBABB9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D856FF-3C3C-49E2-AA1F-83DB0FB0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0AD048-5709-44A7-9FFB-0D16C379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E1494D-BA7A-4927-B10C-23CAF134D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67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20914F0-7E41-4B9B-9791-CD71325F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676944-6520-4E2B-A649-DB967674E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C4EB68-BC1A-451C-AC1D-4FB713EB4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61FDE-2967-48FA-AA30-9ED49D647302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22750F-455F-4325-86BE-6B6A248CC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D16E8F-B241-4767-8A63-D8C7DAC9D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371F9-2071-4D17-B326-9DAB4780B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18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C13CAF-A269-46A6-80EB-C4C5669D1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cs-CZ" sz="7400">
                <a:solidFill>
                  <a:srgbClr val="FFFFFF"/>
                </a:solidFill>
              </a:rPr>
              <a:t>GRACILIANO RAMOS</a:t>
            </a:r>
            <a:br>
              <a:rPr lang="cs-CZ" sz="7400">
                <a:solidFill>
                  <a:srgbClr val="FFFFFF"/>
                </a:solidFill>
              </a:rPr>
            </a:br>
            <a:r>
              <a:rPr lang="cs-CZ" sz="7400">
                <a:solidFill>
                  <a:srgbClr val="FFFFFF"/>
                </a:solidFill>
              </a:rPr>
              <a:t>(1892-1953)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0055BF-1B51-4440-8199-5575EDE07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endParaRPr lang="cs-CZ" sz="3200">
              <a:solidFill>
                <a:srgbClr val="FEFFFF"/>
              </a:solidFill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4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F08CEE-521E-4C66-93FC-9C234B2B9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E7BC7F-10C6-43A1-914B-EA36B1FC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400" dirty="0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Náleží ke druhé modernistické generaci, která vstupuje na scénu v roce 1930.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2400" dirty="0">
                <a:solidFill>
                  <a:srgbClr val="FEFFFF"/>
                </a:solidFill>
                <a:effectLst/>
                <a:ea typeface="Calibri" panose="020F0502020204030204" pitchFamily="34" charset="0"/>
              </a:rPr>
              <a:t>Pro tuto dobu je typická výrazná politizace intelektuálů, kteří jsou ovlivněni evropskými ideologiemi, zejména komunismem a fašismem (souvisí to i s hospodářskou krizí 30. let). K tomu se pojí intenzivnější studování Brazílie, jejíž minulost je interpretována nově na základě nových výzkumů.</a:t>
            </a:r>
            <a:endParaRPr lang="cs-CZ" sz="24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364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C83BCC-93EF-4143-AAE1-4983D19E5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6F544-5F9A-49D9-B2F1-60F1159A5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cs-CZ" sz="2000" dirty="0">
                <a:solidFill>
                  <a:srgbClr val="FEFFFF"/>
                </a:solidFill>
              </a:rPr>
              <a:t>1892 - narodil se vnitrozemí </a:t>
            </a:r>
            <a:r>
              <a:rPr lang="cs-CZ" sz="2000" dirty="0" err="1">
                <a:solidFill>
                  <a:srgbClr val="FEFFFF"/>
                </a:solidFill>
              </a:rPr>
              <a:t>Alagoas</a:t>
            </a:r>
            <a:r>
              <a:rPr lang="cs-CZ" sz="2000" dirty="0">
                <a:solidFill>
                  <a:srgbClr val="FEFFFF"/>
                </a:solidFill>
              </a:rPr>
              <a:t>, první ze 16 dětí</a:t>
            </a:r>
          </a:p>
          <a:p>
            <a:r>
              <a:rPr lang="cs-CZ" sz="2000" dirty="0">
                <a:solidFill>
                  <a:srgbClr val="FEFFFF"/>
                </a:solidFill>
              </a:rPr>
              <a:t>1915 - stěhuje se do Ria de </a:t>
            </a:r>
            <a:r>
              <a:rPr lang="cs-CZ" sz="2000" dirty="0" err="1">
                <a:solidFill>
                  <a:srgbClr val="FEFFFF"/>
                </a:solidFill>
              </a:rPr>
              <a:t>Janeira</a:t>
            </a:r>
            <a:r>
              <a:rPr lang="cs-CZ" sz="2000" dirty="0">
                <a:solidFill>
                  <a:srgbClr val="FEFFFF"/>
                </a:solidFill>
              </a:rPr>
              <a:t>, pracuje ve třech novinových redakcích jako revizor textu – ve stejném roce se vrací za rodinou na SV, do městečka </a:t>
            </a:r>
            <a:r>
              <a:rPr lang="cs-CZ" sz="2000" dirty="0" err="1">
                <a:solidFill>
                  <a:srgbClr val="FEFFFF"/>
                </a:solidFill>
              </a:rPr>
              <a:t>Palmeira</a:t>
            </a:r>
            <a:r>
              <a:rPr lang="cs-CZ" sz="2000" dirty="0">
                <a:solidFill>
                  <a:srgbClr val="FEFFFF"/>
                </a:solidFill>
              </a:rPr>
              <a:t> </a:t>
            </a:r>
            <a:r>
              <a:rPr lang="cs-CZ" sz="2000" dirty="0" err="1">
                <a:solidFill>
                  <a:srgbClr val="FEFFFF"/>
                </a:solidFill>
              </a:rPr>
              <a:t>dos</a:t>
            </a:r>
            <a:r>
              <a:rPr lang="cs-CZ" sz="2000" dirty="0">
                <a:solidFill>
                  <a:srgbClr val="FEFFFF"/>
                </a:solidFill>
              </a:rPr>
              <a:t> </a:t>
            </a:r>
            <a:r>
              <a:rPr lang="cs-CZ" sz="2000" dirty="0" err="1">
                <a:solidFill>
                  <a:srgbClr val="FEFFFF"/>
                </a:solidFill>
              </a:rPr>
              <a:t>Índios</a:t>
            </a:r>
            <a:endParaRPr lang="cs-CZ" sz="2000" dirty="0">
              <a:solidFill>
                <a:srgbClr val="FEFFFF"/>
              </a:solidFill>
            </a:endParaRPr>
          </a:p>
          <a:p>
            <a:r>
              <a:rPr lang="cs-CZ" sz="2000" dirty="0">
                <a:solidFill>
                  <a:srgbClr val="FEFFFF"/>
                </a:solidFill>
              </a:rPr>
              <a:t>Od konce 20. let se věnuje politice – 1928 – zvolen starostou </a:t>
            </a:r>
            <a:r>
              <a:rPr lang="cs-CZ" sz="2000" dirty="0" err="1">
                <a:solidFill>
                  <a:srgbClr val="FEFFFF"/>
                </a:solidFill>
              </a:rPr>
              <a:t>Palmeira</a:t>
            </a:r>
            <a:r>
              <a:rPr lang="cs-CZ" sz="2000" dirty="0">
                <a:solidFill>
                  <a:srgbClr val="FEFFFF"/>
                </a:solidFill>
              </a:rPr>
              <a:t> </a:t>
            </a:r>
            <a:r>
              <a:rPr lang="cs-CZ" sz="2000" dirty="0" err="1">
                <a:solidFill>
                  <a:srgbClr val="FEFFFF"/>
                </a:solidFill>
              </a:rPr>
              <a:t>dos</a:t>
            </a:r>
            <a:r>
              <a:rPr lang="cs-CZ" sz="2000" dirty="0">
                <a:solidFill>
                  <a:srgbClr val="FEFFFF"/>
                </a:solidFill>
              </a:rPr>
              <a:t> </a:t>
            </a:r>
            <a:r>
              <a:rPr lang="cs-CZ" sz="2000" dirty="0" err="1">
                <a:solidFill>
                  <a:srgbClr val="FEFFFF"/>
                </a:solidFill>
              </a:rPr>
              <a:t>Índios</a:t>
            </a:r>
            <a:endParaRPr lang="cs-CZ" sz="2000" dirty="0">
              <a:solidFill>
                <a:srgbClr val="FEFFFF"/>
              </a:solidFill>
            </a:endParaRPr>
          </a:p>
          <a:p>
            <a:r>
              <a:rPr lang="cs-CZ" sz="2000" dirty="0">
                <a:solidFill>
                  <a:srgbClr val="FEFFFF"/>
                </a:solidFill>
              </a:rPr>
              <a:t>1930 -  stává se ředitelem státní tiskové agentury v </a:t>
            </a:r>
            <a:r>
              <a:rPr lang="cs-CZ" sz="2000" dirty="0" err="1">
                <a:solidFill>
                  <a:srgbClr val="FEFFFF"/>
                </a:solidFill>
              </a:rPr>
              <a:t>Maceió</a:t>
            </a:r>
            <a:endParaRPr lang="cs-CZ" sz="2000" dirty="0">
              <a:solidFill>
                <a:srgbClr val="FEFFFF"/>
              </a:solidFill>
            </a:endParaRPr>
          </a:p>
          <a:p>
            <a:r>
              <a:rPr lang="cs-CZ" sz="2000" dirty="0">
                <a:solidFill>
                  <a:srgbClr val="FEFFFF"/>
                </a:solidFill>
              </a:rPr>
              <a:t>1933 - ředitel institutu veřejného vzdělávání pro stát </a:t>
            </a:r>
            <a:r>
              <a:rPr lang="cs-CZ" sz="2000" dirty="0" err="1">
                <a:solidFill>
                  <a:srgbClr val="FEFFFF"/>
                </a:solidFill>
              </a:rPr>
              <a:t>Alagoas</a:t>
            </a:r>
            <a:r>
              <a:rPr lang="cs-CZ" sz="2000" dirty="0">
                <a:solidFill>
                  <a:srgbClr val="FE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31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1FEFA7-09D5-4EBF-8B2E-1D0F7968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1623CD-023C-4D28-B1AD-8A51CC817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cs-CZ" sz="2000" dirty="0">
                <a:solidFill>
                  <a:srgbClr val="FEFFFF"/>
                </a:solidFill>
              </a:rPr>
              <a:t>1933 vychází jeho první román (</a:t>
            </a:r>
            <a:r>
              <a:rPr lang="cs-CZ" sz="2000" i="1" dirty="0" err="1">
                <a:solidFill>
                  <a:srgbClr val="FEFFFF"/>
                </a:solidFill>
              </a:rPr>
              <a:t>Caetés</a:t>
            </a:r>
            <a:r>
              <a:rPr lang="cs-CZ" sz="2000" dirty="0">
                <a:solidFill>
                  <a:srgbClr val="FEFFFF"/>
                </a:solidFill>
              </a:rPr>
              <a:t>), o rok později druhý (</a:t>
            </a:r>
            <a:r>
              <a:rPr lang="cs-CZ" sz="2000" i="1" dirty="0" err="1">
                <a:solidFill>
                  <a:srgbClr val="FEFFFF"/>
                </a:solidFill>
              </a:rPr>
              <a:t>São</a:t>
            </a:r>
            <a:r>
              <a:rPr lang="cs-CZ" sz="2000" i="1" dirty="0">
                <a:solidFill>
                  <a:srgbClr val="FEFFFF"/>
                </a:solidFill>
              </a:rPr>
              <a:t> Bernardo</a:t>
            </a:r>
            <a:r>
              <a:rPr lang="cs-CZ" sz="2000" dirty="0">
                <a:solidFill>
                  <a:srgbClr val="FEFFFF"/>
                </a:solidFill>
              </a:rPr>
              <a:t>)</a:t>
            </a:r>
          </a:p>
          <a:p>
            <a:r>
              <a:rPr lang="cs-CZ" sz="2000" dirty="0">
                <a:solidFill>
                  <a:srgbClr val="FEFFFF"/>
                </a:solidFill>
              </a:rPr>
              <a:t>1936 je zatčen a uvězněn bez soudního procesu pro podezření z komunismu – ve vězení tráví necelý rok (</a:t>
            </a:r>
            <a:r>
              <a:rPr lang="cs-CZ" sz="2000" i="1" dirty="0" err="1">
                <a:solidFill>
                  <a:srgbClr val="FEFFFF"/>
                </a:solidFill>
              </a:rPr>
              <a:t>Memórias</a:t>
            </a:r>
            <a:r>
              <a:rPr lang="cs-CZ" sz="2000" i="1" dirty="0">
                <a:solidFill>
                  <a:srgbClr val="FEFFFF"/>
                </a:solidFill>
              </a:rPr>
              <a:t> do </a:t>
            </a:r>
            <a:r>
              <a:rPr lang="cs-CZ" sz="2000" i="1" dirty="0" err="1">
                <a:solidFill>
                  <a:srgbClr val="FEFFFF"/>
                </a:solidFill>
              </a:rPr>
              <a:t>Cárcere</a:t>
            </a:r>
            <a:r>
              <a:rPr lang="cs-CZ" sz="2000" dirty="0">
                <a:solidFill>
                  <a:srgbClr val="FEFFFF"/>
                </a:solidFill>
              </a:rPr>
              <a:t>) </a:t>
            </a:r>
          </a:p>
          <a:p>
            <a:r>
              <a:rPr lang="cs-CZ" sz="2000" dirty="0">
                <a:solidFill>
                  <a:srgbClr val="FEFFFF"/>
                </a:solidFill>
              </a:rPr>
              <a:t>1937 propuštěn z vězení, získává cenu Ministerstva školství za dětskou knihu </a:t>
            </a:r>
            <a:r>
              <a:rPr lang="cs-CZ" sz="2000" i="1" dirty="0">
                <a:solidFill>
                  <a:srgbClr val="FEFFFF"/>
                </a:solidFill>
              </a:rPr>
              <a:t>A </a:t>
            </a:r>
            <a:r>
              <a:rPr lang="cs-CZ" sz="2000" i="1" dirty="0" err="1">
                <a:solidFill>
                  <a:srgbClr val="FEFFFF"/>
                </a:solidFill>
              </a:rPr>
              <a:t>Terra</a:t>
            </a:r>
            <a:r>
              <a:rPr lang="cs-CZ" sz="2000" i="1" dirty="0">
                <a:solidFill>
                  <a:srgbClr val="FEFFFF"/>
                </a:solidFill>
              </a:rPr>
              <a:t> </a:t>
            </a:r>
            <a:r>
              <a:rPr lang="cs-CZ" sz="2000" i="1" dirty="0" err="1">
                <a:solidFill>
                  <a:srgbClr val="FEFFFF"/>
                </a:solidFill>
              </a:rPr>
              <a:t>dos</a:t>
            </a:r>
            <a:r>
              <a:rPr lang="cs-CZ" sz="2000" i="1" dirty="0">
                <a:solidFill>
                  <a:srgbClr val="FEFFFF"/>
                </a:solidFill>
              </a:rPr>
              <a:t> </a:t>
            </a:r>
            <a:r>
              <a:rPr lang="cs-CZ" sz="2000" i="1" dirty="0" err="1">
                <a:solidFill>
                  <a:srgbClr val="FEFFFF"/>
                </a:solidFill>
              </a:rPr>
              <a:t>Meninos</a:t>
            </a:r>
            <a:r>
              <a:rPr lang="cs-CZ" sz="2000" i="1" dirty="0">
                <a:solidFill>
                  <a:srgbClr val="FEFFFF"/>
                </a:solidFill>
              </a:rPr>
              <a:t> </a:t>
            </a:r>
            <a:r>
              <a:rPr lang="cs-CZ" sz="2000" i="1" dirty="0" err="1">
                <a:solidFill>
                  <a:srgbClr val="FEFFFF"/>
                </a:solidFill>
              </a:rPr>
              <a:t>Pelados</a:t>
            </a:r>
            <a:endParaRPr lang="cs-CZ" sz="2000" i="1" dirty="0">
              <a:solidFill>
                <a:srgbClr val="FEFFFF"/>
              </a:solidFill>
            </a:endParaRPr>
          </a:p>
          <a:p>
            <a:r>
              <a:rPr lang="cs-CZ" sz="2000" dirty="0">
                <a:solidFill>
                  <a:srgbClr val="FEFFFF"/>
                </a:solidFill>
              </a:rPr>
              <a:t>1938 vycházejí </a:t>
            </a:r>
            <a:r>
              <a:rPr lang="cs-CZ" sz="2000" i="1" dirty="0">
                <a:solidFill>
                  <a:srgbClr val="FEFFFF"/>
                </a:solidFill>
              </a:rPr>
              <a:t>Vyprahlé životy</a:t>
            </a:r>
          </a:p>
          <a:p>
            <a:r>
              <a:rPr lang="cs-CZ" sz="2000" dirty="0">
                <a:solidFill>
                  <a:srgbClr val="FEFFFF"/>
                </a:solidFill>
              </a:rPr>
              <a:t>1945 knihy: </a:t>
            </a:r>
            <a:r>
              <a:rPr lang="cs-CZ" sz="2000" i="1" dirty="0" err="1">
                <a:solidFill>
                  <a:srgbClr val="FEFFFF"/>
                </a:solidFill>
              </a:rPr>
              <a:t>Infância</a:t>
            </a:r>
            <a:r>
              <a:rPr lang="cs-CZ" sz="2000" i="1" dirty="0">
                <a:solidFill>
                  <a:srgbClr val="FEFFFF"/>
                </a:solidFill>
              </a:rPr>
              <a:t>, </a:t>
            </a:r>
            <a:r>
              <a:rPr lang="cs-CZ" sz="2000" i="1" dirty="0" err="1">
                <a:solidFill>
                  <a:srgbClr val="FEFFFF"/>
                </a:solidFill>
              </a:rPr>
              <a:t>Insônia</a:t>
            </a:r>
            <a:r>
              <a:rPr lang="cs-CZ" sz="2000" i="1" dirty="0">
                <a:solidFill>
                  <a:srgbClr val="FEFFFF"/>
                </a:solidFill>
              </a:rPr>
              <a:t>, </a:t>
            </a:r>
            <a:r>
              <a:rPr lang="cs-CZ" sz="2000" i="1" dirty="0" err="1">
                <a:solidFill>
                  <a:srgbClr val="FEFFFF"/>
                </a:solidFill>
              </a:rPr>
              <a:t>Dois</a:t>
            </a:r>
            <a:r>
              <a:rPr lang="cs-CZ" sz="2000" i="1" dirty="0">
                <a:solidFill>
                  <a:srgbClr val="FEFFFF"/>
                </a:solidFill>
              </a:rPr>
              <a:t> </a:t>
            </a:r>
            <a:r>
              <a:rPr lang="cs-CZ" sz="2000" i="1" dirty="0" err="1">
                <a:solidFill>
                  <a:srgbClr val="FEFFFF"/>
                </a:solidFill>
              </a:rPr>
              <a:t>dedos</a:t>
            </a:r>
            <a:endParaRPr lang="cs-CZ" sz="2000" i="1" dirty="0">
              <a:solidFill>
                <a:srgbClr val="FEFFFF"/>
              </a:solidFill>
            </a:endParaRPr>
          </a:p>
          <a:p>
            <a:r>
              <a:rPr lang="cs-CZ" sz="2000" dirty="0">
                <a:solidFill>
                  <a:srgbClr val="FEFFFF"/>
                </a:solidFill>
              </a:rPr>
              <a:t>1951 zvolen předsedou klubu brazilských spisovatelů</a:t>
            </a:r>
          </a:p>
        </p:txBody>
      </p:sp>
    </p:spTree>
    <p:extLst>
      <p:ext uri="{BB962C8B-B14F-4D97-AF65-F5344CB8AC3E}">
        <p14:creationId xmlns:p14="http://schemas.microsoft.com/office/powerpoint/2010/main" val="76622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68E46F-2D3C-4B86-9EAE-DD7EBBE8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9784CE-64DC-46F8-AA88-A03A3ECB1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FEFFFF"/>
                </a:solidFill>
              </a:rPr>
              <a:t>1952 cesta do SSSR, Portugalska, Francie a Československa (</a:t>
            </a:r>
            <a:r>
              <a:rPr lang="cs-CZ" sz="2400" i="1" dirty="0" err="1">
                <a:solidFill>
                  <a:srgbClr val="FEFFFF"/>
                </a:solidFill>
              </a:rPr>
              <a:t>Viagem</a:t>
            </a:r>
            <a:r>
              <a:rPr lang="cs-CZ" sz="2400" dirty="0">
                <a:solidFill>
                  <a:srgbClr val="FEFFFF"/>
                </a:solidFill>
              </a:rPr>
              <a:t>)</a:t>
            </a:r>
          </a:p>
          <a:p>
            <a:r>
              <a:rPr lang="cs-CZ" sz="2400" dirty="0">
                <a:solidFill>
                  <a:srgbClr val="FEFFFF"/>
                </a:solidFill>
              </a:rPr>
              <a:t>1953 umírá v Riu de </a:t>
            </a:r>
            <a:r>
              <a:rPr lang="cs-CZ" sz="2400" dirty="0" err="1">
                <a:solidFill>
                  <a:srgbClr val="FEFFFF"/>
                </a:solidFill>
              </a:rPr>
              <a:t>Janeiru</a:t>
            </a:r>
            <a:endParaRPr lang="cs-CZ" sz="2400" dirty="0">
              <a:solidFill>
                <a:srgbClr val="FEFFFF"/>
              </a:solidFill>
            </a:endParaRPr>
          </a:p>
          <a:p>
            <a:endParaRPr lang="cs-CZ" sz="2400" dirty="0">
              <a:solidFill>
                <a:srgbClr val="FEFFFF"/>
              </a:solidFill>
            </a:endParaRPr>
          </a:p>
          <a:p>
            <a:r>
              <a:rPr lang="cs-CZ" sz="2400" dirty="0">
                <a:solidFill>
                  <a:srgbClr val="FEFFFF"/>
                </a:solidFill>
              </a:rPr>
              <a:t>1961 Ministerstvo školství a kultury vydává oficiálně jeho sebrané dílo</a:t>
            </a:r>
          </a:p>
          <a:p>
            <a:r>
              <a:rPr lang="cs-CZ" sz="2400" dirty="0">
                <a:solidFill>
                  <a:srgbClr val="FEFFFF"/>
                </a:solidFill>
              </a:rPr>
              <a:t>1962 kniha </a:t>
            </a:r>
            <a:r>
              <a:rPr lang="cs-CZ" sz="2400" i="1" dirty="0">
                <a:solidFill>
                  <a:srgbClr val="FEFFFF"/>
                </a:solidFill>
              </a:rPr>
              <a:t>Vyprahlé životy </a:t>
            </a:r>
            <a:r>
              <a:rPr lang="cs-CZ" sz="2400" dirty="0">
                <a:solidFill>
                  <a:srgbClr val="FEFFFF"/>
                </a:solidFill>
              </a:rPr>
              <a:t>získává cenu severoamerické Nadace Wiliama </a:t>
            </a:r>
            <a:r>
              <a:rPr lang="cs-CZ" sz="2400" dirty="0" err="1">
                <a:solidFill>
                  <a:srgbClr val="FEFFFF"/>
                </a:solidFill>
              </a:rPr>
              <a:t>Faulknera</a:t>
            </a:r>
            <a:r>
              <a:rPr lang="cs-CZ" sz="2400" dirty="0">
                <a:solidFill>
                  <a:srgbClr val="FEFFFF"/>
                </a:solidFill>
              </a:rPr>
              <a:t> za reprezentativní dílo současné brazilské literatury</a:t>
            </a:r>
          </a:p>
        </p:txBody>
      </p:sp>
    </p:spTree>
    <p:extLst>
      <p:ext uri="{BB962C8B-B14F-4D97-AF65-F5344CB8AC3E}">
        <p14:creationId xmlns:p14="http://schemas.microsoft.com/office/powerpoint/2010/main" val="317615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C694A2-9C48-459B-B65C-0CA4D6D2D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AB7CA2-D974-44FA-AD0E-6BBEC078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704331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solidFill>
                  <a:srgbClr val="FE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Realismus </a:t>
            </a:r>
            <a:r>
              <a:rPr lang="cs-CZ" sz="1700" dirty="0" err="1">
                <a:solidFill>
                  <a:srgbClr val="FE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Graciliana</a:t>
            </a:r>
            <a:r>
              <a:rPr lang="cs-CZ" sz="1700" dirty="0">
                <a:solidFill>
                  <a:srgbClr val="FE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rgbClr val="FE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Ramose</a:t>
            </a:r>
            <a:r>
              <a:rPr lang="cs-CZ" sz="1700" dirty="0">
                <a:solidFill>
                  <a:srgbClr val="FE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je kritický.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solidFill>
                  <a:srgbClr val="FE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Jeho hrdinové jsou vždy vtělením problémů a autor je zavádí do samého extrému prožitku – pro autora je společenské napětí hnacím motorem veškerého chování.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solidFill>
                  <a:srgbClr val="FE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kritický autor dokázal spatřit v každé postavě krutou tvář útlaku a bolesti, dokázal pochopit vztah člověka a prostředí.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700" dirty="0">
                <a:solidFill>
                  <a:srgbClr val="FE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proto zavádějící redukovat jeho prózu na regionalistickou – příroda a prostředí v jeho románech zastávají funkci nepřátelské reality, na níž hlavní postava nějakým způsobem reaguje.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700" dirty="0">
                <a:solidFill>
                  <a:srgbClr val="FE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Jeho styl je ořezaný na podstatu, geometricky založené vyprávění a větná skladba s pečlivým výběrem slov a minimálním používáním adjektiv a přívlastků.</a:t>
            </a:r>
            <a:endParaRPr lang="cs-CZ" sz="1700" dirty="0">
              <a:solidFill>
                <a:srgbClr val="FEFF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7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588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34C0206-B8EA-4D20-B4F5-9FA35AC18B97}"/>
              </a:ext>
            </a:extLst>
          </p:cNvPr>
          <p:cNvSpPr txBox="1"/>
          <p:nvPr/>
        </p:nvSpPr>
        <p:spPr>
          <a:xfrm>
            <a:off x="3047036" y="1465938"/>
            <a:ext cx="6094070" cy="4330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tempo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minha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mãe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estavam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caracterizados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um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sério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larga,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já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queixo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rijo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tremenda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senhora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enfezada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agressiva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ranzinza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sempre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mexer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bossas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cabeça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protegida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cabelinho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boca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olhos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cólera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inflamavam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brilho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loucura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difíceis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ajustavam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-se. Na harmonia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voz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perdia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violência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tomava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inflexões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estranhas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balbuciava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carícias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decentes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Ela se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amaciava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arredondava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arestas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afrouxava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dedos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batiam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cocoruto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dobrados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dureza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martelos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Qualquer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futilidade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porém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ranger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dobradiça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criança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restituía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azedume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inquietação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.“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Infância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1945)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17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6F9B5-4132-4027-B449-441CB8DA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5A94FA9-24C9-41F0-966B-7DE73D5A69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552" y="1493134"/>
            <a:ext cx="2782895" cy="4683829"/>
          </a:xfrm>
        </p:spPr>
      </p:pic>
    </p:spTree>
    <p:extLst>
      <p:ext uri="{BB962C8B-B14F-4D97-AF65-F5344CB8AC3E}">
        <p14:creationId xmlns:p14="http://schemas.microsoft.com/office/powerpoint/2010/main" val="1858747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524</Words>
  <Application>Microsoft Office PowerPoint</Application>
  <PresentationFormat>Širokoúhlá obrazovka</PresentationFormat>
  <Paragraphs>27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GRACILIANO RAMOS (1892-1953)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GRACILIANO RAMOS (1892-1953)</dc:title>
  <dc:creator>Eva Batlickova</dc:creator>
  <cp:lastModifiedBy>Eva Batlickova</cp:lastModifiedBy>
  <cp:revision>5</cp:revision>
  <dcterms:created xsi:type="dcterms:W3CDTF">2020-10-07T09:07:24Z</dcterms:created>
  <dcterms:modified xsi:type="dcterms:W3CDTF">2020-10-07T12:58:21Z</dcterms:modified>
</cp:coreProperties>
</file>