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301" r:id="rId4"/>
    <p:sldId id="314" r:id="rId5"/>
    <p:sldId id="316" r:id="rId6"/>
    <p:sldId id="317" r:id="rId7"/>
    <p:sldId id="318" r:id="rId8"/>
    <p:sldId id="319" r:id="rId9"/>
    <p:sldId id="321" r:id="rId10"/>
    <p:sldId id="323" r:id="rId11"/>
    <p:sldId id="315" r:id="rId12"/>
    <p:sldId id="322" r:id="rId13"/>
    <p:sldId id="320" r:id="rId14"/>
    <p:sldId id="324" r:id="rId15"/>
    <p:sldId id="325" r:id="rId16"/>
    <p:sldId id="326" r:id="rId17"/>
    <p:sldId id="327" r:id="rId18"/>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4" d="100"/>
          <a:sy n="104" d="100"/>
        </p:scale>
        <p:origin x="1218"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p>
        </p:txBody>
      </p:sp>
      <p:sp>
        <p:nvSpPr>
          <p:cNvPr id="4" name="Zástupný symbol pro datum 3"/>
          <p:cNvSpPr>
            <a:spLocks noGrp="1"/>
          </p:cNvSpPr>
          <p:nvPr>
            <p:ph type="dt" sz="half" idx="10"/>
          </p:nvPr>
        </p:nvSpPr>
        <p:spPr/>
        <p:txBody>
          <a:bodyPr/>
          <a:lstStyle/>
          <a:p>
            <a:fld id="{54887185-CAFF-4842-B00D-980BEE1D4CCC}" type="datetimeFigureOut">
              <a:rPr lang="cs-CZ" smtClean="0"/>
              <a:t>16.12.2020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1491898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54887185-CAFF-4842-B00D-980BEE1D4CCC}" type="datetimeFigureOut">
              <a:rPr lang="cs-CZ" smtClean="0"/>
              <a:t>16.12.2020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42879079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54887185-CAFF-4842-B00D-980BEE1D4CCC}" type="datetimeFigureOut">
              <a:rPr lang="cs-CZ" smtClean="0"/>
              <a:t>16.12.2020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3578006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54887185-CAFF-4842-B00D-980BEE1D4CCC}" type="datetimeFigureOut">
              <a:rPr lang="cs-CZ" smtClean="0"/>
              <a:t>16.12.2020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39097229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54887185-CAFF-4842-B00D-980BEE1D4CCC}" type="datetimeFigureOut">
              <a:rPr lang="cs-CZ" smtClean="0"/>
              <a:t>16.12.2020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11599216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54887185-CAFF-4842-B00D-980BEE1D4CCC}" type="datetimeFigureOut">
              <a:rPr lang="cs-CZ" smtClean="0"/>
              <a:t>16.12.2020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1196134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54887185-CAFF-4842-B00D-980BEE1D4CCC}" type="datetimeFigureOut">
              <a:rPr lang="cs-CZ" smtClean="0"/>
              <a:t>16.12.2020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33997067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54887185-CAFF-4842-B00D-980BEE1D4CCC}" type="datetimeFigureOut">
              <a:rPr lang="cs-CZ" smtClean="0"/>
              <a:t>16.12.2020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12868925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54887185-CAFF-4842-B00D-980BEE1D4CCC}" type="datetimeFigureOut">
              <a:rPr lang="cs-CZ" smtClean="0"/>
              <a:t>16.12.2020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1373146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54887185-CAFF-4842-B00D-980BEE1D4CCC}" type="datetimeFigureOut">
              <a:rPr lang="cs-CZ" smtClean="0"/>
              <a:t>16.12.2020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2567056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54887185-CAFF-4842-B00D-980BEE1D4CCC}" type="datetimeFigureOut">
              <a:rPr lang="cs-CZ" smtClean="0"/>
              <a:t>16.12.2020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19669919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887185-CAFF-4842-B00D-980BEE1D4CCC}" type="datetimeFigureOut">
              <a:rPr lang="cs-CZ" smtClean="0"/>
              <a:t>16.12.2020</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8FCB04-6D69-4732-8A5F-04506D6B56B1}" type="slidenum">
              <a:rPr lang="cs-CZ" smtClean="0"/>
              <a:t>‹#›</a:t>
            </a:fld>
            <a:endParaRPr lang="cs-CZ"/>
          </a:p>
        </p:txBody>
      </p:sp>
    </p:spTree>
    <p:extLst>
      <p:ext uri="{BB962C8B-B14F-4D97-AF65-F5344CB8AC3E}">
        <p14:creationId xmlns:p14="http://schemas.microsoft.com/office/powerpoint/2010/main" val="34232675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b="1" dirty="0" err="1"/>
              <a:t>Kontrastive</a:t>
            </a:r>
            <a:r>
              <a:rPr lang="cs-CZ" b="1" dirty="0"/>
              <a:t> </a:t>
            </a:r>
            <a:r>
              <a:rPr lang="cs-CZ" b="1" dirty="0" err="1"/>
              <a:t>Stilanalyse</a:t>
            </a:r>
            <a:r>
              <a:rPr lang="cs-CZ" b="1" dirty="0"/>
              <a:t> </a:t>
            </a:r>
            <a:r>
              <a:rPr lang="cs-CZ" b="1" dirty="0" err="1"/>
              <a:t>literarischer</a:t>
            </a:r>
            <a:r>
              <a:rPr lang="cs-CZ" b="1" dirty="0"/>
              <a:t> </a:t>
            </a:r>
            <a:r>
              <a:rPr lang="de-DE" b="1" dirty="0"/>
              <a:t>Übersetzungen (</a:t>
            </a:r>
            <a:r>
              <a:rPr lang="de-DE" b="1" dirty="0" err="1"/>
              <a:t>Dt-Tsch</a:t>
            </a:r>
            <a:r>
              <a:rPr lang="de-DE" b="1" dirty="0"/>
              <a:t>)</a:t>
            </a:r>
            <a:endParaRPr lang="cs-CZ" b="1" dirty="0"/>
          </a:p>
        </p:txBody>
      </p:sp>
      <p:sp>
        <p:nvSpPr>
          <p:cNvPr id="3" name="Podnadpis 2"/>
          <p:cNvSpPr>
            <a:spLocks noGrp="1"/>
          </p:cNvSpPr>
          <p:nvPr>
            <p:ph type="subTitle" idx="1"/>
          </p:nvPr>
        </p:nvSpPr>
        <p:spPr/>
        <p:txBody>
          <a:bodyPr/>
          <a:lstStyle/>
          <a:p>
            <a:r>
              <a:rPr lang="de-DE" dirty="0"/>
              <a:t>Schwerpunkte:</a:t>
            </a:r>
            <a:endParaRPr lang="cs-CZ" dirty="0"/>
          </a:p>
        </p:txBody>
      </p:sp>
    </p:spTree>
    <p:extLst>
      <p:ext uri="{BB962C8B-B14F-4D97-AF65-F5344CB8AC3E}">
        <p14:creationId xmlns:p14="http://schemas.microsoft.com/office/powerpoint/2010/main" val="39711885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404664"/>
            <a:ext cx="8229600" cy="1143000"/>
          </a:xfrm>
        </p:spPr>
        <p:txBody>
          <a:bodyPr>
            <a:normAutofit fontScale="90000"/>
          </a:bodyPr>
          <a:lstStyle/>
          <a:p>
            <a:br>
              <a:rPr lang="cs-CZ" b="1" dirty="0"/>
            </a:br>
            <a:r>
              <a:rPr lang="de-DE" b="1" dirty="0"/>
              <a:t>Die Übersetzungen</a:t>
            </a:r>
            <a:r>
              <a:rPr lang="cs-CZ" b="1" dirty="0"/>
              <a:t> </a:t>
            </a:r>
            <a:r>
              <a:rPr lang="cs-CZ" b="1" dirty="0" err="1"/>
              <a:t>aus</a:t>
            </a:r>
            <a:r>
              <a:rPr lang="cs-CZ" b="1" dirty="0"/>
              <a:t> dem </a:t>
            </a:r>
            <a:r>
              <a:rPr lang="cs-CZ" b="1" dirty="0" err="1"/>
              <a:t>Tschechischen</a:t>
            </a:r>
            <a:br>
              <a:rPr lang="cs-CZ" b="1" dirty="0"/>
            </a:br>
            <a:endParaRPr lang="cs-CZ" dirty="0"/>
          </a:p>
        </p:txBody>
      </p:sp>
      <p:sp>
        <p:nvSpPr>
          <p:cNvPr id="3" name="Zástupný symbol pro obsah 2"/>
          <p:cNvSpPr>
            <a:spLocks noGrp="1"/>
          </p:cNvSpPr>
          <p:nvPr>
            <p:ph idx="1"/>
          </p:nvPr>
        </p:nvSpPr>
        <p:spPr/>
        <p:txBody>
          <a:bodyPr>
            <a:normAutofit fontScale="25000" lnSpcReduction="20000"/>
          </a:bodyPr>
          <a:lstStyle/>
          <a:p>
            <a:r>
              <a:rPr lang="cs-CZ" sz="7200" b="1" u="sng" dirty="0"/>
              <a:t>Tereza Boučková</a:t>
            </a:r>
            <a:endParaRPr lang="cs-CZ" sz="7200" b="1" dirty="0"/>
          </a:p>
          <a:p>
            <a:r>
              <a:rPr lang="cs-CZ" sz="7200" b="1" dirty="0" err="1"/>
              <a:t>Indianerlauf</a:t>
            </a:r>
            <a:r>
              <a:rPr lang="cs-CZ" sz="7200" b="1" dirty="0"/>
              <a:t> (Indiánský příběh) – </a:t>
            </a:r>
            <a:r>
              <a:rPr lang="cs-CZ" sz="7200" b="1" dirty="0" err="1"/>
              <a:t>zusammen</a:t>
            </a:r>
            <a:r>
              <a:rPr lang="cs-CZ" sz="7200" b="1" dirty="0"/>
              <a:t> </a:t>
            </a:r>
            <a:r>
              <a:rPr lang="cs-CZ" sz="7200" b="1" dirty="0" err="1"/>
              <a:t>mit</a:t>
            </a:r>
            <a:r>
              <a:rPr lang="cs-CZ" sz="7200" b="1" dirty="0"/>
              <a:t> Katrin </a:t>
            </a:r>
            <a:r>
              <a:rPr lang="cs-CZ" sz="7200" b="1" dirty="0" err="1"/>
              <a:t>Liedtke</a:t>
            </a:r>
            <a:r>
              <a:rPr lang="cs-CZ" sz="7200" b="1" dirty="0"/>
              <a:t>, </a:t>
            </a:r>
            <a:r>
              <a:rPr lang="cs-CZ" sz="7200" b="1" dirty="0" err="1"/>
              <a:t>Rowohlt</a:t>
            </a:r>
            <a:r>
              <a:rPr lang="cs-CZ" sz="7200" b="1" dirty="0"/>
              <a:t>, 1996 </a:t>
            </a:r>
          </a:p>
          <a:p>
            <a:r>
              <a:rPr lang="cs-CZ" sz="7200" b="1" u="sng" dirty="0"/>
              <a:t>Radka </a:t>
            </a:r>
            <a:r>
              <a:rPr lang="cs-CZ" sz="7200" b="1" u="sng" dirty="0" err="1"/>
              <a:t>Denemarková</a:t>
            </a:r>
            <a:endParaRPr lang="cs-CZ" sz="7200" b="1" dirty="0"/>
          </a:p>
          <a:p>
            <a:r>
              <a:rPr lang="cs-CZ" sz="7200" b="1" dirty="0" err="1"/>
              <a:t>Ein</a:t>
            </a:r>
            <a:r>
              <a:rPr lang="cs-CZ" sz="7200" b="1" dirty="0"/>
              <a:t> </a:t>
            </a:r>
            <a:r>
              <a:rPr lang="cs-CZ" sz="7200" b="1" dirty="0" err="1"/>
              <a:t>herrlicher</a:t>
            </a:r>
            <a:r>
              <a:rPr lang="cs-CZ" sz="7200" b="1" dirty="0"/>
              <a:t> </a:t>
            </a:r>
            <a:r>
              <a:rPr lang="cs-CZ" sz="7200" b="1" dirty="0" err="1"/>
              <a:t>Flecken</a:t>
            </a:r>
            <a:r>
              <a:rPr lang="cs-CZ" sz="7200" b="1" dirty="0"/>
              <a:t> </a:t>
            </a:r>
            <a:r>
              <a:rPr lang="cs-CZ" sz="7200" b="1" dirty="0" err="1"/>
              <a:t>Erde</a:t>
            </a:r>
            <a:r>
              <a:rPr lang="cs-CZ" sz="7200" b="1" dirty="0"/>
              <a:t> (Peníze od Hitlera)</a:t>
            </a:r>
            <a:r>
              <a:rPr lang="cs-CZ" sz="7200" b="1" i="1" dirty="0"/>
              <a:t> </a:t>
            </a:r>
            <a:r>
              <a:rPr lang="cs-CZ" sz="7200" b="1" dirty="0"/>
              <a:t>– DVA, 2009  </a:t>
            </a:r>
          </a:p>
          <a:p>
            <a:r>
              <a:rPr lang="cs-CZ" sz="7200" b="1" u="sng" dirty="0"/>
              <a:t>Martin </a:t>
            </a:r>
            <a:r>
              <a:rPr lang="cs-CZ" sz="7200" b="1" u="sng" dirty="0" err="1"/>
              <a:t>Šmaus</a:t>
            </a:r>
            <a:endParaRPr lang="cs-CZ" sz="7200" b="1" dirty="0"/>
          </a:p>
          <a:p>
            <a:r>
              <a:rPr lang="cs-CZ" sz="7200" b="1" dirty="0"/>
              <a:t>Mach </a:t>
            </a:r>
            <a:r>
              <a:rPr lang="cs-CZ" sz="7200" b="1" dirty="0" err="1"/>
              <a:t>mal</a:t>
            </a:r>
            <a:r>
              <a:rPr lang="cs-CZ" sz="7200" b="1" dirty="0"/>
              <a:t> </a:t>
            </a:r>
            <a:r>
              <a:rPr lang="cs-CZ" sz="7200" b="1" dirty="0" err="1"/>
              <a:t>Feuer</a:t>
            </a:r>
            <a:r>
              <a:rPr lang="cs-CZ" sz="7200" b="1" dirty="0"/>
              <a:t>, Kleine (Děvčátko, rozdělej ohníček) – DTV, 2011 </a:t>
            </a:r>
          </a:p>
          <a:p>
            <a:r>
              <a:rPr lang="cs-CZ" sz="7200" b="1" u="sng" dirty="0"/>
              <a:t>Jáchym Topol</a:t>
            </a:r>
            <a:endParaRPr lang="cs-CZ" sz="7200" b="1" dirty="0"/>
          </a:p>
          <a:p>
            <a:r>
              <a:rPr lang="cs-CZ" sz="7200" b="1" dirty="0"/>
              <a:t>Die </a:t>
            </a:r>
            <a:r>
              <a:rPr lang="cs-CZ" sz="7200" b="1" dirty="0" err="1"/>
              <a:t>Schwester</a:t>
            </a:r>
            <a:r>
              <a:rPr lang="cs-CZ" sz="7200" b="1" dirty="0"/>
              <a:t> (Sestra) – </a:t>
            </a:r>
            <a:r>
              <a:rPr lang="cs-CZ" sz="7200" b="1" dirty="0" err="1"/>
              <a:t>Volk</a:t>
            </a:r>
            <a:r>
              <a:rPr lang="cs-CZ" sz="7200" b="1" dirty="0"/>
              <a:t> </a:t>
            </a:r>
            <a:r>
              <a:rPr lang="cs-CZ" sz="7200" b="1" dirty="0" err="1"/>
              <a:t>und</a:t>
            </a:r>
            <a:r>
              <a:rPr lang="cs-CZ" sz="7200" b="1" dirty="0"/>
              <a:t> </a:t>
            </a:r>
            <a:r>
              <a:rPr lang="cs-CZ" sz="7200" b="1" dirty="0" err="1"/>
              <a:t>Welt</a:t>
            </a:r>
            <a:r>
              <a:rPr lang="cs-CZ" sz="7200" b="1" dirty="0"/>
              <a:t>, 1998</a:t>
            </a:r>
          </a:p>
          <a:p>
            <a:r>
              <a:rPr lang="cs-CZ" sz="7200" b="1" dirty="0" err="1"/>
              <a:t>Nachtarbeit</a:t>
            </a:r>
            <a:r>
              <a:rPr lang="cs-CZ" sz="7200" b="1" dirty="0"/>
              <a:t> (Noční práce) – </a:t>
            </a:r>
            <a:r>
              <a:rPr lang="cs-CZ" sz="7200" b="1" dirty="0" err="1"/>
              <a:t>zusammen</a:t>
            </a:r>
            <a:r>
              <a:rPr lang="cs-CZ" sz="7200" b="1" dirty="0"/>
              <a:t> </a:t>
            </a:r>
            <a:r>
              <a:rPr lang="cs-CZ" sz="7200" b="1" dirty="0" err="1"/>
              <a:t>mit</a:t>
            </a:r>
            <a:r>
              <a:rPr lang="cs-CZ" sz="7200" b="1" dirty="0"/>
              <a:t> Beate </a:t>
            </a:r>
            <a:r>
              <a:rPr lang="cs-CZ" sz="7200" b="1" dirty="0" err="1"/>
              <a:t>Smandek</a:t>
            </a:r>
            <a:r>
              <a:rPr lang="cs-CZ" sz="7200" b="1" dirty="0"/>
              <a:t>, </a:t>
            </a:r>
            <a:r>
              <a:rPr lang="cs-CZ" sz="7200" b="1" dirty="0" err="1"/>
              <a:t>Suhrkamp</a:t>
            </a:r>
            <a:r>
              <a:rPr lang="cs-CZ" sz="7200" b="1" dirty="0"/>
              <a:t>, 2003 </a:t>
            </a:r>
          </a:p>
          <a:p>
            <a:r>
              <a:rPr lang="cs-CZ" sz="7200" b="1" u="sng" dirty="0"/>
              <a:t>Miloš Urban</a:t>
            </a:r>
            <a:endParaRPr lang="cs-CZ" sz="7200" b="1" dirty="0"/>
          </a:p>
          <a:p>
            <a:r>
              <a:rPr lang="cs-CZ" sz="7200" b="1" dirty="0"/>
              <a:t>Die </a:t>
            </a:r>
            <a:r>
              <a:rPr lang="cs-CZ" sz="7200" b="1" dirty="0" err="1"/>
              <a:t>Rache</a:t>
            </a:r>
            <a:r>
              <a:rPr lang="cs-CZ" sz="7200" b="1" dirty="0"/>
              <a:t> der </a:t>
            </a:r>
            <a:r>
              <a:rPr lang="cs-CZ" sz="7200" b="1" dirty="0" err="1"/>
              <a:t>Baumeister</a:t>
            </a:r>
            <a:r>
              <a:rPr lang="cs-CZ" sz="7200" b="1" dirty="0"/>
              <a:t> (Sedmikostelí) – </a:t>
            </a:r>
            <a:r>
              <a:rPr lang="cs-CZ" sz="7200" b="1" dirty="0" err="1"/>
              <a:t>Rowohlt</a:t>
            </a:r>
            <a:r>
              <a:rPr lang="cs-CZ" sz="7200" b="1" dirty="0"/>
              <a:t>, 2001 </a:t>
            </a:r>
          </a:p>
          <a:p>
            <a:r>
              <a:rPr lang="cs-CZ" sz="7200" b="1" u="sng" dirty="0"/>
              <a:t>Michal </a:t>
            </a:r>
            <a:r>
              <a:rPr lang="cs-CZ" sz="7200" b="1" u="sng" dirty="0" err="1"/>
              <a:t>Viewegh</a:t>
            </a:r>
            <a:endParaRPr lang="cs-CZ" sz="7200" b="1" dirty="0"/>
          </a:p>
          <a:p>
            <a:r>
              <a:rPr lang="cs-CZ" sz="7200" b="1" dirty="0" err="1"/>
              <a:t>Völkerball</a:t>
            </a:r>
            <a:r>
              <a:rPr lang="cs-CZ" sz="7200" b="1" dirty="0"/>
              <a:t> (Vybíjená) – </a:t>
            </a:r>
            <a:r>
              <a:rPr lang="cs-CZ" sz="7200" b="1" dirty="0" err="1"/>
              <a:t>Deuticke</a:t>
            </a:r>
            <a:r>
              <a:rPr lang="cs-CZ" sz="7200" b="1" dirty="0"/>
              <a:t> </a:t>
            </a:r>
            <a:r>
              <a:rPr lang="cs-CZ" sz="7200" b="1" dirty="0" err="1"/>
              <a:t>Verlag</a:t>
            </a:r>
            <a:r>
              <a:rPr lang="cs-CZ" sz="7200" b="1" dirty="0"/>
              <a:t>, 2005</a:t>
            </a:r>
          </a:p>
          <a:p>
            <a:r>
              <a:rPr lang="cs-CZ" sz="7200" b="1" dirty="0"/>
              <a:t>Der </a:t>
            </a:r>
            <a:r>
              <a:rPr lang="cs-CZ" sz="7200" b="1" dirty="0" err="1"/>
              <a:t>Fall</a:t>
            </a:r>
            <a:r>
              <a:rPr lang="cs-CZ" sz="7200" b="1" dirty="0"/>
              <a:t> </a:t>
            </a:r>
            <a:r>
              <a:rPr lang="cs-CZ" sz="7200" b="1" dirty="0" err="1"/>
              <a:t>untreue</a:t>
            </a:r>
            <a:r>
              <a:rPr lang="cs-CZ" sz="7200" b="1" dirty="0"/>
              <a:t> Klára (Případ nevěrné Kláry) – </a:t>
            </a:r>
            <a:r>
              <a:rPr lang="cs-CZ" sz="7200" b="1" dirty="0" err="1"/>
              <a:t>Zsolnay</a:t>
            </a:r>
            <a:r>
              <a:rPr lang="cs-CZ" sz="7200" b="1" dirty="0"/>
              <a:t>/</a:t>
            </a:r>
            <a:r>
              <a:rPr lang="cs-CZ" sz="7200" b="1" dirty="0" err="1"/>
              <a:t>Deuticke</a:t>
            </a:r>
            <a:r>
              <a:rPr lang="cs-CZ" sz="7200" b="1" dirty="0"/>
              <a:t>, 2007</a:t>
            </a:r>
          </a:p>
          <a:p>
            <a:r>
              <a:rPr lang="cs-CZ" sz="7200" b="1" dirty="0" err="1"/>
              <a:t>Engel</a:t>
            </a:r>
            <a:r>
              <a:rPr lang="cs-CZ" sz="7200" b="1" dirty="0"/>
              <a:t> des </a:t>
            </a:r>
            <a:r>
              <a:rPr lang="cs-CZ" sz="7200" b="1" dirty="0" err="1"/>
              <a:t>letzten</a:t>
            </a:r>
            <a:r>
              <a:rPr lang="cs-CZ" sz="7200" b="1" dirty="0"/>
              <a:t> </a:t>
            </a:r>
            <a:r>
              <a:rPr lang="cs-CZ" sz="7200" b="1" dirty="0" err="1"/>
              <a:t>Tages</a:t>
            </a:r>
            <a:r>
              <a:rPr lang="cs-CZ" sz="7200" b="1" dirty="0"/>
              <a:t> (Andělé všedního dne) – Carl </a:t>
            </a:r>
            <a:r>
              <a:rPr lang="cs-CZ" sz="7200" b="1" dirty="0" err="1"/>
              <a:t>Hanser</a:t>
            </a:r>
            <a:r>
              <a:rPr lang="cs-CZ" sz="7200" b="1" dirty="0"/>
              <a:t> </a:t>
            </a:r>
            <a:r>
              <a:rPr lang="cs-CZ" sz="7200" b="1" dirty="0" err="1"/>
              <a:t>Verlag</a:t>
            </a:r>
            <a:r>
              <a:rPr lang="cs-CZ" sz="7200" b="1" dirty="0"/>
              <a:t>, 2010</a:t>
            </a:r>
          </a:p>
          <a:p>
            <a:endParaRPr lang="cs-CZ" dirty="0"/>
          </a:p>
        </p:txBody>
      </p:sp>
    </p:spTree>
    <p:extLst>
      <p:ext uri="{BB962C8B-B14F-4D97-AF65-F5344CB8AC3E}">
        <p14:creationId xmlns:p14="http://schemas.microsoft.com/office/powerpoint/2010/main" val="6355016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Nebe pod Berlínem</a:t>
            </a:r>
          </a:p>
        </p:txBody>
      </p:sp>
      <p:sp>
        <p:nvSpPr>
          <p:cNvPr id="3" name="Zástupný symbol pro obsah 2"/>
          <p:cNvSpPr>
            <a:spLocks noGrp="1"/>
          </p:cNvSpPr>
          <p:nvPr>
            <p:ph idx="1"/>
          </p:nvPr>
        </p:nvSpPr>
        <p:spPr/>
        <p:txBody>
          <a:bodyPr>
            <a:normAutofit fontScale="70000" lnSpcReduction="20000"/>
          </a:bodyPr>
          <a:lstStyle/>
          <a:p>
            <a:r>
              <a:rPr lang="de-DE" b="1" dirty="0" err="1">
                <a:solidFill>
                  <a:srgbClr val="FF0000"/>
                </a:solidFill>
              </a:rPr>
              <a:t>Nebe</a:t>
            </a:r>
            <a:r>
              <a:rPr lang="de-DE" b="1" dirty="0">
                <a:solidFill>
                  <a:srgbClr val="FF0000"/>
                </a:solidFill>
              </a:rPr>
              <a:t> </a:t>
            </a:r>
            <a:r>
              <a:rPr lang="de-DE" b="1" dirty="0" err="1">
                <a:solidFill>
                  <a:srgbClr val="FF0000"/>
                </a:solidFill>
              </a:rPr>
              <a:t>pod</a:t>
            </a:r>
            <a:r>
              <a:rPr lang="de-DE" b="1" dirty="0">
                <a:solidFill>
                  <a:srgbClr val="FF0000"/>
                </a:solidFill>
              </a:rPr>
              <a:t> </a:t>
            </a:r>
            <a:r>
              <a:rPr lang="de-DE" b="1" dirty="0" err="1">
                <a:solidFill>
                  <a:srgbClr val="FF0000"/>
                </a:solidFill>
              </a:rPr>
              <a:t>Berlínem</a:t>
            </a:r>
            <a:r>
              <a:rPr lang="de-DE" b="1" dirty="0">
                <a:solidFill>
                  <a:srgbClr val="FF0000"/>
                </a:solidFill>
              </a:rPr>
              <a:t> (</a:t>
            </a:r>
            <a:r>
              <a:rPr lang="de-DE" b="1" dirty="0" err="1">
                <a:solidFill>
                  <a:srgbClr val="FF0000"/>
                </a:solidFill>
              </a:rPr>
              <a:t>Labyrint</a:t>
            </a:r>
            <a:r>
              <a:rPr lang="de-DE" b="1" dirty="0">
                <a:solidFill>
                  <a:srgbClr val="FF0000"/>
                </a:solidFill>
              </a:rPr>
              <a:t>, 2002) </a:t>
            </a:r>
            <a:endParaRPr lang="cs-CZ" b="1" dirty="0">
              <a:solidFill>
                <a:srgbClr val="FF0000"/>
              </a:solidFill>
            </a:endParaRPr>
          </a:p>
          <a:p>
            <a:r>
              <a:rPr lang="de-DE" b="1" dirty="0"/>
              <a:t>Deutsche Übersetzung von Eva </a:t>
            </a:r>
            <a:r>
              <a:rPr lang="de-DE" b="1" dirty="0" err="1"/>
              <a:t>Profousová</a:t>
            </a:r>
            <a:r>
              <a:rPr lang="de-DE" b="1" dirty="0"/>
              <a:t>: </a:t>
            </a:r>
            <a:r>
              <a:rPr lang="de-DE" b="1" i="1" dirty="0">
                <a:solidFill>
                  <a:srgbClr val="FF0000"/>
                </a:solidFill>
              </a:rPr>
              <a:t>Der Himmel unter Berlin</a:t>
            </a:r>
            <a:r>
              <a:rPr lang="de-DE" b="1" dirty="0">
                <a:solidFill>
                  <a:srgbClr val="FF0000"/>
                </a:solidFill>
              </a:rPr>
              <a:t> </a:t>
            </a:r>
            <a:r>
              <a:rPr lang="de-DE" b="1" dirty="0"/>
              <a:t>(Rowohlt Verlag, 2004)</a:t>
            </a:r>
            <a:endParaRPr lang="cs-CZ" b="1" dirty="0"/>
          </a:p>
          <a:p>
            <a:r>
              <a:rPr lang="de-DE" b="1" dirty="0"/>
              <a:t>Während des Studienaufenthalts in Berlin entstand sein erster und gleichzeitig auch erfolgreichster Roman </a:t>
            </a:r>
            <a:r>
              <a:rPr lang="de-DE" b="1" i="1" dirty="0" err="1"/>
              <a:t>Nebe</a:t>
            </a:r>
            <a:r>
              <a:rPr lang="de-DE" b="1" i="1" dirty="0"/>
              <a:t> </a:t>
            </a:r>
            <a:r>
              <a:rPr lang="de-DE" b="1" i="1" dirty="0" err="1"/>
              <a:t>pod</a:t>
            </a:r>
            <a:r>
              <a:rPr lang="de-DE" b="1" i="1" dirty="0"/>
              <a:t> </a:t>
            </a:r>
            <a:r>
              <a:rPr lang="de-DE" b="1" i="1" dirty="0" err="1"/>
              <a:t>Berlínem</a:t>
            </a:r>
            <a:r>
              <a:rPr lang="de-DE" b="1" dirty="0"/>
              <a:t>. In demselben Jahr erhielt er für dieses Buch den </a:t>
            </a:r>
            <a:r>
              <a:rPr lang="de-DE" b="1" dirty="0" err="1"/>
              <a:t>Jiří</a:t>
            </a:r>
            <a:r>
              <a:rPr lang="de-DE" b="1" dirty="0"/>
              <a:t>-Orten-Preis, der jedes Jahr jungen Schriftstellern und Dichtern unter 30 Jahre verliehen wird. </a:t>
            </a:r>
            <a:endParaRPr lang="cs-CZ" b="1" dirty="0"/>
          </a:p>
          <a:p>
            <a:r>
              <a:rPr lang="de-DE" b="1" dirty="0"/>
              <a:t>Wie schon der Titel andeutet, geht es im Grunde genommen um eine Anspielung. Man kennt den </a:t>
            </a:r>
            <a:r>
              <a:rPr lang="de-DE" b="1" i="1" dirty="0">
                <a:solidFill>
                  <a:srgbClr val="0070C0"/>
                </a:solidFill>
              </a:rPr>
              <a:t>Himmel über Berlin</a:t>
            </a:r>
            <a:r>
              <a:rPr lang="de-DE" b="1" dirty="0">
                <a:solidFill>
                  <a:srgbClr val="0070C0"/>
                </a:solidFill>
              </a:rPr>
              <a:t> </a:t>
            </a:r>
            <a:r>
              <a:rPr lang="de-DE" b="1" dirty="0"/>
              <a:t>(1987) als Titel des weltberühmten Filmes vom Regisseur Wim Wenders. </a:t>
            </a:r>
            <a:endParaRPr lang="cs-CZ" b="1" dirty="0"/>
          </a:p>
          <a:p>
            <a:r>
              <a:rPr lang="de-DE" b="1" dirty="0" err="1"/>
              <a:t>Rudiš</a:t>
            </a:r>
            <a:r>
              <a:rPr lang="de-DE" b="1" dirty="0"/>
              <a:t> selbst sagt über das Buch, das es für „lebendige und tote“ bestimmt ist. </a:t>
            </a:r>
            <a:endParaRPr lang="cs-CZ" b="1" dirty="0"/>
          </a:p>
          <a:p>
            <a:endParaRPr lang="cs-CZ" dirty="0"/>
          </a:p>
        </p:txBody>
      </p:sp>
    </p:spTree>
    <p:extLst>
      <p:ext uri="{BB962C8B-B14F-4D97-AF65-F5344CB8AC3E}">
        <p14:creationId xmlns:p14="http://schemas.microsoft.com/office/powerpoint/2010/main" val="3776995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a:bodyPr>
          <a:lstStyle/>
          <a:p>
            <a:pPr marL="0" indent="0">
              <a:buNone/>
            </a:pPr>
            <a:r>
              <a:rPr lang="cs-CZ" sz="1800" dirty="0"/>
              <a:t> </a:t>
            </a:r>
            <a:endParaRPr lang="cs-CZ" sz="1800" b="1" dirty="0"/>
          </a:p>
          <a:p>
            <a:r>
              <a:rPr lang="de-DE" sz="1800" b="1" dirty="0"/>
              <a:t>Der dreißigjährige Lehrer Petr </a:t>
            </a:r>
            <a:r>
              <a:rPr lang="de-DE" sz="1800" b="1" dirty="0" err="1"/>
              <a:t>Bém</a:t>
            </a:r>
            <a:r>
              <a:rPr lang="de-DE" sz="1800" b="1" dirty="0"/>
              <a:t>, der gleichzeitig auch der Erzähler ist, ruft dem Schuldirektor, dass er nie wieder in die Arbeit kommt. Er will von Prag nach Berlin fliehen, weil in Prag seine Freundin </a:t>
            </a:r>
            <a:r>
              <a:rPr lang="de-DE" sz="1800" b="1" dirty="0" err="1"/>
              <a:t>Žeňa</a:t>
            </a:r>
            <a:r>
              <a:rPr lang="de-DE" sz="1800" b="1" dirty="0"/>
              <a:t> ein Kind erwartet und er hat Angst vor den zu festen Verbindungen zu dem Kind, zu der Freundin, zu seiner Arbeit. Er hat (wahrscheinlich) keine Lust ein „organisiertes“ Leben zu leben.</a:t>
            </a:r>
            <a:endParaRPr lang="cs-CZ" sz="1800" b="1" dirty="0"/>
          </a:p>
          <a:p>
            <a:r>
              <a:rPr lang="de-DE" sz="1800" b="1" dirty="0"/>
              <a:t>Petr entscheidet sich nach Berlin zu fliehen vor allem deswegen, weil er zu dieser Stadt seine Erinnerungen aus der Kindheit hat, seine Lieblingsmusikgruppen stammen aus Berlin usw. Er spielt Gitarre in den U-Bahnhaltestellen, wo er einmal auch Pancho Dirk kennen lernt. Petr beginnt mit Pancho Dirk zu wohnen, zu arbeiten und gemeinsam gründen sie auch eine Punkgruppe namens U-BAHN. Gerade das Milieu der Berliner U-Bahn spielt eine wichtige Rolle im ganzen Buch. Die Musik</a:t>
            </a:r>
            <a:r>
              <a:rPr lang="cs-CZ" sz="1800" b="1" dirty="0"/>
              <a:t>-</a:t>
            </a:r>
            <a:r>
              <a:rPr lang="de-DE" sz="1800" b="1" dirty="0"/>
              <a:t>Gruppe realisiert </a:t>
            </a:r>
            <a:r>
              <a:rPr lang="cs-CZ" sz="1800" b="1" dirty="0" err="1"/>
              <a:t>ihre</a:t>
            </a:r>
            <a:r>
              <a:rPr lang="cs-CZ" sz="1800" b="1" dirty="0"/>
              <a:t> </a:t>
            </a:r>
            <a:r>
              <a:rPr lang="de-DE" sz="1800" b="1" dirty="0"/>
              <a:t>ersten Konzerte, die ziemlich erfolgreich werden.</a:t>
            </a:r>
            <a:endParaRPr lang="cs-CZ" sz="1800" b="1" dirty="0"/>
          </a:p>
        </p:txBody>
      </p:sp>
    </p:spTree>
    <p:extLst>
      <p:ext uri="{BB962C8B-B14F-4D97-AF65-F5344CB8AC3E}">
        <p14:creationId xmlns:p14="http://schemas.microsoft.com/office/powerpoint/2010/main" val="764497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de-DE" b="1" dirty="0"/>
              <a:t>In Berlin verliebt sich Petr in Katrin, die ursprünglich Pancho Dirk anbaggern wollte. Der Vater von Katrin arbeitet als U-Bahnfahrer, Petr und Katrin besuchen ihn oft und er mit seinen Kollegen erzählt die Geschichten aus der U-Bahn. Diese Geschichten handeln vor allem über Menschen, die mit dem Sprung unter den Zug mit ihren Leben Schluss machten. Einer von ihnen heißt </a:t>
            </a:r>
            <a:r>
              <a:rPr lang="de-DE" b="1" dirty="0" err="1"/>
              <a:t>Bertrám</a:t>
            </a:r>
            <a:r>
              <a:rPr lang="de-DE" b="1" dirty="0"/>
              <a:t>, der auch nach seinem Tod in Berliner U-Bahn lebt. Interessant war, dass Petr ihn manchmal sehen konnte, obwohl </a:t>
            </a:r>
            <a:r>
              <a:rPr lang="de-DE" b="1" dirty="0" err="1"/>
              <a:t>Bertrám</a:t>
            </a:r>
            <a:r>
              <a:rPr lang="de-DE" b="1" dirty="0"/>
              <a:t> schon tot war. Einmal sucht </a:t>
            </a:r>
            <a:r>
              <a:rPr lang="de-DE" b="1" dirty="0" err="1"/>
              <a:t>Bertrám</a:t>
            </a:r>
            <a:r>
              <a:rPr lang="de-DE" b="1" dirty="0"/>
              <a:t> Petr auf und bittet ihn ein Konzert zu </a:t>
            </a:r>
            <a:r>
              <a:rPr lang="de-DE" b="1" dirty="0" err="1"/>
              <a:t>Bertráms</a:t>
            </a:r>
            <a:r>
              <a:rPr lang="de-DE" b="1" dirty="0"/>
              <a:t> Geburtstag in der U-Bahnhaltestelle zu spielen und Petr sagt „ja“ dazu. Das Konzert wird zu einem großen Erfolg, es wird „für lebende und tote“ gespielt. </a:t>
            </a:r>
            <a:endParaRPr lang="cs-CZ" b="1" dirty="0"/>
          </a:p>
          <a:p>
            <a:r>
              <a:rPr lang="de-DE" b="1" dirty="0"/>
              <a:t>Katrin erhält ein Stipendium nach Island und Petr ist fast von demselben Dilemma wie in Prag eingeholt – soll er mit Katrin nach Island fahren und dort ein gemeinsames Leben führen? Die Antwort erfährt man vielleicht in einem anderen Buch…</a:t>
            </a:r>
            <a:endParaRPr lang="cs-CZ" b="1" dirty="0"/>
          </a:p>
          <a:p>
            <a:endParaRPr lang="cs-CZ" dirty="0"/>
          </a:p>
          <a:p>
            <a:endParaRPr lang="cs-CZ" dirty="0"/>
          </a:p>
        </p:txBody>
      </p:sp>
    </p:spTree>
    <p:extLst>
      <p:ext uri="{BB962C8B-B14F-4D97-AF65-F5344CB8AC3E}">
        <p14:creationId xmlns:p14="http://schemas.microsoft.com/office/powerpoint/2010/main" val="3547280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solidFill>
                  <a:srgbClr val="FF0000"/>
                </a:solidFill>
              </a:rPr>
              <a:t>Textbeispiele</a:t>
            </a:r>
            <a:r>
              <a:rPr lang="cs-CZ" b="1" dirty="0">
                <a:solidFill>
                  <a:srgbClr val="FF0000"/>
                </a:solidFill>
              </a:rPr>
              <a:t>: Idiome</a:t>
            </a:r>
          </a:p>
        </p:txBody>
      </p:sp>
      <p:sp>
        <p:nvSpPr>
          <p:cNvPr id="3" name="Zástupný symbol pro obsah 2"/>
          <p:cNvSpPr>
            <a:spLocks noGrp="1"/>
          </p:cNvSpPr>
          <p:nvPr>
            <p:ph idx="1"/>
          </p:nvPr>
        </p:nvSpPr>
        <p:spPr/>
        <p:txBody>
          <a:bodyPr>
            <a:normAutofit fontScale="92500" lnSpcReduction="10000"/>
          </a:bodyPr>
          <a:lstStyle/>
          <a:p>
            <a:r>
              <a:rPr lang="de-DE" sz="2800" b="1" i="1" dirty="0"/>
              <a:t>Tschechisch:</a:t>
            </a:r>
            <a:r>
              <a:rPr lang="de-DE" sz="2800" b="1" dirty="0"/>
              <a:t> </a:t>
            </a:r>
            <a:r>
              <a:rPr lang="cs-CZ" sz="2800" b="1" dirty="0"/>
              <a:t>To jsem jednou četl vyryté na záchodě v Bunkru, kam jsme chodili </a:t>
            </a:r>
            <a:r>
              <a:rPr lang="cs-CZ" sz="2800" b="1" u="sng" dirty="0"/>
              <a:t>pařit</a:t>
            </a:r>
            <a:r>
              <a:rPr lang="cs-CZ" sz="2800" b="1" dirty="0"/>
              <a:t> se Žeňou a kde to ze začátku </a:t>
            </a:r>
            <a:r>
              <a:rPr lang="cs-CZ" sz="2800" b="1" u="sng" dirty="0"/>
              <a:t>dobře šlapalo</a:t>
            </a:r>
            <a:r>
              <a:rPr lang="cs-CZ" sz="2800" b="1" dirty="0"/>
              <a:t>. (S. 8)</a:t>
            </a:r>
          </a:p>
          <a:p>
            <a:r>
              <a:rPr lang="de-DE" sz="2800" b="1" i="1" dirty="0"/>
              <a:t>Deutsch</a:t>
            </a:r>
            <a:r>
              <a:rPr lang="de-DE" sz="2800" b="1" dirty="0"/>
              <a:t>: Das stand auf der Klotür  geritzt, im Bunker, wo </a:t>
            </a:r>
            <a:r>
              <a:rPr lang="de-DE" sz="2800" b="1" dirty="0" err="1"/>
              <a:t>Žeňa</a:t>
            </a:r>
            <a:r>
              <a:rPr lang="de-DE" sz="2800" b="1" dirty="0"/>
              <a:t> und ich </a:t>
            </a:r>
            <a:r>
              <a:rPr lang="de-DE" sz="2800" b="1" u="sng" dirty="0"/>
              <a:t>uns die Nächte um die Ohren gehauen haben</a:t>
            </a:r>
            <a:r>
              <a:rPr lang="de-DE" sz="2800" b="1" dirty="0"/>
              <a:t>, als es dort anfangs so </a:t>
            </a:r>
            <a:r>
              <a:rPr lang="de-DE" sz="2800" b="1" u="sng" dirty="0"/>
              <a:t>super gut lief</a:t>
            </a:r>
            <a:r>
              <a:rPr lang="de-DE" sz="2800" b="1" dirty="0"/>
              <a:t>. (S. 8)</a:t>
            </a:r>
            <a:endParaRPr lang="cs-CZ" sz="2800" b="1" dirty="0"/>
          </a:p>
          <a:p>
            <a:r>
              <a:rPr lang="de-DE" b="1" dirty="0">
                <a:solidFill>
                  <a:srgbClr val="00B0F0"/>
                </a:solidFill>
              </a:rPr>
              <a:t>„sich die Nacht um die Ohren hauen / schlagen“</a:t>
            </a:r>
            <a:endParaRPr lang="cs-CZ" dirty="0">
              <a:solidFill>
                <a:srgbClr val="00B0F0"/>
              </a:solidFill>
            </a:endParaRPr>
          </a:p>
          <a:p>
            <a:r>
              <a:rPr lang="de-DE" b="1" i="1" dirty="0"/>
              <a:t>Bedeutung</a:t>
            </a:r>
            <a:r>
              <a:rPr lang="de-DE" b="1" dirty="0"/>
              <a:t>: (ugs., salopp) die ganze Nacht wach bleiben, z. B. um zu feiern, um zu arbeiten (http://redensarten-index.de/)</a:t>
            </a:r>
            <a:endParaRPr lang="cs-CZ" b="1" dirty="0"/>
          </a:p>
          <a:p>
            <a:pPr marL="0" indent="0">
              <a:buNone/>
            </a:pPr>
            <a:endParaRPr lang="cs-CZ" dirty="0"/>
          </a:p>
        </p:txBody>
      </p:sp>
    </p:spTree>
    <p:extLst>
      <p:ext uri="{BB962C8B-B14F-4D97-AF65-F5344CB8AC3E}">
        <p14:creationId xmlns:p14="http://schemas.microsoft.com/office/powerpoint/2010/main" val="3182976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solidFill>
                  <a:srgbClr val="FF0000"/>
                </a:solidFill>
              </a:rPr>
              <a:t>Metaphern</a:t>
            </a:r>
            <a:endParaRPr lang="cs-CZ" b="1" dirty="0">
              <a:solidFill>
                <a:srgbClr val="FF0000"/>
              </a:solidFill>
            </a:endParaRPr>
          </a:p>
        </p:txBody>
      </p:sp>
      <p:sp>
        <p:nvSpPr>
          <p:cNvPr id="3" name="Zástupný symbol pro obsah 2"/>
          <p:cNvSpPr>
            <a:spLocks noGrp="1"/>
          </p:cNvSpPr>
          <p:nvPr>
            <p:ph idx="1"/>
          </p:nvPr>
        </p:nvSpPr>
        <p:spPr/>
        <p:txBody>
          <a:bodyPr>
            <a:normAutofit lnSpcReduction="10000"/>
          </a:bodyPr>
          <a:lstStyle/>
          <a:p>
            <a:r>
              <a:rPr lang="de-DE" b="1" i="1" dirty="0"/>
              <a:t>Tschechisch</a:t>
            </a:r>
            <a:r>
              <a:rPr lang="de-DE" b="1" dirty="0"/>
              <a:t>: </a:t>
            </a:r>
            <a:r>
              <a:rPr lang="cs-CZ" b="1" dirty="0"/>
              <a:t>Vyšel z domu a seběhl Příběnickou </a:t>
            </a:r>
            <a:r>
              <a:rPr lang="cs-CZ" b="1" u="sng" dirty="0"/>
              <a:t>pod natažené nohy mostů k tunelu, který polyká tramvaje a vypouští oblaka prachu</a:t>
            </a:r>
            <a:r>
              <a:rPr lang="cs-CZ" b="1" dirty="0"/>
              <a:t>.</a:t>
            </a:r>
            <a:r>
              <a:rPr lang="de-DE" b="1" dirty="0"/>
              <a:t> (S. 8)</a:t>
            </a:r>
            <a:endParaRPr lang="cs-CZ" b="1" dirty="0"/>
          </a:p>
          <a:p>
            <a:r>
              <a:rPr lang="de-DE" b="1" i="1" dirty="0"/>
              <a:t>Deutsch</a:t>
            </a:r>
            <a:r>
              <a:rPr lang="de-DE" b="1" dirty="0"/>
              <a:t>: Verließ das Haus und rannte </a:t>
            </a:r>
            <a:r>
              <a:rPr lang="de-DE" b="1" u="sng" dirty="0"/>
              <a:t>unter den ausgestreckten Brückenpfeilern die </a:t>
            </a:r>
            <a:r>
              <a:rPr lang="de-DE" b="1" u="sng" dirty="0" err="1"/>
              <a:t>Příběnická</a:t>
            </a:r>
            <a:r>
              <a:rPr lang="de-DE" b="1" u="sng" dirty="0"/>
              <a:t> hinunter, bis zum Tunnel, der Straßenbahnen verschlingt und Wolken von Staub ausspuckt</a:t>
            </a:r>
            <a:r>
              <a:rPr lang="de-DE" b="1" dirty="0"/>
              <a:t>. (S. 9)</a:t>
            </a:r>
            <a:endParaRPr lang="cs-CZ" b="1" dirty="0"/>
          </a:p>
        </p:txBody>
      </p:sp>
    </p:spTree>
    <p:extLst>
      <p:ext uri="{BB962C8B-B14F-4D97-AF65-F5344CB8AC3E}">
        <p14:creationId xmlns:p14="http://schemas.microsoft.com/office/powerpoint/2010/main" val="561257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solidFill>
                  <a:srgbClr val="FF0000"/>
                </a:solidFill>
              </a:rPr>
              <a:t>Umgangssprache</a:t>
            </a:r>
            <a:endParaRPr lang="cs-CZ" b="1" dirty="0">
              <a:solidFill>
                <a:srgbClr val="FF0000"/>
              </a:solidFill>
            </a:endParaRPr>
          </a:p>
        </p:txBody>
      </p:sp>
      <p:sp>
        <p:nvSpPr>
          <p:cNvPr id="3" name="Zástupný symbol pro obsah 2"/>
          <p:cNvSpPr>
            <a:spLocks noGrp="1"/>
          </p:cNvSpPr>
          <p:nvPr>
            <p:ph idx="1"/>
          </p:nvPr>
        </p:nvSpPr>
        <p:spPr/>
        <p:txBody>
          <a:bodyPr>
            <a:normAutofit fontScale="85000" lnSpcReduction="20000"/>
          </a:bodyPr>
          <a:lstStyle/>
          <a:p>
            <a:r>
              <a:rPr lang="de-DE" b="1" i="1" dirty="0"/>
              <a:t>Tschechisch</a:t>
            </a:r>
            <a:r>
              <a:rPr lang="de-DE" b="1" dirty="0"/>
              <a:t>: </a:t>
            </a:r>
            <a:r>
              <a:rPr lang="cs-CZ" b="1" dirty="0"/>
              <a:t>Nejdříve se s ní poznal </a:t>
            </a:r>
            <a:r>
              <a:rPr lang="cs-CZ" b="1" dirty="0" err="1"/>
              <a:t>Pancho</a:t>
            </a:r>
            <a:r>
              <a:rPr lang="cs-CZ" b="1" dirty="0"/>
              <a:t> </a:t>
            </a:r>
            <a:r>
              <a:rPr lang="cs-CZ" b="1" dirty="0" err="1"/>
              <a:t>Dirk</a:t>
            </a:r>
            <a:r>
              <a:rPr lang="cs-CZ" b="1" dirty="0"/>
              <a:t>. Byl jsem u toho, </a:t>
            </a:r>
            <a:r>
              <a:rPr lang="cs-CZ" b="1" u="sng" dirty="0"/>
              <a:t>jak ji sbalil</a:t>
            </a:r>
            <a:r>
              <a:rPr lang="cs-CZ" b="1" dirty="0"/>
              <a:t>. </a:t>
            </a:r>
            <a:r>
              <a:rPr lang="cs-CZ" b="1" u="sng" dirty="0"/>
              <a:t>Málem mě to stálo život.</a:t>
            </a:r>
            <a:r>
              <a:rPr lang="cs-CZ" b="1" dirty="0"/>
              <a:t> Byl jsem u toho, když se ji pokoušel </a:t>
            </a:r>
            <a:r>
              <a:rPr lang="cs-CZ" b="1" u="sng" dirty="0"/>
              <a:t>dostat do postele</a:t>
            </a:r>
            <a:r>
              <a:rPr lang="cs-CZ" b="1" dirty="0"/>
              <a:t>. </a:t>
            </a:r>
            <a:r>
              <a:rPr lang="cs-CZ" b="1" u="sng" dirty="0"/>
              <a:t>To ho málem stálo čest.</a:t>
            </a:r>
            <a:r>
              <a:rPr lang="cs-CZ" b="1" dirty="0"/>
              <a:t> Ale </a:t>
            </a:r>
            <a:r>
              <a:rPr lang="cs-CZ" b="1" dirty="0" err="1"/>
              <a:t>Pancho</a:t>
            </a:r>
            <a:r>
              <a:rPr lang="cs-CZ" b="1" dirty="0"/>
              <a:t> </a:t>
            </a:r>
            <a:r>
              <a:rPr lang="cs-CZ" b="1" dirty="0" err="1"/>
              <a:t>Dirk</a:t>
            </a:r>
            <a:r>
              <a:rPr lang="cs-CZ" b="1" dirty="0"/>
              <a:t> je z těch, kteří </a:t>
            </a:r>
            <a:r>
              <a:rPr lang="cs-CZ" b="1" u="sng" dirty="0"/>
              <a:t>kopačky</a:t>
            </a:r>
            <a:r>
              <a:rPr lang="cs-CZ" b="1" dirty="0"/>
              <a:t> neberou jako rány osudu. </a:t>
            </a:r>
            <a:r>
              <a:rPr lang="de-DE" b="1" dirty="0"/>
              <a:t>(S. 9)</a:t>
            </a:r>
            <a:endParaRPr lang="cs-CZ" b="1" dirty="0"/>
          </a:p>
          <a:p>
            <a:r>
              <a:rPr lang="de-DE" b="1" i="1" dirty="0"/>
              <a:t>Deutsch</a:t>
            </a:r>
            <a:r>
              <a:rPr lang="de-DE" b="1" dirty="0"/>
              <a:t>: Pancho Dirk hatte sie als Erster kennen gelernt. Ich war dabei, als er sie </a:t>
            </a:r>
            <a:r>
              <a:rPr lang="de-DE" b="1" u="sng" dirty="0"/>
              <a:t>anbaggerte</a:t>
            </a:r>
            <a:r>
              <a:rPr lang="de-DE" b="1" dirty="0"/>
              <a:t>. </a:t>
            </a:r>
            <a:r>
              <a:rPr lang="de-DE" b="1" u="sng" dirty="0"/>
              <a:t>Das hätte mich beinah das Leben gekostet</a:t>
            </a:r>
            <a:r>
              <a:rPr lang="de-DE" b="1" dirty="0"/>
              <a:t>. Und ich war dabei, als er versuchte, </a:t>
            </a:r>
            <a:r>
              <a:rPr lang="de-DE" b="1" u="sng" dirty="0"/>
              <a:t>sie ins Bett zu kriegen</a:t>
            </a:r>
            <a:r>
              <a:rPr lang="de-DE" b="1" dirty="0"/>
              <a:t>. </a:t>
            </a:r>
            <a:r>
              <a:rPr lang="de-DE" b="1" u="sng" dirty="0"/>
              <a:t>Das hätte ihn beinah die Ehre gekostet</a:t>
            </a:r>
            <a:r>
              <a:rPr lang="de-DE" b="1" dirty="0"/>
              <a:t>. Aber für Leute wie Pancho Dirk bedeutet ein </a:t>
            </a:r>
            <a:r>
              <a:rPr lang="de-DE" b="1" u="sng" dirty="0"/>
              <a:t>Laufpass</a:t>
            </a:r>
            <a:r>
              <a:rPr lang="de-DE" b="1" dirty="0"/>
              <a:t> noch lange nicht das Aus. (S. 11)</a:t>
            </a:r>
            <a:endParaRPr lang="cs-CZ" b="1" dirty="0"/>
          </a:p>
          <a:p>
            <a:endParaRPr lang="cs-CZ" dirty="0"/>
          </a:p>
        </p:txBody>
      </p:sp>
    </p:spTree>
    <p:extLst>
      <p:ext uri="{BB962C8B-B14F-4D97-AF65-F5344CB8AC3E}">
        <p14:creationId xmlns:p14="http://schemas.microsoft.com/office/powerpoint/2010/main" val="2460956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solidFill>
                  <a:srgbClr val="FF0000"/>
                </a:solidFill>
              </a:rPr>
              <a:t>Realien</a:t>
            </a:r>
            <a:endParaRPr lang="cs-CZ" b="1" dirty="0">
              <a:solidFill>
                <a:srgbClr val="FF0000"/>
              </a:solidFill>
            </a:endParaRPr>
          </a:p>
        </p:txBody>
      </p:sp>
      <p:sp>
        <p:nvSpPr>
          <p:cNvPr id="3" name="Zástupný symbol pro obsah 2"/>
          <p:cNvSpPr>
            <a:spLocks noGrp="1"/>
          </p:cNvSpPr>
          <p:nvPr>
            <p:ph idx="1"/>
          </p:nvPr>
        </p:nvSpPr>
        <p:spPr/>
        <p:txBody>
          <a:bodyPr>
            <a:normAutofit fontScale="70000" lnSpcReduction="20000"/>
          </a:bodyPr>
          <a:lstStyle/>
          <a:p>
            <a:r>
              <a:rPr lang="de-DE" b="1" i="1" dirty="0"/>
              <a:t>Tschechisch</a:t>
            </a:r>
            <a:r>
              <a:rPr lang="de-DE" b="1" dirty="0"/>
              <a:t>: </a:t>
            </a:r>
            <a:r>
              <a:rPr lang="cs-CZ" b="1" dirty="0"/>
              <a:t>Určitě byli z těch východoněmeckých turistů, co si ke svíčkové omáčce objednávali hranolky, k řízku knedlíky a zelí, číšníky z toho může i dnes </a:t>
            </a:r>
            <a:r>
              <a:rPr lang="cs-CZ" b="1" u="sng" dirty="0"/>
              <a:t>chytnout amok</a:t>
            </a:r>
            <a:r>
              <a:rPr lang="cs-CZ" b="1" dirty="0"/>
              <a:t>, stejně jako </a:t>
            </a:r>
            <a:r>
              <a:rPr lang="cs-CZ" b="1" u="sng" dirty="0"/>
              <a:t>chytal amok</a:t>
            </a:r>
            <a:r>
              <a:rPr lang="cs-CZ" b="1" dirty="0"/>
              <a:t> československé turisty, když na </a:t>
            </a:r>
            <a:r>
              <a:rPr lang="cs-CZ" b="1" dirty="0" err="1"/>
              <a:t>Rujaně</a:t>
            </a:r>
            <a:r>
              <a:rPr lang="cs-CZ" b="1" dirty="0"/>
              <a:t> museli stát před hospodou dvě hodiny ve frontě, aby dostali řízek s hnědou omáčkou a malé pivo se zeleným sirupem.</a:t>
            </a:r>
            <a:r>
              <a:rPr lang="de-DE" b="1" dirty="0"/>
              <a:t> (S.9)</a:t>
            </a:r>
            <a:endParaRPr lang="cs-CZ" b="1" dirty="0"/>
          </a:p>
          <a:p>
            <a:r>
              <a:rPr lang="de-DE" b="1" i="1" dirty="0"/>
              <a:t>Deutsch</a:t>
            </a:r>
            <a:r>
              <a:rPr lang="de-DE" b="1" dirty="0"/>
              <a:t>: Bestimmt die Sorte ostdeutsche </a:t>
            </a:r>
            <a:r>
              <a:rPr lang="de-DE" b="1" dirty="0" err="1"/>
              <a:t>Touris</a:t>
            </a:r>
            <a:r>
              <a:rPr lang="de-DE" b="1" dirty="0"/>
              <a:t>, die zum Lungenbraten mir der obligaten Sahnesauce Pommes und zum Schnitzel Knödel mit Rotkohl bestellt haben, noch heute </a:t>
            </a:r>
            <a:r>
              <a:rPr lang="de-DE" b="1" u="sng" dirty="0"/>
              <a:t>kriegen</a:t>
            </a:r>
            <a:r>
              <a:rPr lang="de-DE" b="1" dirty="0"/>
              <a:t> die Kellner davon </a:t>
            </a:r>
            <a:r>
              <a:rPr lang="de-DE" b="1" u="sng" dirty="0"/>
              <a:t>einen Rappel</a:t>
            </a:r>
            <a:r>
              <a:rPr lang="de-DE" b="1" dirty="0"/>
              <a:t>, genauso wie die tschechoslowakischen </a:t>
            </a:r>
            <a:r>
              <a:rPr lang="de-DE" b="1" dirty="0" err="1"/>
              <a:t>Touris</a:t>
            </a:r>
            <a:r>
              <a:rPr lang="de-DE" b="1" dirty="0"/>
              <a:t> </a:t>
            </a:r>
            <a:r>
              <a:rPr lang="de-DE" b="1" u="sng" dirty="0"/>
              <a:t>einen Rappel kriegten</a:t>
            </a:r>
            <a:r>
              <a:rPr lang="de-DE" b="1" dirty="0"/>
              <a:t>, als sie auf Rügen zwei Stunden lang vor einem Wirtshaus anstehen mussten, bloß um Schnitzel mit brauner Sauce und ein kleines Bier mit grünem Sirup vorgesetzt zu bekommen. (S. 11 – 12)</a:t>
            </a:r>
            <a:endParaRPr lang="cs-CZ" b="1" dirty="0"/>
          </a:p>
        </p:txBody>
      </p:sp>
    </p:spTree>
    <p:extLst>
      <p:ext uri="{BB962C8B-B14F-4D97-AF65-F5344CB8AC3E}">
        <p14:creationId xmlns:p14="http://schemas.microsoft.com/office/powerpoint/2010/main" val="4116817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a:t>Schwerpunkte:</a:t>
            </a:r>
            <a:endParaRPr lang="cs-CZ" b="1" dirty="0"/>
          </a:p>
        </p:txBody>
      </p:sp>
      <p:sp>
        <p:nvSpPr>
          <p:cNvPr id="3" name="Zástupný symbol pro obsah 2"/>
          <p:cNvSpPr>
            <a:spLocks noGrp="1"/>
          </p:cNvSpPr>
          <p:nvPr>
            <p:ph idx="1"/>
          </p:nvPr>
        </p:nvSpPr>
        <p:spPr/>
        <p:txBody>
          <a:bodyPr>
            <a:normAutofit lnSpcReduction="10000"/>
          </a:bodyPr>
          <a:lstStyle/>
          <a:p>
            <a:r>
              <a:rPr lang="de-DE" sz="2800" b="1" dirty="0"/>
              <a:t>1. Stilistik – Stil - Stilistische Textanalyse</a:t>
            </a:r>
          </a:p>
          <a:p>
            <a:r>
              <a:rPr lang="de-DE" sz="2800" b="1" dirty="0"/>
              <a:t>2. Stilelemente und Stilfiguren</a:t>
            </a:r>
          </a:p>
          <a:p>
            <a:r>
              <a:rPr lang="de-DE" sz="2800" b="1" dirty="0"/>
              <a:t>3. Stilistische Spezifik literarischer Texte</a:t>
            </a:r>
          </a:p>
          <a:p>
            <a:r>
              <a:rPr lang="de-DE" sz="2800" b="1" dirty="0"/>
              <a:t>4. Einführung in die </a:t>
            </a:r>
            <a:r>
              <a:rPr lang="de-DE" sz="2800" b="1" dirty="0" err="1"/>
              <a:t>Translatologie</a:t>
            </a:r>
            <a:r>
              <a:rPr lang="de-DE" sz="2800" b="1" dirty="0"/>
              <a:t>, Spezifik der literarischen </a:t>
            </a:r>
            <a:r>
              <a:rPr lang="de-DE" sz="2800" b="1" dirty="0" err="1"/>
              <a:t>Überse</a:t>
            </a:r>
            <a:r>
              <a:rPr lang="cs-CZ" sz="2800" b="1" dirty="0"/>
              <a:t>t</a:t>
            </a:r>
            <a:r>
              <a:rPr lang="de-DE" sz="2800" b="1" dirty="0" err="1"/>
              <a:t>zung</a:t>
            </a:r>
            <a:endParaRPr lang="de-DE" sz="2800" b="1" dirty="0"/>
          </a:p>
          <a:p>
            <a:r>
              <a:rPr lang="de-DE" sz="2800" b="1" dirty="0"/>
              <a:t>5. Kontrastive Fallstudien (Übersetzungen literarischer Texte von Herta Müller, Ingo Schulze, Elfriede Jelinek, Judith Herrmann, Juli Zeh u.a.</a:t>
            </a:r>
            <a:r>
              <a:rPr lang="cs-CZ" sz="2800" b="1" dirty="0"/>
              <a:t>, Jaroslav </a:t>
            </a:r>
            <a:r>
              <a:rPr lang="cs-CZ" sz="2800" b="1" dirty="0" err="1"/>
              <a:t>Rudiš</a:t>
            </a:r>
            <a:endParaRPr lang="de-DE" sz="2800" b="1" dirty="0"/>
          </a:p>
          <a:p>
            <a:r>
              <a:rPr lang="de-DE" sz="2800" b="1" dirty="0"/>
              <a:t>6. Selbständige kontrastive Stilanalyse</a:t>
            </a:r>
            <a:endParaRPr lang="cs-CZ" sz="2800" b="1" dirty="0"/>
          </a:p>
        </p:txBody>
      </p:sp>
    </p:spTree>
    <p:extLst>
      <p:ext uri="{BB962C8B-B14F-4D97-AF65-F5344CB8AC3E}">
        <p14:creationId xmlns:p14="http://schemas.microsoft.com/office/powerpoint/2010/main" val="2600840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Abschlusstest</a:t>
            </a:r>
            <a:endParaRPr lang="cs-CZ" b="1" dirty="0"/>
          </a:p>
        </p:txBody>
      </p:sp>
      <p:sp>
        <p:nvSpPr>
          <p:cNvPr id="3" name="Zástupný symbol pro obsah 2"/>
          <p:cNvSpPr>
            <a:spLocks noGrp="1"/>
          </p:cNvSpPr>
          <p:nvPr>
            <p:ph idx="1"/>
          </p:nvPr>
        </p:nvSpPr>
        <p:spPr/>
        <p:txBody>
          <a:bodyPr>
            <a:normAutofit fontScale="92500"/>
          </a:bodyPr>
          <a:lstStyle/>
          <a:p>
            <a:r>
              <a:rPr lang="cs-CZ" b="1" dirty="0"/>
              <a:t>1.</a:t>
            </a:r>
            <a:r>
              <a:rPr lang="de-DE" b="1" dirty="0"/>
              <a:t> Wer ist der/die </a:t>
            </a:r>
            <a:r>
              <a:rPr lang="de-DE" b="1" dirty="0" err="1"/>
              <a:t>AutorIn</a:t>
            </a:r>
            <a:r>
              <a:rPr lang="de-DE" b="1" dirty="0"/>
              <a:t> des vorliegenden Textauszuges?</a:t>
            </a:r>
          </a:p>
          <a:p>
            <a:r>
              <a:rPr lang="de-DE" b="1" dirty="0"/>
              <a:t>2. Welche Stilmittel sind für ihn/sie typisch, wie würden Sie seinen/ihren Stil charakterisieren?</a:t>
            </a:r>
          </a:p>
          <a:p>
            <a:r>
              <a:rPr lang="de-DE" b="1" dirty="0"/>
              <a:t> 3. Suchen Sie das Stilmittel aus, d</a:t>
            </a:r>
            <a:r>
              <a:rPr lang="cs-CZ" b="1"/>
              <a:t>as</a:t>
            </a:r>
            <a:r>
              <a:rPr lang="de-DE" b="1"/>
              <a:t> </a:t>
            </a:r>
            <a:r>
              <a:rPr lang="de-DE" b="1" dirty="0"/>
              <a:t>für die Übersetzung Schwierigkeiten bereitet/bereiten könnte!</a:t>
            </a:r>
          </a:p>
          <a:p>
            <a:r>
              <a:rPr lang="de-DE" b="1" dirty="0"/>
              <a:t>4. Übersetzen Sie den Textauszug ins Tschechische!   </a:t>
            </a:r>
            <a:endParaRPr lang="cs-CZ" b="1" dirty="0"/>
          </a:p>
        </p:txBody>
      </p:sp>
    </p:spTree>
    <p:extLst>
      <p:ext uri="{BB962C8B-B14F-4D97-AF65-F5344CB8AC3E}">
        <p14:creationId xmlns:p14="http://schemas.microsoft.com/office/powerpoint/2010/main" val="14001623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solidFill>
                  <a:srgbClr val="FF0000"/>
                </a:solidFill>
              </a:rPr>
              <a:t>Jaroslav </a:t>
            </a:r>
            <a:r>
              <a:rPr lang="cs-CZ" b="1" dirty="0" err="1">
                <a:solidFill>
                  <a:srgbClr val="FF0000"/>
                </a:solidFill>
              </a:rPr>
              <a:t>Rudiš</a:t>
            </a:r>
            <a:endParaRPr lang="cs-CZ" b="1" dirty="0">
              <a:solidFill>
                <a:srgbClr val="FF0000"/>
              </a:solidFill>
            </a:endParaRPr>
          </a:p>
        </p:txBody>
      </p:sp>
      <p:sp>
        <p:nvSpPr>
          <p:cNvPr id="3" name="Zástupný symbol pro obsah 2"/>
          <p:cNvSpPr>
            <a:spLocks noGrp="1"/>
          </p:cNvSpPr>
          <p:nvPr>
            <p:ph idx="1"/>
          </p:nvPr>
        </p:nvSpPr>
        <p:spPr/>
        <p:txBody>
          <a:bodyPr>
            <a:normAutofit fontScale="25000" lnSpcReduction="20000"/>
          </a:bodyPr>
          <a:lstStyle/>
          <a:p>
            <a:pPr marL="0" indent="0">
              <a:buNone/>
            </a:pPr>
            <a:r>
              <a:rPr lang="de-DE" sz="7200" b="1" i="1" dirty="0"/>
              <a:t> </a:t>
            </a:r>
            <a:endParaRPr lang="cs-CZ" sz="7200" b="1" dirty="0"/>
          </a:p>
          <a:p>
            <a:r>
              <a:rPr lang="de-DE" sz="7200" b="1" dirty="0"/>
              <a:t>Jaroslav </a:t>
            </a:r>
            <a:r>
              <a:rPr lang="de-DE" sz="7200" b="1" dirty="0" err="1"/>
              <a:t>Rudiš</a:t>
            </a:r>
            <a:r>
              <a:rPr lang="de-DE" sz="7200" b="1" dirty="0"/>
              <a:t> ist ein tschechischer Schriftsteller, Dramatiker und Drehbuchautor, der am 8. Juni 1972 in </a:t>
            </a:r>
            <a:r>
              <a:rPr lang="de-DE" sz="7200" b="1" dirty="0" err="1"/>
              <a:t>Turnov</a:t>
            </a:r>
            <a:r>
              <a:rPr lang="de-DE" sz="7200" b="1" dirty="0"/>
              <a:t> geboren ist. Er ist aber in der Stadt </a:t>
            </a:r>
            <a:r>
              <a:rPr lang="de-DE" sz="7200" b="1" dirty="0" err="1"/>
              <a:t>Lomnice</a:t>
            </a:r>
            <a:r>
              <a:rPr lang="de-DE" sz="7200" b="1" dirty="0"/>
              <a:t> </a:t>
            </a:r>
            <a:r>
              <a:rPr lang="de-DE" sz="7200" b="1" dirty="0" err="1"/>
              <a:t>nad</a:t>
            </a:r>
            <a:r>
              <a:rPr lang="de-DE" sz="7200" b="1" dirty="0"/>
              <a:t> </a:t>
            </a:r>
            <a:r>
              <a:rPr lang="de-DE" sz="7200" b="1" dirty="0" err="1"/>
              <a:t>Popelkou</a:t>
            </a:r>
            <a:r>
              <a:rPr lang="de-DE" sz="7200" b="1" dirty="0"/>
              <a:t> aufgewachsen. </a:t>
            </a:r>
            <a:endParaRPr lang="cs-CZ" sz="7200" b="1" dirty="0"/>
          </a:p>
          <a:p>
            <a:r>
              <a:rPr lang="de-DE" sz="7200" b="1" dirty="0"/>
              <a:t>In </a:t>
            </a:r>
            <a:r>
              <a:rPr lang="de-DE" sz="7200" b="1" dirty="0" err="1"/>
              <a:t>Turnov</a:t>
            </a:r>
            <a:r>
              <a:rPr lang="de-DE" sz="7200" b="1" dirty="0"/>
              <a:t> besuchte er das Gymnasium, danach studierte er Germanistik, Geschichte und Journalistik an der Pädagogischen Fakultät der Technischen Universität in Liberec. Er studierte aber auch in Prag, Zürich und Berlin, wo er zwischen 2001 und 2002 als ein Journalist-</a:t>
            </a:r>
            <a:r>
              <a:rPr lang="de-DE" sz="7200" b="1" dirty="0" err="1"/>
              <a:t>Stipend</a:t>
            </a:r>
            <a:r>
              <a:rPr lang="cs-CZ" sz="7200" b="1" dirty="0"/>
              <a:t>i</a:t>
            </a:r>
            <a:r>
              <a:rPr lang="de-DE" sz="7200" b="1" dirty="0" err="1"/>
              <a:t>ant</a:t>
            </a:r>
            <a:r>
              <a:rPr lang="de-DE" sz="7200" b="1" dirty="0"/>
              <a:t> an der Freien Universität tätig war. </a:t>
            </a:r>
            <a:endParaRPr lang="cs-CZ" sz="7200" b="1" dirty="0"/>
          </a:p>
          <a:p>
            <a:r>
              <a:rPr lang="de-DE" sz="7200" b="1" dirty="0"/>
              <a:t>Trotz seiner Studienrichtungen arbeitete er in seinem Leben in verschiedensten Arbeitsbereichen – z. B. als Bäcker in den Alpen, Hotelportier, DJ und Tonmeister in einem Rockclub, Lehrer, Manager einer Punkband, Vertreter einer tschechischen Brauerei in Deutschland</a:t>
            </a:r>
            <a:r>
              <a:rPr lang="cs-CZ" sz="7200" b="1" dirty="0"/>
              <a:t>, </a:t>
            </a:r>
            <a:r>
              <a:rPr lang="de-DE" sz="7200" b="1" dirty="0"/>
              <a:t>Maurer, Verkäufer in einem Milchgeschäft, Kulturredakteur der tschechische Tageszeitung </a:t>
            </a:r>
            <a:r>
              <a:rPr lang="de-DE" sz="7200" b="1" dirty="0" err="1"/>
              <a:t>Pr</a:t>
            </a:r>
            <a:r>
              <a:rPr lang="cs-CZ" sz="7200" b="1" dirty="0" err="1"/>
              <a:t>ávo</a:t>
            </a:r>
            <a:r>
              <a:rPr lang="de-DE" sz="7200" b="1" dirty="0"/>
              <a:t> usw.</a:t>
            </a:r>
            <a:endParaRPr lang="cs-CZ" sz="7200" b="1" dirty="0"/>
          </a:p>
          <a:p>
            <a:r>
              <a:rPr lang="de-DE" sz="7200" b="1" dirty="0"/>
              <a:t>Er ist in den Musikgruppen </a:t>
            </a:r>
            <a:r>
              <a:rPr lang="de-DE" sz="7200" b="1" i="1" dirty="0"/>
              <a:t>U-Bahn</a:t>
            </a:r>
            <a:r>
              <a:rPr lang="cs-CZ" sz="7200" b="1" dirty="0"/>
              <a:t>, </a:t>
            </a:r>
            <a:r>
              <a:rPr lang="de-DE" sz="7200" b="1" i="1" dirty="0" err="1"/>
              <a:t>Jaromír</a:t>
            </a:r>
            <a:r>
              <a:rPr lang="de-DE" sz="7200" b="1" i="1" dirty="0"/>
              <a:t> &amp; The Bombers</a:t>
            </a:r>
            <a:r>
              <a:rPr lang="cs-CZ" sz="7200" b="1" i="1" dirty="0"/>
              <a:t> </a:t>
            </a:r>
            <a:r>
              <a:rPr lang="cs-CZ" sz="7200" b="1" dirty="0" err="1"/>
              <a:t>und</a:t>
            </a:r>
            <a:r>
              <a:rPr lang="cs-CZ" sz="7200" b="1" dirty="0"/>
              <a:t> </a:t>
            </a:r>
            <a:r>
              <a:rPr lang="cs-CZ" sz="7200" b="1" i="1" dirty="0"/>
              <a:t>Kafka-Band</a:t>
            </a:r>
            <a:r>
              <a:rPr lang="de-DE" sz="7200" b="1" i="1" dirty="0"/>
              <a:t> </a:t>
            </a:r>
            <a:r>
              <a:rPr lang="de-DE" sz="7200" b="1" dirty="0"/>
              <a:t>tätig. Mit dem Dichter Igor </a:t>
            </a:r>
            <a:r>
              <a:rPr lang="de-DE" sz="7200" b="1" dirty="0" err="1"/>
              <a:t>Malijevský</a:t>
            </a:r>
            <a:r>
              <a:rPr lang="de-DE" sz="7200" b="1" dirty="0"/>
              <a:t> organisiert er regelmäßige Veranstaltungen im Prager Theater </a:t>
            </a:r>
            <a:r>
              <a:rPr lang="de-DE" sz="7200" b="1" dirty="0" err="1"/>
              <a:t>Archa</a:t>
            </a:r>
            <a:r>
              <a:rPr lang="de-DE" sz="7200" b="1" dirty="0"/>
              <a:t> - Literaturkabarett </a:t>
            </a:r>
            <a:r>
              <a:rPr lang="de-DE" sz="7200" b="1" i="1" dirty="0"/>
              <a:t>EKG</a:t>
            </a:r>
            <a:r>
              <a:rPr lang="de-DE" sz="7200" b="1" dirty="0"/>
              <a:t>. </a:t>
            </a:r>
            <a:endParaRPr lang="cs-CZ" sz="7200" b="1" dirty="0"/>
          </a:p>
          <a:p>
            <a:r>
              <a:rPr lang="de-DE" sz="7200" b="1" dirty="0"/>
              <a:t>Zurzeit lebt und arbeitet </a:t>
            </a:r>
            <a:r>
              <a:rPr lang="de-DE" sz="7200" b="1" dirty="0" err="1"/>
              <a:t>Rudiš</a:t>
            </a:r>
            <a:r>
              <a:rPr lang="de-DE" sz="7200" b="1" dirty="0"/>
              <a:t> in Deutschland und Tschechien (Berlin, Prag, </a:t>
            </a:r>
            <a:r>
              <a:rPr lang="de-DE" sz="7200" b="1" dirty="0" err="1"/>
              <a:t>Brünn</a:t>
            </a:r>
            <a:r>
              <a:rPr lang="de-DE" sz="7200" b="1" dirty="0"/>
              <a:t> und Leipzig)</a:t>
            </a:r>
            <a:endParaRPr lang="cs-CZ" sz="7200" b="1" dirty="0"/>
          </a:p>
          <a:p>
            <a:endParaRPr lang="cs-CZ" dirty="0"/>
          </a:p>
        </p:txBody>
      </p:sp>
    </p:spTree>
    <p:extLst>
      <p:ext uri="{BB962C8B-B14F-4D97-AF65-F5344CB8AC3E}">
        <p14:creationId xmlns:p14="http://schemas.microsoft.com/office/powerpoint/2010/main" val="1558435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solidFill>
                  <a:srgbClr val="FF0000"/>
                </a:solidFill>
              </a:rPr>
              <a:t>Jaroslav </a:t>
            </a:r>
            <a:r>
              <a:rPr lang="cs-CZ" b="1" dirty="0" err="1">
                <a:solidFill>
                  <a:srgbClr val="FF0000"/>
                </a:solidFill>
              </a:rPr>
              <a:t>Rudiš</a:t>
            </a:r>
            <a:r>
              <a:rPr lang="cs-CZ" b="1" dirty="0">
                <a:solidFill>
                  <a:srgbClr val="FF0000"/>
                </a:solidFill>
              </a:rPr>
              <a:t> - </a:t>
            </a:r>
            <a:r>
              <a:rPr lang="cs-CZ" b="1" dirty="0" err="1">
                <a:solidFill>
                  <a:srgbClr val="FF0000"/>
                </a:solidFill>
              </a:rPr>
              <a:t>Werk</a:t>
            </a:r>
            <a:endParaRPr lang="cs-CZ" b="1" dirty="0">
              <a:solidFill>
                <a:srgbClr val="FF0000"/>
              </a:solidFill>
            </a:endParaRPr>
          </a:p>
        </p:txBody>
      </p:sp>
      <p:sp>
        <p:nvSpPr>
          <p:cNvPr id="3" name="Zástupný symbol pro obsah 2"/>
          <p:cNvSpPr>
            <a:spLocks noGrp="1"/>
          </p:cNvSpPr>
          <p:nvPr>
            <p:ph idx="1"/>
          </p:nvPr>
        </p:nvSpPr>
        <p:spPr/>
        <p:txBody>
          <a:bodyPr>
            <a:normAutofit fontScale="62500" lnSpcReduction="20000"/>
          </a:bodyPr>
          <a:lstStyle/>
          <a:p>
            <a:r>
              <a:rPr lang="de-DE" b="1" dirty="0" err="1"/>
              <a:t>Nebe</a:t>
            </a:r>
            <a:r>
              <a:rPr lang="de-DE" b="1" dirty="0"/>
              <a:t> </a:t>
            </a:r>
            <a:r>
              <a:rPr lang="de-DE" b="1" dirty="0" err="1"/>
              <a:t>pod</a:t>
            </a:r>
            <a:r>
              <a:rPr lang="de-DE" b="1" dirty="0"/>
              <a:t> </a:t>
            </a:r>
            <a:r>
              <a:rPr lang="de-DE" b="1" dirty="0" err="1"/>
              <a:t>Berlínem</a:t>
            </a:r>
            <a:r>
              <a:rPr lang="de-DE" dirty="0"/>
              <a:t> (</a:t>
            </a:r>
            <a:r>
              <a:rPr lang="de-DE" dirty="0" err="1"/>
              <a:t>Labyrint</a:t>
            </a:r>
            <a:r>
              <a:rPr lang="de-DE" dirty="0"/>
              <a:t>, 2002) </a:t>
            </a:r>
            <a:endParaRPr lang="cs-CZ" dirty="0"/>
          </a:p>
          <a:p>
            <a:r>
              <a:rPr lang="de-DE" b="1" dirty="0"/>
              <a:t>Grandhotel</a:t>
            </a:r>
            <a:r>
              <a:rPr lang="de-DE" dirty="0"/>
              <a:t> (</a:t>
            </a:r>
            <a:r>
              <a:rPr lang="de-DE" dirty="0" err="1"/>
              <a:t>Labyrint</a:t>
            </a:r>
            <a:r>
              <a:rPr lang="de-DE" dirty="0"/>
              <a:t>, 2006)</a:t>
            </a:r>
            <a:endParaRPr lang="cs-CZ" dirty="0"/>
          </a:p>
          <a:p>
            <a:r>
              <a:rPr lang="de-DE" b="1" dirty="0"/>
              <a:t>Deutsche Übersetzung von Eva </a:t>
            </a:r>
            <a:r>
              <a:rPr lang="de-DE" b="1" dirty="0" err="1"/>
              <a:t>Profousová</a:t>
            </a:r>
            <a:r>
              <a:rPr lang="de-DE" b="1" dirty="0"/>
              <a:t>: </a:t>
            </a:r>
            <a:r>
              <a:rPr lang="de-DE" b="1" i="1" dirty="0"/>
              <a:t>Grandhotel</a:t>
            </a:r>
            <a:r>
              <a:rPr lang="de-DE" b="1" dirty="0"/>
              <a:t> (</a:t>
            </a:r>
            <a:r>
              <a:rPr lang="de-DE" b="1" dirty="0" err="1"/>
              <a:t>Luchterhand</a:t>
            </a:r>
            <a:r>
              <a:rPr lang="de-DE" b="1" dirty="0"/>
              <a:t> Literaturverlag, 2008)</a:t>
            </a:r>
            <a:endParaRPr lang="cs-CZ" b="1" dirty="0"/>
          </a:p>
          <a:p>
            <a:r>
              <a:rPr lang="de-DE" b="1" dirty="0"/>
              <a:t>Der zweite Roman erschien 2006 und fast gleichzeitig wurde er auch verfilmt (Regie: </a:t>
            </a:r>
            <a:r>
              <a:rPr lang="cs-CZ" b="1" dirty="0"/>
              <a:t>David Ondříček)</a:t>
            </a:r>
            <a:r>
              <a:rPr lang="de-DE" b="1" dirty="0"/>
              <a:t>. </a:t>
            </a:r>
            <a:endParaRPr lang="cs-CZ" b="1" dirty="0"/>
          </a:p>
          <a:p>
            <a:r>
              <a:rPr lang="de-DE" b="1" dirty="0"/>
              <a:t>Die Geschichte spielt sich in dem futuristischen Hotel auf dem Berg Je</a:t>
            </a:r>
            <a:r>
              <a:rPr lang="cs-CZ" b="1" dirty="0" err="1"/>
              <a:t>štěd</a:t>
            </a:r>
            <a:r>
              <a:rPr lang="cs-CZ" b="1" dirty="0"/>
              <a:t> </a:t>
            </a:r>
            <a:r>
              <a:rPr lang="de-DE" b="1" dirty="0"/>
              <a:t>in der Nähe von Liberec/Reichenberg in Nordböhmen (ehemaliges Sudetenland) ab. Der Hauptprotagonist Fleischmann hat Liberec nie verlassen, seine Eltern emigrierten und ließen ihn allein. Sein größtes Hobby ist Meteorologie, er weiß alles über das Wetter. Er war nie mit einer Frau. Er hat nur einen Cousin, der gleichzeitig auch sein Chef ist – </a:t>
            </a:r>
            <a:r>
              <a:rPr lang="de-DE" b="1" dirty="0" err="1"/>
              <a:t>Jégr</a:t>
            </a:r>
            <a:r>
              <a:rPr lang="de-DE" b="1" dirty="0"/>
              <a:t>, der sich mit nostalgischen Schmuckstücken aus der DDR umgibt und nur die Geschichten über Frauen erzählt. Bald stellt Fleischmann fest, dass der einzige Weg aus diesem Ort und auch aus eigenem Leben durch die Wolken führt. </a:t>
            </a:r>
            <a:endParaRPr lang="cs-CZ" b="1" dirty="0"/>
          </a:p>
          <a:p>
            <a:endParaRPr lang="cs-CZ" dirty="0"/>
          </a:p>
        </p:txBody>
      </p:sp>
    </p:spTree>
    <p:extLst>
      <p:ext uri="{BB962C8B-B14F-4D97-AF65-F5344CB8AC3E}">
        <p14:creationId xmlns:p14="http://schemas.microsoft.com/office/powerpoint/2010/main" val="2917527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55000" lnSpcReduction="20000"/>
          </a:bodyPr>
          <a:lstStyle/>
          <a:p>
            <a:pPr marL="0" indent="0">
              <a:buNone/>
            </a:pPr>
            <a:r>
              <a:rPr lang="de-DE" dirty="0"/>
              <a:t> </a:t>
            </a:r>
            <a:endParaRPr lang="cs-CZ" dirty="0"/>
          </a:p>
          <a:p>
            <a:r>
              <a:rPr lang="de-DE" b="1" dirty="0" err="1"/>
              <a:t>Potichu</a:t>
            </a:r>
            <a:r>
              <a:rPr lang="de-DE" b="1" dirty="0"/>
              <a:t> (</a:t>
            </a:r>
            <a:r>
              <a:rPr lang="de-DE" b="1" dirty="0" err="1"/>
              <a:t>Labyrint</a:t>
            </a:r>
            <a:r>
              <a:rPr lang="de-DE" b="1" dirty="0"/>
              <a:t>, 2007)</a:t>
            </a:r>
            <a:endParaRPr lang="cs-CZ" b="1" dirty="0"/>
          </a:p>
          <a:p>
            <a:r>
              <a:rPr lang="de-DE" b="1" dirty="0"/>
              <a:t>Deutsche Übersetzung von Eva </a:t>
            </a:r>
            <a:r>
              <a:rPr lang="de-DE" b="1" dirty="0" err="1"/>
              <a:t>Profousová</a:t>
            </a:r>
            <a:r>
              <a:rPr lang="de-DE" b="1" dirty="0"/>
              <a:t>: </a:t>
            </a:r>
            <a:r>
              <a:rPr lang="de-DE" b="1" i="1" dirty="0"/>
              <a:t>Die Stille in Prag</a:t>
            </a:r>
            <a:r>
              <a:rPr lang="de-DE" b="1" dirty="0"/>
              <a:t> (</a:t>
            </a:r>
            <a:r>
              <a:rPr lang="de-DE" b="1" dirty="0" err="1"/>
              <a:t>Luchterhand</a:t>
            </a:r>
            <a:r>
              <a:rPr lang="de-DE" b="1" dirty="0"/>
              <a:t> Literaturverlag, 2012)</a:t>
            </a:r>
            <a:endParaRPr lang="cs-CZ" b="1" dirty="0"/>
          </a:p>
          <a:p>
            <a:r>
              <a:rPr lang="de-DE" b="1" dirty="0"/>
              <a:t>Ein Roman aus Prag, der von fünf Menschen erzählt. Alle lösen Beziehungsprobleme, Einsamkeit und ihre Lebenswege kreuzen sich in einem Augenblick. Petr ist von seinem Mädchen verlassen worden und arbeitet als Straßenbahnfahrer, immer ist bei ihm seine Hündin namens Malmö. Einmal trifft er die 17-jährige Punkerin Vanda, für die das Wichtigste ihre Musikgruppe „Kill The Barbie“ darstellt. Der Anwalt Wayne hat bis jetzt ein erfolgreiches Leben geführt, aber jetzt hat er Angst um seinen Bruder, der im Irak als Soldat tätig ist. Waynes Freundin Hana ist auch erfolgreich, vor allem in ihrem Berufsleben. Jetzt aber zweifelt sie an ihrer Liebe zu Wayne und will anders leben. Der alte </a:t>
            </a:r>
            <a:r>
              <a:rPr lang="de-DE" b="1" dirty="0" err="1"/>
              <a:t>Vladimír</a:t>
            </a:r>
            <a:r>
              <a:rPr lang="de-DE" b="1" dirty="0"/>
              <a:t> hat seine liebe Frau verloren und den Auslöser für alle Übel sieht er im Lärm. Er beginnt also für die Stille zu kämpfen.</a:t>
            </a:r>
            <a:endParaRPr lang="cs-CZ" b="1" dirty="0"/>
          </a:p>
          <a:p>
            <a:r>
              <a:rPr lang="de-DE" b="1" dirty="0"/>
              <a:t>Im Jahre 2007 wurde der Roman auch als Audiobuch herausgegeben, es liest Richard </a:t>
            </a:r>
            <a:r>
              <a:rPr lang="cs-CZ" b="1" dirty="0"/>
              <a:t>Krajčo.</a:t>
            </a:r>
          </a:p>
          <a:p>
            <a:endParaRPr lang="cs-CZ" dirty="0"/>
          </a:p>
        </p:txBody>
      </p:sp>
    </p:spTree>
    <p:extLst>
      <p:ext uri="{BB962C8B-B14F-4D97-AF65-F5344CB8AC3E}">
        <p14:creationId xmlns:p14="http://schemas.microsoft.com/office/powerpoint/2010/main" val="3107451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fontScale="62500" lnSpcReduction="20000"/>
          </a:bodyPr>
          <a:lstStyle/>
          <a:p>
            <a:r>
              <a:rPr lang="cs-CZ" b="1" dirty="0"/>
              <a:t>Konec punku v Helsinkách (Labyrint, 2010) - </a:t>
            </a:r>
            <a:r>
              <a:rPr lang="cs-CZ" b="1" dirty="0" err="1"/>
              <a:t>Vom</a:t>
            </a:r>
            <a:r>
              <a:rPr lang="cs-CZ" b="1" dirty="0"/>
              <a:t> Ende des </a:t>
            </a:r>
            <a:r>
              <a:rPr lang="cs-CZ" b="1" dirty="0" err="1"/>
              <a:t>Punks</a:t>
            </a:r>
            <a:r>
              <a:rPr lang="cs-CZ" b="1" dirty="0"/>
              <a:t> in </a:t>
            </a:r>
            <a:r>
              <a:rPr lang="cs-CZ" b="1" dirty="0" err="1"/>
              <a:t>Helsinki</a:t>
            </a:r>
            <a:endParaRPr lang="cs-CZ" b="1" dirty="0"/>
          </a:p>
          <a:p>
            <a:r>
              <a:rPr lang="de-DE" b="1" dirty="0"/>
              <a:t>Der Roman spielt sich in einer ostdeutschen Großstadt ab und erzählt „über die letzte Punkgeneration und darüber, was daraus nach 20 Jahren übriggeblieben ist, über Beziehungen, über die Welt, die sich so schnell ändert.“ Ole, ein 40-jähriger ehemaliger Punker besitzt eine kleine Bar „Helsinki“, wo sich seine alten Freunde immer noch treffen. Er denkt an seine Lebensmomente zurück - an seine Jugendzeit, an seine Liebe, an seine Beziehungen und an die Augen einer jungen Punkerin, an die er in Pilsen bei einem illegalen Konzert vor der Wende gestoßen ist. Gleichzeitig kehrt der Leser mittels ihres Notizbuchs in diese Zeit zurück. </a:t>
            </a:r>
            <a:endParaRPr lang="cs-CZ" b="1" dirty="0"/>
          </a:p>
          <a:p>
            <a:r>
              <a:rPr lang="de-DE" b="1" dirty="0"/>
              <a:t>Der Roman wurde ins Finnische, Französische, Polnische und Ukrainische übersetzt. Die deutsche Übersetzung sollte im Jahre 2014 in die Buchläden kommen.</a:t>
            </a:r>
            <a:endParaRPr lang="cs-CZ" b="1" dirty="0"/>
          </a:p>
          <a:p>
            <a:r>
              <a:rPr lang="cs-CZ" b="1" dirty="0"/>
              <a:t>http://jaroslavrudis.wordpress.com/60-2/ 17.10.2013</a:t>
            </a:r>
          </a:p>
          <a:p>
            <a:endParaRPr lang="cs-CZ" dirty="0"/>
          </a:p>
        </p:txBody>
      </p:sp>
    </p:spTree>
    <p:extLst>
      <p:ext uri="{BB962C8B-B14F-4D97-AF65-F5344CB8AC3E}">
        <p14:creationId xmlns:p14="http://schemas.microsoft.com/office/powerpoint/2010/main" val="40255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47500" lnSpcReduction="20000"/>
          </a:bodyPr>
          <a:lstStyle/>
          <a:p>
            <a:r>
              <a:rPr lang="cs-CZ" b="1" u="sng" dirty="0" err="1"/>
              <a:t>Erzählungen</a:t>
            </a:r>
            <a:r>
              <a:rPr lang="cs-CZ" b="1" u="sng" dirty="0"/>
              <a:t>/</a:t>
            </a:r>
            <a:r>
              <a:rPr lang="cs-CZ" b="1" u="sng" dirty="0" err="1"/>
              <a:t>Novellen</a:t>
            </a:r>
            <a:r>
              <a:rPr lang="cs-CZ" b="1" dirty="0"/>
              <a:t>:</a:t>
            </a:r>
          </a:p>
          <a:p>
            <a:r>
              <a:rPr lang="cs-CZ" b="1" dirty="0">
                <a:solidFill>
                  <a:srgbClr val="FF0000"/>
                </a:solidFill>
              </a:rPr>
              <a:t>Alois </a:t>
            </a:r>
            <a:r>
              <a:rPr lang="cs-CZ" b="1" dirty="0" err="1">
                <a:solidFill>
                  <a:srgbClr val="FF0000"/>
                </a:solidFill>
              </a:rPr>
              <a:t>Nebel</a:t>
            </a:r>
            <a:r>
              <a:rPr lang="cs-CZ" b="1" dirty="0">
                <a:solidFill>
                  <a:srgbClr val="FF0000"/>
                </a:solidFill>
              </a:rPr>
              <a:t>: Bílý potok, Hlavní nádraží, Zlaté hory </a:t>
            </a:r>
            <a:r>
              <a:rPr lang="cs-CZ" b="1" dirty="0"/>
              <a:t>(Labyrint, 2003-2005, </a:t>
            </a:r>
            <a:r>
              <a:rPr lang="cs-CZ" b="1" dirty="0" err="1"/>
              <a:t>Gesamtausgabe</a:t>
            </a:r>
            <a:r>
              <a:rPr lang="cs-CZ" b="1" dirty="0"/>
              <a:t> 2006)</a:t>
            </a:r>
          </a:p>
          <a:p>
            <a:r>
              <a:rPr lang="de-DE" b="1" dirty="0"/>
              <a:t>Deutsche Übersetzung von Eva </a:t>
            </a:r>
            <a:r>
              <a:rPr lang="de-DE" b="1" dirty="0" err="1"/>
              <a:t>Profousová</a:t>
            </a:r>
            <a:r>
              <a:rPr lang="de-DE" b="1" dirty="0"/>
              <a:t>: </a:t>
            </a:r>
            <a:r>
              <a:rPr lang="de-DE" b="1" i="1" dirty="0"/>
              <a:t>Weißbach</a:t>
            </a:r>
            <a:r>
              <a:rPr lang="de-DE" b="1" dirty="0"/>
              <a:t> (2003), </a:t>
            </a:r>
            <a:r>
              <a:rPr lang="de-DE" b="1" i="1" dirty="0"/>
              <a:t>Hauptbahnhof</a:t>
            </a:r>
            <a:r>
              <a:rPr lang="de-DE" b="1" dirty="0"/>
              <a:t> (2004), </a:t>
            </a:r>
            <a:r>
              <a:rPr lang="de-DE" b="1" i="1" dirty="0" err="1"/>
              <a:t>Zuckmantel</a:t>
            </a:r>
            <a:r>
              <a:rPr lang="de-DE" b="1" dirty="0"/>
              <a:t> (2005) – Gesamtausgabe Voland &amp; </a:t>
            </a:r>
            <a:r>
              <a:rPr lang="de-DE" b="1" dirty="0" err="1"/>
              <a:t>Quist</a:t>
            </a:r>
            <a:r>
              <a:rPr lang="de-DE" b="1" dirty="0"/>
              <a:t>, 2012)</a:t>
            </a:r>
            <a:endParaRPr lang="cs-CZ" b="1" dirty="0"/>
          </a:p>
          <a:p>
            <a:r>
              <a:rPr lang="de-DE" b="1" dirty="0"/>
              <a:t>Es geht um eine </a:t>
            </a:r>
            <a:r>
              <a:rPr lang="de-DE" b="1" dirty="0" err="1"/>
              <a:t>Graphic</a:t>
            </a:r>
            <a:r>
              <a:rPr lang="de-DE" b="1" dirty="0"/>
              <a:t> </a:t>
            </a:r>
            <a:r>
              <a:rPr lang="de-DE" b="1" dirty="0" err="1"/>
              <a:t>Novel</a:t>
            </a:r>
            <a:r>
              <a:rPr lang="de-DE" b="1" dirty="0"/>
              <a:t>-Trilogie, die </a:t>
            </a:r>
            <a:r>
              <a:rPr lang="de-DE" b="1" dirty="0" err="1"/>
              <a:t>Rudiš</a:t>
            </a:r>
            <a:r>
              <a:rPr lang="de-DE" b="1" dirty="0"/>
              <a:t> gemeinsam mit dem Zeichner </a:t>
            </a:r>
            <a:r>
              <a:rPr lang="de-DE" b="1" dirty="0" err="1"/>
              <a:t>Jaromír</a:t>
            </a:r>
            <a:r>
              <a:rPr lang="de-DE" b="1" dirty="0"/>
              <a:t> 99 (</a:t>
            </a:r>
            <a:r>
              <a:rPr lang="de-DE" b="1" dirty="0" err="1"/>
              <a:t>Jaromír</a:t>
            </a:r>
            <a:r>
              <a:rPr lang="de-DE" b="1" dirty="0"/>
              <a:t> </a:t>
            </a:r>
            <a:r>
              <a:rPr lang="cs-CZ" b="1" dirty="0"/>
              <a:t>Švejdík) </a:t>
            </a:r>
            <a:r>
              <a:rPr lang="cs-CZ" b="1" dirty="0" err="1"/>
              <a:t>geschaffen</a:t>
            </a:r>
            <a:r>
              <a:rPr lang="cs-CZ" b="1" dirty="0"/>
              <a:t> </a:t>
            </a:r>
            <a:r>
              <a:rPr lang="cs-CZ" b="1" dirty="0" err="1"/>
              <a:t>hat</a:t>
            </a:r>
            <a:r>
              <a:rPr lang="cs-CZ" b="1" dirty="0"/>
              <a:t>. </a:t>
            </a:r>
          </a:p>
          <a:p>
            <a:r>
              <a:rPr lang="cs-CZ" b="1" dirty="0"/>
              <a:t>Die </a:t>
            </a:r>
            <a:r>
              <a:rPr lang="cs-CZ" b="1" dirty="0" err="1"/>
              <a:t>Hauptfigur</a:t>
            </a:r>
            <a:r>
              <a:rPr lang="cs-CZ" b="1" dirty="0"/>
              <a:t> he</a:t>
            </a:r>
            <a:r>
              <a:rPr lang="de-DE" b="1" dirty="0" err="1"/>
              <a:t>ißt</a:t>
            </a:r>
            <a:r>
              <a:rPr lang="de-DE" b="1" dirty="0"/>
              <a:t> Alois Nebel, der als Fahrdienstleiter an einem kleinen Bahnhof in </a:t>
            </a:r>
            <a:r>
              <a:rPr lang="de-DE" b="1" dirty="0" err="1"/>
              <a:t>Bílý</a:t>
            </a:r>
            <a:r>
              <a:rPr lang="de-DE" b="1" dirty="0"/>
              <a:t> </a:t>
            </a:r>
            <a:r>
              <a:rPr lang="de-DE" b="1" dirty="0" err="1"/>
              <a:t>Potok</a:t>
            </a:r>
            <a:r>
              <a:rPr lang="de-DE" b="1" dirty="0"/>
              <a:t> im Altvatergebirge arbeitet. Der Bahnhof  liegt in dem früheren Sudetenland an der tschechoslowakisch-polnischen Grenze. Alois ist ein Einzelgänger, der die Gesellschaft von Menschen nicht mag. Er ist lieber allein, sein einziges Hobby ist Sammeln alter Fahrpläne. Später leidet er an Halluzinationen, in denen er verschiedene düstere Szenen aus der Geschichte Mitteleuropas sieht – z. B. aus dem Zweiten Weltkrieg (Judentransporte), die Vertreibung der Deutschen in 1945, die sowjetische Besatzung. Schließlich endet Alois in einer Nervenheilanstalt, wo er gegen diesen Dämonen der Vergangenheit kämpft.</a:t>
            </a:r>
            <a:endParaRPr lang="cs-CZ" b="1" dirty="0"/>
          </a:p>
          <a:p>
            <a:r>
              <a:rPr lang="de-DE" b="1" dirty="0">
                <a:solidFill>
                  <a:srgbClr val="00B0F0"/>
                </a:solidFill>
              </a:rPr>
              <a:t>Die Geschichten wurden im Jahre 2011 vom tschechischen Regisseur Tom</a:t>
            </a:r>
            <a:r>
              <a:rPr lang="cs-CZ" b="1" dirty="0" err="1">
                <a:solidFill>
                  <a:srgbClr val="00B0F0"/>
                </a:solidFill>
              </a:rPr>
              <a:t>áš</a:t>
            </a:r>
            <a:r>
              <a:rPr lang="cs-CZ" b="1" dirty="0">
                <a:solidFill>
                  <a:srgbClr val="00B0F0"/>
                </a:solidFill>
              </a:rPr>
              <a:t> Luňák </a:t>
            </a:r>
            <a:r>
              <a:rPr lang="de-DE" b="1" dirty="0">
                <a:solidFill>
                  <a:srgbClr val="00B0F0"/>
                </a:solidFill>
              </a:rPr>
              <a:t>verfilmt. </a:t>
            </a:r>
            <a:r>
              <a:rPr lang="de-DE" b="1" dirty="0"/>
              <a:t>Die Weltprämiere fand auf dem Filmfestival in Venedig statt und dadurch wurde Alois Nebel auch in Europa berühmt. Ein Jahr später gewann der Film den Europäischen Filmpreis in der Kategorie Bester Animationsfilm. Die Hauptrolle im Film stellte Miroslav </a:t>
            </a:r>
            <a:r>
              <a:rPr lang="de-DE" b="1" dirty="0" err="1"/>
              <a:t>Krobot</a:t>
            </a:r>
            <a:r>
              <a:rPr lang="de-DE" b="1" dirty="0"/>
              <a:t> dar.</a:t>
            </a:r>
            <a:endParaRPr lang="cs-CZ" b="1" dirty="0"/>
          </a:p>
          <a:p>
            <a:r>
              <a:rPr lang="de-DE" b="1" dirty="0"/>
              <a:t>Das Buch wurde ins Deutsche, Polnische und Französische übersetzt. </a:t>
            </a:r>
            <a:endParaRPr lang="cs-CZ" b="1" dirty="0"/>
          </a:p>
          <a:p>
            <a:endParaRPr lang="cs-CZ" dirty="0"/>
          </a:p>
        </p:txBody>
      </p:sp>
    </p:spTree>
    <p:extLst>
      <p:ext uri="{BB962C8B-B14F-4D97-AF65-F5344CB8AC3E}">
        <p14:creationId xmlns:p14="http://schemas.microsoft.com/office/powerpoint/2010/main" val="226223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pPr marL="0" lvl="0" indent="0">
              <a:buNone/>
            </a:pPr>
            <a:endParaRPr lang="cs-CZ" b="1" dirty="0"/>
          </a:p>
          <a:p>
            <a:r>
              <a:rPr lang="de-DE" b="1" dirty="0"/>
              <a:t>Eva </a:t>
            </a:r>
            <a:r>
              <a:rPr lang="de-DE" b="1" dirty="0" err="1"/>
              <a:t>Profousová</a:t>
            </a:r>
            <a:r>
              <a:rPr lang="de-DE" b="1" dirty="0"/>
              <a:t> (*1963) studierte </a:t>
            </a:r>
            <a:r>
              <a:rPr lang="de-DE" b="1" dirty="0" err="1"/>
              <a:t>Bohemistik</a:t>
            </a:r>
            <a:r>
              <a:rPr lang="de-DE" b="1" dirty="0"/>
              <a:t>, Russistik und Osteuropäische Geschichte in Hamburg und Glasgow. Zwischen den Jahren 1992 und 2002 arbeitete sie als Leiterin des Honorargeneralkonsulats der Tschechischen Republik in Hamburg. Seit 2002 ist sie als Literarturübersetzerin und Publizistin tätig. Sie übersetzte ins Deutsche Bücher von Autoren wie z. B. </a:t>
            </a:r>
            <a:r>
              <a:rPr lang="de-DE" b="1" dirty="0" err="1"/>
              <a:t>Jáchym</a:t>
            </a:r>
            <a:r>
              <a:rPr lang="de-DE" b="1" dirty="0"/>
              <a:t> </a:t>
            </a:r>
            <a:r>
              <a:rPr lang="de-DE" b="1" dirty="0" err="1"/>
              <a:t>Topol</a:t>
            </a:r>
            <a:r>
              <a:rPr lang="de-DE" b="1" dirty="0"/>
              <a:t>, Radka </a:t>
            </a:r>
            <a:r>
              <a:rPr lang="de-DE" b="1" dirty="0" err="1"/>
              <a:t>Denemarková</a:t>
            </a:r>
            <a:r>
              <a:rPr lang="de-DE" b="1" dirty="0"/>
              <a:t>, Michal </a:t>
            </a:r>
            <a:r>
              <a:rPr lang="de-DE" b="1" dirty="0" err="1"/>
              <a:t>Viewegh</a:t>
            </a:r>
            <a:r>
              <a:rPr lang="de-DE" b="1" dirty="0"/>
              <a:t>, Petr </a:t>
            </a:r>
            <a:r>
              <a:rPr lang="de-DE" b="1" dirty="0" err="1"/>
              <a:t>Zelenka</a:t>
            </a:r>
            <a:r>
              <a:rPr lang="de-DE" b="1" dirty="0"/>
              <a:t> oder Tereza </a:t>
            </a:r>
            <a:r>
              <a:rPr lang="de-DE" b="1" dirty="0" err="1"/>
              <a:t>Boučková</a:t>
            </a:r>
            <a:r>
              <a:rPr lang="de-DE" b="1" dirty="0"/>
              <a:t>. Für ihre Übersetzungen erhielt sie Georg </a:t>
            </a:r>
            <a:r>
              <a:rPr lang="de-DE" b="1" dirty="0" err="1"/>
              <a:t>Dehio</a:t>
            </a:r>
            <a:r>
              <a:rPr lang="de-DE" b="1" dirty="0"/>
              <a:t> Buchförderpreis (2012) und Hamburger Förderpreis für literarische Übersetzungen (2010). In Hamburg lebt sie mehr als 30 Jahre.</a:t>
            </a:r>
            <a:endParaRPr lang="cs-CZ" b="1" dirty="0"/>
          </a:p>
          <a:p>
            <a:endParaRPr lang="cs-CZ" dirty="0"/>
          </a:p>
        </p:txBody>
      </p:sp>
    </p:spTree>
    <p:extLst>
      <p:ext uri="{BB962C8B-B14F-4D97-AF65-F5344CB8AC3E}">
        <p14:creationId xmlns:p14="http://schemas.microsoft.com/office/powerpoint/2010/main" val="3292351764"/>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2290</Words>
  <Application>Microsoft Office PowerPoint</Application>
  <PresentationFormat>Předvádění na obrazovce (4:3)</PresentationFormat>
  <Paragraphs>86</Paragraphs>
  <Slides>17</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17</vt:i4>
      </vt:variant>
    </vt:vector>
  </HeadingPairs>
  <TitlesOfParts>
    <vt:vector size="20" baseType="lpstr">
      <vt:lpstr>Arial</vt:lpstr>
      <vt:lpstr>Calibri</vt:lpstr>
      <vt:lpstr>Motiv systému Office</vt:lpstr>
      <vt:lpstr>Kontrastive Stilanalyse literarischer Übersetzungen (Dt-Tsch)</vt:lpstr>
      <vt:lpstr>Schwerpunkte:</vt:lpstr>
      <vt:lpstr>Abschlusstest</vt:lpstr>
      <vt:lpstr>Jaroslav Rudiš</vt:lpstr>
      <vt:lpstr>Jaroslav Rudiš - Werk</vt:lpstr>
      <vt:lpstr>Prezentace aplikace PowerPoint</vt:lpstr>
      <vt:lpstr>Prezentace aplikace PowerPoint</vt:lpstr>
      <vt:lpstr>Prezentace aplikace PowerPoint</vt:lpstr>
      <vt:lpstr>Prezentace aplikace PowerPoint</vt:lpstr>
      <vt:lpstr> Die Übersetzungen aus dem Tschechischen </vt:lpstr>
      <vt:lpstr>Nebe pod Berlínem</vt:lpstr>
      <vt:lpstr>Prezentace aplikace PowerPoint</vt:lpstr>
      <vt:lpstr>Prezentace aplikace PowerPoint</vt:lpstr>
      <vt:lpstr>Textbeispiele: Idiome</vt:lpstr>
      <vt:lpstr>Metaphern</vt:lpstr>
      <vt:lpstr>Umgangssprache</vt:lpstr>
      <vt:lpstr>Realien</vt:lpstr>
    </vt:vector>
  </TitlesOfParts>
  <Company>UVT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Kontrastive Stilanalyse literarischer Übersetzungen (Dt-Tsch)</dc:title>
  <dc:creator>Jiřina Malá</dc:creator>
  <cp:lastModifiedBy>Jiřina Malá</cp:lastModifiedBy>
  <cp:revision>106</cp:revision>
  <dcterms:created xsi:type="dcterms:W3CDTF">2013-09-25T11:41:16Z</dcterms:created>
  <dcterms:modified xsi:type="dcterms:W3CDTF">2020-12-16T12:51:05Z</dcterms:modified>
</cp:coreProperties>
</file>