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7" r:id="rId3"/>
    <p:sldId id="308" r:id="rId4"/>
    <p:sldId id="309" r:id="rId5"/>
    <p:sldId id="310" r:id="rId6"/>
    <p:sldId id="31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87185-CAFF-4842-B00D-980BEE1D4CCC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CB04-6D69-4732-8A5F-04506D6B56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898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87185-CAFF-4842-B00D-980BEE1D4CCC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CB04-6D69-4732-8A5F-04506D6B56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907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87185-CAFF-4842-B00D-980BEE1D4CCC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CB04-6D69-4732-8A5F-04506D6B56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8006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87185-CAFF-4842-B00D-980BEE1D4CCC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CB04-6D69-4732-8A5F-04506D6B56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722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87185-CAFF-4842-B00D-980BEE1D4CCC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CB04-6D69-4732-8A5F-04506D6B56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992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87185-CAFF-4842-B00D-980BEE1D4CCC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CB04-6D69-4732-8A5F-04506D6B56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134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87185-CAFF-4842-B00D-980BEE1D4CCC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CB04-6D69-4732-8A5F-04506D6B56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706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87185-CAFF-4842-B00D-980BEE1D4CCC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CB04-6D69-4732-8A5F-04506D6B56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892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87185-CAFF-4842-B00D-980BEE1D4CCC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CB04-6D69-4732-8A5F-04506D6B56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146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87185-CAFF-4842-B00D-980BEE1D4CCC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CB04-6D69-4732-8A5F-04506D6B56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70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87185-CAFF-4842-B00D-980BEE1D4CCC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CB04-6D69-4732-8A5F-04506D6B56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991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87185-CAFF-4842-B00D-980BEE1D4CCC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FCB04-6D69-4732-8A5F-04506D6B56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267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/>
              <a:t>Kontrastive</a:t>
            </a:r>
            <a:r>
              <a:rPr lang="cs-CZ" b="1" dirty="0"/>
              <a:t> </a:t>
            </a:r>
            <a:r>
              <a:rPr lang="cs-CZ" b="1" dirty="0" err="1"/>
              <a:t>Stilanalyse</a:t>
            </a:r>
            <a:r>
              <a:rPr lang="cs-CZ" b="1" dirty="0"/>
              <a:t> </a:t>
            </a:r>
            <a:r>
              <a:rPr lang="cs-CZ" b="1" dirty="0" err="1"/>
              <a:t>literarischer</a:t>
            </a:r>
            <a:r>
              <a:rPr lang="cs-CZ" b="1" dirty="0"/>
              <a:t> </a:t>
            </a:r>
            <a:r>
              <a:rPr lang="de-DE" b="1" dirty="0"/>
              <a:t>Übersetzungen (</a:t>
            </a:r>
            <a:r>
              <a:rPr lang="de-DE" b="1" dirty="0" err="1"/>
              <a:t>Dt-Tsch</a:t>
            </a:r>
            <a:r>
              <a:rPr lang="de-DE" b="1" dirty="0"/>
              <a:t>)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Schwerpunkte: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1188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b="1" dirty="0">
                <a:solidFill>
                  <a:srgbClr val="FF0000"/>
                </a:solidFill>
              </a:rPr>
            </a:br>
            <a:r>
              <a:rPr lang="cs-CZ" sz="3100" b="1" dirty="0">
                <a:solidFill>
                  <a:srgbClr val="FF0000"/>
                </a:solidFill>
              </a:rPr>
              <a:t>3.</a:t>
            </a:r>
            <a:r>
              <a:rPr lang="de-DE" sz="3100" b="1" dirty="0">
                <a:solidFill>
                  <a:srgbClr val="FF0000"/>
                </a:solidFill>
              </a:rPr>
              <a:t>Stilistische Spezifik literarischer Texte</a:t>
            </a:r>
            <a:br>
              <a:rPr lang="cs-CZ" sz="3100" b="1" dirty="0">
                <a:solidFill>
                  <a:srgbClr val="FF0000"/>
                </a:solidFill>
              </a:rPr>
            </a:br>
            <a:r>
              <a:rPr lang="cs-CZ" sz="3100" b="1" dirty="0" err="1">
                <a:solidFill>
                  <a:srgbClr val="FF0000"/>
                </a:solidFill>
              </a:rPr>
              <a:t>Belletristik</a:t>
            </a:r>
            <a:br>
              <a:rPr lang="de-DE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cs-CZ" b="1" dirty="0" err="1"/>
              <a:t>Zusammenarbeit</a:t>
            </a:r>
            <a:r>
              <a:rPr lang="cs-CZ" b="1" dirty="0"/>
              <a:t> </a:t>
            </a:r>
            <a:r>
              <a:rPr lang="cs-CZ" b="1" dirty="0" err="1"/>
              <a:t>mit</a:t>
            </a:r>
            <a:r>
              <a:rPr lang="cs-CZ" b="1" dirty="0"/>
              <a:t> der </a:t>
            </a:r>
            <a:r>
              <a:rPr lang="cs-CZ" b="1" dirty="0" err="1">
                <a:solidFill>
                  <a:srgbClr val="FF0000"/>
                </a:solidFill>
              </a:rPr>
              <a:t>Literaturwissenschaft</a:t>
            </a:r>
            <a:endParaRPr lang="cs-CZ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cs-CZ" b="1" dirty="0" err="1">
                <a:solidFill>
                  <a:srgbClr val="00B050"/>
                </a:solidFill>
              </a:rPr>
              <a:t>poetische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b="1" dirty="0" err="1">
                <a:solidFill>
                  <a:srgbClr val="00B050"/>
                </a:solidFill>
              </a:rPr>
              <a:t>Funktion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b="1" dirty="0"/>
              <a:t>– </a:t>
            </a:r>
            <a:r>
              <a:rPr lang="cs-CZ" b="1" dirty="0" err="1"/>
              <a:t>spezielle</a:t>
            </a:r>
            <a:r>
              <a:rPr lang="cs-CZ" b="1" dirty="0"/>
              <a:t> </a:t>
            </a:r>
            <a:r>
              <a:rPr lang="cs-CZ" b="1" dirty="0" err="1"/>
              <a:t>Bezüge</a:t>
            </a:r>
            <a:r>
              <a:rPr lang="cs-CZ" b="1" dirty="0"/>
              <a:t> </a:t>
            </a:r>
            <a:r>
              <a:rPr lang="cs-CZ" b="1" dirty="0" err="1"/>
              <a:t>zur</a:t>
            </a:r>
            <a:r>
              <a:rPr lang="cs-CZ" b="1" dirty="0"/>
              <a:t> </a:t>
            </a:r>
            <a:r>
              <a:rPr lang="cs-CZ" b="1" dirty="0" err="1"/>
              <a:t>Wirklichkeit</a:t>
            </a:r>
            <a:r>
              <a:rPr lang="cs-CZ" b="1" dirty="0"/>
              <a:t> (</a:t>
            </a:r>
            <a:r>
              <a:rPr lang="cs-CZ" b="1" dirty="0" err="1"/>
              <a:t>Fiktion</a:t>
            </a:r>
            <a:r>
              <a:rPr lang="cs-CZ" b="1" dirty="0"/>
              <a:t>), </a:t>
            </a:r>
            <a:r>
              <a:rPr lang="cs-CZ" b="1" dirty="0" err="1"/>
              <a:t>nicht</a:t>
            </a:r>
            <a:r>
              <a:rPr lang="cs-CZ" b="1" dirty="0"/>
              <a:t> </a:t>
            </a:r>
            <a:r>
              <a:rPr lang="cs-CZ" b="1" dirty="0" err="1"/>
              <a:t>nur</a:t>
            </a:r>
            <a:r>
              <a:rPr lang="cs-CZ" b="1" dirty="0"/>
              <a:t> </a:t>
            </a:r>
            <a:r>
              <a:rPr lang="cs-CZ" b="1" dirty="0" err="1"/>
              <a:t>sprachliche</a:t>
            </a:r>
            <a:r>
              <a:rPr lang="cs-CZ" b="1" dirty="0"/>
              <a:t>, </a:t>
            </a:r>
            <a:r>
              <a:rPr lang="cs-CZ" b="1" dirty="0" err="1"/>
              <a:t>sondern</a:t>
            </a:r>
            <a:r>
              <a:rPr lang="cs-CZ" b="1" dirty="0"/>
              <a:t> </a:t>
            </a:r>
            <a:r>
              <a:rPr lang="cs-CZ" b="1" dirty="0" err="1"/>
              <a:t>weitere</a:t>
            </a:r>
            <a:r>
              <a:rPr lang="cs-CZ" b="1" dirty="0"/>
              <a:t>, </a:t>
            </a:r>
            <a:r>
              <a:rPr lang="cs-CZ" b="1" dirty="0" err="1"/>
              <a:t>übergreifende</a:t>
            </a:r>
            <a:r>
              <a:rPr lang="cs-CZ" b="1" dirty="0"/>
              <a:t> </a:t>
            </a:r>
            <a:r>
              <a:rPr lang="cs-CZ" b="1" dirty="0" err="1"/>
              <a:t>Prinzipien</a:t>
            </a:r>
            <a:r>
              <a:rPr lang="cs-CZ" b="1" dirty="0"/>
              <a:t>:</a:t>
            </a:r>
          </a:p>
          <a:p>
            <a:pPr>
              <a:defRPr/>
            </a:pPr>
            <a:r>
              <a:rPr lang="cs-CZ" b="1" dirty="0" err="1">
                <a:solidFill>
                  <a:srgbClr val="00B050"/>
                </a:solidFill>
              </a:rPr>
              <a:t>semiotische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b="1" dirty="0" err="1">
                <a:solidFill>
                  <a:srgbClr val="00B050"/>
                </a:solidFill>
              </a:rPr>
              <a:t>Konfigurationen</a:t>
            </a:r>
            <a:r>
              <a:rPr lang="cs-CZ" b="1" dirty="0"/>
              <a:t>: </a:t>
            </a:r>
            <a:r>
              <a:rPr lang="cs-CZ" b="1" dirty="0" err="1"/>
              <a:t>Gattung</a:t>
            </a:r>
            <a:r>
              <a:rPr lang="cs-CZ" b="1" dirty="0"/>
              <a:t> – </a:t>
            </a:r>
            <a:r>
              <a:rPr lang="cs-CZ" b="1" dirty="0">
                <a:solidFill>
                  <a:srgbClr val="0070C0"/>
                </a:solidFill>
              </a:rPr>
              <a:t>Lyrik</a:t>
            </a:r>
            <a:r>
              <a:rPr lang="cs-CZ" b="1" dirty="0"/>
              <a:t>, </a:t>
            </a:r>
            <a:r>
              <a:rPr lang="cs-CZ" b="1" dirty="0">
                <a:solidFill>
                  <a:srgbClr val="0070C0"/>
                </a:solidFill>
              </a:rPr>
              <a:t>Epik</a:t>
            </a:r>
            <a:r>
              <a:rPr lang="cs-CZ" b="1" dirty="0"/>
              <a:t>, </a:t>
            </a:r>
            <a:r>
              <a:rPr lang="cs-CZ" b="1" dirty="0">
                <a:solidFill>
                  <a:srgbClr val="0070C0"/>
                </a:solidFill>
              </a:rPr>
              <a:t>Dramatik </a:t>
            </a:r>
            <a:r>
              <a:rPr lang="cs-CZ" b="1" dirty="0" err="1"/>
              <a:t>mit</a:t>
            </a:r>
            <a:r>
              <a:rPr lang="cs-CZ" b="1" dirty="0"/>
              <a:t> </a:t>
            </a:r>
            <a:r>
              <a:rPr lang="cs-CZ" b="1" dirty="0" err="1"/>
              <a:t>ihren</a:t>
            </a:r>
            <a:r>
              <a:rPr lang="cs-CZ" b="1" dirty="0"/>
              <a:t> </a:t>
            </a:r>
            <a:r>
              <a:rPr lang="cs-CZ" b="1" dirty="0" err="1"/>
              <a:t>Genres</a:t>
            </a:r>
            <a:r>
              <a:rPr lang="cs-CZ" b="1" dirty="0"/>
              <a:t> (Ode, </a:t>
            </a:r>
            <a:r>
              <a:rPr lang="cs-CZ" b="1" dirty="0" err="1"/>
              <a:t>Ballade</a:t>
            </a:r>
            <a:r>
              <a:rPr lang="cs-CZ" b="1" dirty="0"/>
              <a:t>, Hymne; Roman, </a:t>
            </a:r>
            <a:r>
              <a:rPr lang="cs-CZ" b="1" dirty="0" err="1"/>
              <a:t>Novelle</a:t>
            </a:r>
            <a:r>
              <a:rPr lang="cs-CZ" b="1" dirty="0"/>
              <a:t>, </a:t>
            </a:r>
            <a:r>
              <a:rPr lang="cs-CZ" b="1" dirty="0" err="1"/>
              <a:t>Erzählung</a:t>
            </a:r>
            <a:r>
              <a:rPr lang="cs-CZ" b="1" dirty="0"/>
              <a:t>; </a:t>
            </a:r>
            <a:r>
              <a:rPr lang="cs-CZ" b="1" dirty="0" err="1"/>
              <a:t>Tragödie</a:t>
            </a:r>
            <a:r>
              <a:rPr lang="cs-CZ" b="1" dirty="0"/>
              <a:t>, </a:t>
            </a:r>
            <a:r>
              <a:rPr lang="cs-CZ" b="1" dirty="0" err="1"/>
              <a:t>Komödie</a:t>
            </a:r>
            <a:r>
              <a:rPr lang="cs-CZ" b="1" dirty="0"/>
              <a:t>)</a:t>
            </a:r>
          </a:p>
          <a:p>
            <a:pPr>
              <a:defRPr/>
            </a:pPr>
            <a:r>
              <a:rPr lang="cs-CZ" b="1" dirty="0" err="1">
                <a:solidFill>
                  <a:schemeClr val="accent6">
                    <a:lumMod val="50000"/>
                  </a:schemeClr>
                </a:solidFill>
              </a:rPr>
              <a:t>literarisch-ästhetische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accent6">
                    <a:lumMod val="50000"/>
                  </a:schemeClr>
                </a:solidFill>
              </a:rPr>
              <a:t>Kategorien</a:t>
            </a:r>
            <a:r>
              <a:rPr lang="cs-CZ" b="1" dirty="0"/>
              <a:t>: </a:t>
            </a:r>
            <a:r>
              <a:rPr lang="cs-CZ" b="1" dirty="0" err="1"/>
              <a:t>Fabel</a:t>
            </a:r>
            <a:r>
              <a:rPr lang="cs-CZ" b="1" dirty="0"/>
              <a:t>, Sujet, </a:t>
            </a:r>
            <a:r>
              <a:rPr lang="cs-CZ" b="1" dirty="0" err="1"/>
              <a:t>Handlung</a:t>
            </a:r>
            <a:r>
              <a:rPr lang="cs-CZ" b="1" dirty="0"/>
              <a:t>, </a:t>
            </a:r>
            <a:r>
              <a:rPr lang="cs-CZ" b="1" dirty="0" err="1"/>
              <a:t>Figurenkonstellation</a:t>
            </a:r>
            <a:r>
              <a:rPr lang="cs-CZ" b="1" dirty="0"/>
              <a:t> (Epik), </a:t>
            </a:r>
            <a:r>
              <a:rPr lang="cs-CZ" b="1" dirty="0" err="1"/>
              <a:t>Vers</a:t>
            </a:r>
            <a:r>
              <a:rPr lang="cs-CZ" b="1" dirty="0"/>
              <a:t>, </a:t>
            </a:r>
            <a:r>
              <a:rPr lang="cs-CZ" b="1" dirty="0" err="1"/>
              <a:t>Reim</a:t>
            </a:r>
            <a:r>
              <a:rPr lang="cs-CZ" b="1" dirty="0"/>
              <a:t>, </a:t>
            </a:r>
            <a:r>
              <a:rPr lang="cs-CZ" b="1" dirty="0" err="1"/>
              <a:t>Rhythmus</a:t>
            </a:r>
            <a:r>
              <a:rPr lang="cs-CZ" b="1" dirty="0"/>
              <a:t> (Lyrik), </a:t>
            </a:r>
            <a:r>
              <a:rPr lang="cs-CZ" b="1" dirty="0" err="1"/>
              <a:t>Szene</a:t>
            </a:r>
            <a:r>
              <a:rPr lang="cs-CZ" b="1" dirty="0"/>
              <a:t>, Akt (Dramatik – </a:t>
            </a:r>
            <a:r>
              <a:rPr lang="cs-CZ" b="1" dirty="0" err="1"/>
              <a:t>multimedial</a:t>
            </a:r>
            <a:r>
              <a:rPr lang="cs-CZ" b="1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0288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Belletristik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kommunikativ-pragmatische</a:t>
            </a:r>
            <a:r>
              <a:rPr lang="cs-CZ" altLang="cs-CZ" b="1" dirty="0"/>
              <a:t> </a:t>
            </a:r>
            <a:r>
              <a:rPr lang="cs-CZ" altLang="cs-CZ" b="1" dirty="0" err="1"/>
              <a:t>Merkmale</a:t>
            </a:r>
            <a:r>
              <a:rPr lang="cs-CZ" altLang="cs-CZ" b="1" dirty="0"/>
              <a:t>: </a:t>
            </a:r>
            <a:r>
              <a:rPr lang="cs-CZ" altLang="cs-CZ" b="1" dirty="0" err="1"/>
              <a:t>Autor;Leser</a:t>
            </a:r>
            <a:r>
              <a:rPr lang="cs-CZ" altLang="cs-CZ" b="1" dirty="0"/>
              <a:t>/</a:t>
            </a:r>
            <a:r>
              <a:rPr lang="cs-CZ" altLang="cs-CZ" b="1" dirty="0" err="1"/>
              <a:t>Hörer</a:t>
            </a:r>
            <a:r>
              <a:rPr lang="cs-CZ" altLang="cs-CZ" b="1" dirty="0"/>
              <a:t>/</a:t>
            </a:r>
            <a:r>
              <a:rPr lang="cs-CZ" altLang="cs-CZ" b="1" dirty="0" err="1"/>
              <a:t>Zuschauer</a:t>
            </a:r>
            <a:endParaRPr lang="cs-CZ" altLang="cs-CZ" b="1" dirty="0"/>
          </a:p>
          <a:p>
            <a:r>
              <a:rPr lang="cs-CZ" altLang="cs-CZ" b="1" dirty="0" err="1"/>
              <a:t>historisch-gesellschaftliche</a:t>
            </a:r>
            <a:r>
              <a:rPr lang="cs-CZ" altLang="cs-CZ" b="1" dirty="0"/>
              <a:t> </a:t>
            </a:r>
            <a:r>
              <a:rPr lang="cs-CZ" altLang="cs-CZ" b="1" dirty="0" err="1"/>
              <a:t>Situation</a:t>
            </a:r>
            <a:endParaRPr lang="cs-CZ" altLang="cs-CZ" b="1" dirty="0"/>
          </a:p>
          <a:p>
            <a:r>
              <a:rPr lang="cs-CZ" altLang="cs-CZ" b="1" dirty="0" err="1">
                <a:solidFill>
                  <a:srgbClr val="FFC000"/>
                </a:solidFill>
              </a:rPr>
              <a:t>Variabilität</a:t>
            </a:r>
            <a:r>
              <a:rPr lang="cs-CZ" altLang="cs-CZ" b="1" dirty="0">
                <a:solidFill>
                  <a:srgbClr val="FFC000"/>
                </a:solidFill>
              </a:rPr>
              <a:t>, </a:t>
            </a:r>
            <a:r>
              <a:rPr lang="cs-CZ" altLang="cs-CZ" b="1" dirty="0" err="1">
                <a:solidFill>
                  <a:srgbClr val="FFC000"/>
                </a:solidFill>
              </a:rPr>
              <a:t>Originalität</a:t>
            </a:r>
            <a:r>
              <a:rPr lang="cs-CZ" altLang="cs-CZ" b="1" dirty="0">
                <a:solidFill>
                  <a:srgbClr val="FFC000"/>
                </a:solidFill>
              </a:rPr>
              <a:t>, </a:t>
            </a:r>
            <a:r>
              <a:rPr lang="cs-CZ" altLang="cs-CZ" b="1" dirty="0" err="1">
                <a:solidFill>
                  <a:srgbClr val="FFC000"/>
                </a:solidFill>
              </a:rPr>
              <a:t>Expressivität</a:t>
            </a:r>
            <a:endParaRPr lang="cs-CZ" altLang="cs-CZ" b="1" dirty="0">
              <a:solidFill>
                <a:srgbClr val="FFC000"/>
              </a:solidFill>
            </a:endParaRPr>
          </a:p>
          <a:p>
            <a:r>
              <a:rPr lang="cs-CZ" altLang="cs-CZ" b="1" dirty="0" err="1">
                <a:solidFill>
                  <a:srgbClr val="FF0000"/>
                </a:solidFill>
              </a:rPr>
              <a:t>sprachstilistische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Mittel</a:t>
            </a:r>
            <a:r>
              <a:rPr lang="cs-CZ" altLang="cs-CZ" b="1" dirty="0"/>
              <a:t>: </a:t>
            </a:r>
            <a:r>
              <a:rPr lang="cs-CZ" altLang="cs-CZ" b="1" dirty="0" err="1"/>
              <a:t>ungewöhnliche</a:t>
            </a:r>
            <a:r>
              <a:rPr lang="cs-CZ" altLang="cs-CZ" b="1" dirty="0"/>
              <a:t> </a:t>
            </a:r>
            <a:r>
              <a:rPr lang="cs-CZ" altLang="cs-CZ" b="1" dirty="0" err="1"/>
              <a:t>Wortkombinationen</a:t>
            </a:r>
            <a:r>
              <a:rPr lang="cs-CZ" altLang="cs-CZ" b="1" dirty="0"/>
              <a:t>, </a:t>
            </a:r>
            <a:r>
              <a:rPr lang="cs-CZ" altLang="cs-CZ" b="1" dirty="0" err="1"/>
              <a:t>expressive</a:t>
            </a:r>
            <a:r>
              <a:rPr lang="cs-CZ" altLang="cs-CZ" b="1" dirty="0"/>
              <a:t> </a:t>
            </a:r>
            <a:r>
              <a:rPr lang="cs-CZ" altLang="cs-CZ" b="1" dirty="0" err="1"/>
              <a:t>Stilmittel</a:t>
            </a:r>
            <a:r>
              <a:rPr lang="cs-CZ" altLang="cs-CZ" b="1" dirty="0"/>
              <a:t>, </a:t>
            </a:r>
            <a:r>
              <a:rPr lang="cs-CZ" altLang="cs-CZ" b="1" dirty="0" err="1"/>
              <a:t>Okkasionalismen</a:t>
            </a:r>
            <a:r>
              <a:rPr lang="cs-CZ" altLang="cs-CZ" b="1" dirty="0"/>
              <a:t>, </a:t>
            </a:r>
            <a:r>
              <a:rPr lang="cs-CZ" altLang="cs-CZ" b="1" dirty="0" err="1"/>
              <a:t>Neologismen</a:t>
            </a:r>
            <a:r>
              <a:rPr lang="cs-CZ" altLang="cs-CZ" b="1" dirty="0"/>
              <a:t>, </a:t>
            </a:r>
            <a:r>
              <a:rPr lang="cs-CZ" altLang="cs-CZ" b="1" dirty="0" err="1"/>
              <a:t>Phraseologismen</a:t>
            </a:r>
            <a:r>
              <a:rPr lang="cs-CZ" altLang="cs-CZ" b="1" dirty="0"/>
              <a:t>, Tropen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Stilfiguren</a:t>
            </a:r>
            <a:r>
              <a:rPr lang="cs-CZ" altLang="cs-CZ" b="1" dirty="0"/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0982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Epik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Epik</a:t>
            </a:r>
            <a:r>
              <a:rPr lang="cs-CZ" altLang="cs-CZ" b="1" dirty="0"/>
              <a:t>: </a:t>
            </a:r>
            <a:r>
              <a:rPr lang="cs-CZ" altLang="cs-CZ" b="1" dirty="0" err="1"/>
              <a:t>narrative</a:t>
            </a:r>
            <a:r>
              <a:rPr lang="cs-CZ" altLang="cs-CZ" b="1" dirty="0"/>
              <a:t> </a:t>
            </a:r>
            <a:r>
              <a:rPr lang="cs-CZ" altLang="cs-CZ" b="1" dirty="0" err="1"/>
              <a:t>Techniken</a:t>
            </a:r>
            <a:r>
              <a:rPr lang="cs-CZ" altLang="cs-CZ" b="1" dirty="0"/>
              <a:t>, </a:t>
            </a:r>
            <a:r>
              <a:rPr lang="cs-CZ" altLang="cs-CZ" b="1" dirty="0" err="1"/>
              <a:t>Bauelemente</a:t>
            </a:r>
            <a:r>
              <a:rPr lang="cs-CZ" altLang="cs-CZ" b="1" dirty="0"/>
              <a:t> des </a:t>
            </a:r>
            <a:r>
              <a:rPr lang="cs-CZ" altLang="cs-CZ" b="1" dirty="0" err="1"/>
              <a:t>Erzählens</a:t>
            </a:r>
            <a:r>
              <a:rPr lang="cs-CZ" altLang="cs-CZ" b="1" dirty="0"/>
              <a:t>: der </a:t>
            </a:r>
            <a:r>
              <a:rPr lang="cs-CZ" altLang="cs-CZ" b="1" dirty="0" err="1"/>
              <a:t>Erzähler</a:t>
            </a:r>
            <a:r>
              <a:rPr lang="cs-CZ" altLang="cs-CZ" b="1" dirty="0"/>
              <a:t>, der </a:t>
            </a:r>
            <a:r>
              <a:rPr lang="cs-CZ" altLang="cs-CZ" b="1" dirty="0" err="1"/>
              <a:t>zeitliche</a:t>
            </a:r>
            <a:r>
              <a:rPr lang="cs-CZ" altLang="cs-CZ" b="1" dirty="0"/>
              <a:t> </a:t>
            </a:r>
            <a:r>
              <a:rPr lang="cs-CZ" altLang="cs-CZ" b="1" dirty="0" err="1"/>
              <a:t>Aufbau</a:t>
            </a:r>
            <a:r>
              <a:rPr lang="cs-CZ" altLang="cs-CZ" b="1" dirty="0"/>
              <a:t>,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Erzählweisen</a:t>
            </a:r>
            <a:endParaRPr lang="cs-CZ" altLang="cs-CZ" b="1" dirty="0"/>
          </a:p>
          <a:p>
            <a:pPr>
              <a:defRPr/>
            </a:pPr>
            <a:r>
              <a:rPr lang="cs-CZ" altLang="cs-CZ" b="1" dirty="0" err="1"/>
              <a:t>Typische</a:t>
            </a:r>
            <a:r>
              <a:rPr lang="cs-CZ" altLang="cs-CZ" b="1" dirty="0"/>
              <a:t> </a:t>
            </a:r>
            <a:r>
              <a:rPr lang="de-DE" altLang="cs-CZ" b="1" dirty="0"/>
              <a:t>Erzählsituationen: </a:t>
            </a:r>
          </a:p>
          <a:p>
            <a:pPr>
              <a:defRPr/>
            </a:pPr>
            <a:r>
              <a:rPr lang="de-DE" altLang="cs-CZ" b="1" dirty="0">
                <a:solidFill>
                  <a:srgbClr val="0070C0"/>
                </a:solidFill>
              </a:rPr>
              <a:t>zwei Ebenen: </a:t>
            </a:r>
          </a:p>
          <a:p>
            <a:pPr>
              <a:defRPr/>
            </a:pPr>
            <a:r>
              <a:rPr lang="de-DE" altLang="cs-CZ" b="1" dirty="0"/>
              <a:t>1. die </a:t>
            </a:r>
            <a:r>
              <a:rPr lang="de-DE" altLang="cs-CZ" b="1" dirty="0">
                <a:solidFill>
                  <a:srgbClr val="0070C0"/>
                </a:solidFill>
              </a:rPr>
              <a:t>Erzähler</a:t>
            </a:r>
            <a:r>
              <a:rPr lang="de-DE" altLang="cs-CZ" b="1" dirty="0"/>
              <a:t>ebene: </a:t>
            </a:r>
          </a:p>
          <a:p>
            <a:pPr>
              <a:defRPr/>
            </a:pPr>
            <a:r>
              <a:rPr lang="de-DE" altLang="cs-CZ" b="1" dirty="0"/>
              <a:t>2. die</a:t>
            </a:r>
            <a:r>
              <a:rPr lang="de-DE" altLang="cs-CZ" b="1" dirty="0">
                <a:solidFill>
                  <a:srgbClr val="0070C0"/>
                </a:solidFill>
              </a:rPr>
              <a:t> erzählte </a:t>
            </a:r>
            <a:r>
              <a:rPr lang="de-DE" altLang="cs-CZ" b="1" dirty="0"/>
              <a:t>Ebene/Handlungsebene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51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Der </a:t>
            </a:r>
            <a:r>
              <a:rPr lang="cs-CZ" b="1" dirty="0" err="1">
                <a:solidFill>
                  <a:srgbClr val="FF0000"/>
                </a:solidFill>
              </a:rPr>
              <a:t>Erz</a:t>
            </a:r>
            <a:r>
              <a:rPr lang="de-DE" b="1" dirty="0" err="1">
                <a:solidFill>
                  <a:srgbClr val="FF0000"/>
                </a:solidFill>
              </a:rPr>
              <a:t>ähler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de-DE" altLang="cs-CZ" b="1" dirty="0">
                <a:solidFill>
                  <a:srgbClr val="00B050"/>
                </a:solidFill>
              </a:rPr>
              <a:t>1. auktorial</a:t>
            </a:r>
            <a:r>
              <a:rPr lang="de-DE" altLang="cs-CZ" b="1" dirty="0"/>
              <a:t>: der Erzähler thematisiert den Erzählvorgang, kommentiert das Geschehen, nimmt Zeitraffungen, Rückblenden und Vorausdeutungen vor</a:t>
            </a:r>
          </a:p>
          <a:p>
            <a:pPr>
              <a:defRPr/>
            </a:pPr>
            <a:r>
              <a:rPr lang="de-DE" altLang="cs-CZ" b="1" dirty="0">
                <a:solidFill>
                  <a:srgbClr val="00B050"/>
                </a:solidFill>
              </a:rPr>
              <a:t>2. Ich-Erzähler</a:t>
            </a:r>
            <a:r>
              <a:rPr lang="de-DE" altLang="cs-CZ" b="1" dirty="0"/>
              <a:t>: stärkere Unmittelbarkeit und scheinbare Authentizität, selbst eine Figur auf der Handlungsebene, Innenperspektive</a:t>
            </a:r>
          </a:p>
          <a:p>
            <a:pPr>
              <a:defRPr/>
            </a:pPr>
            <a:r>
              <a:rPr lang="de-DE" altLang="cs-CZ" b="1" dirty="0">
                <a:solidFill>
                  <a:srgbClr val="00B050"/>
                </a:solidFill>
              </a:rPr>
              <a:t>3. personaler Erzähler</a:t>
            </a:r>
            <a:r>
              <a:rPr lang="de-DE" altLang="cs-CZ" b="1" dirty="0"/>
              <a:t>: 3. Person, neutrale Erzählsituation, ein unsichtbar bleibender Beobachter (Kameraauge)</a:t>
            </a:r>
            <a:endParaRPr lang="de-DE" altLang="cs-CZ" b="1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684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Redewiedergabe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altLang="cs-CZ" b="1" dirty="0"/>
              <a:t>Erzählliteratur durch Mehrstimmigkeit (Polyphonie) gekennzeichnet</a:t>
            </a:r>
          </a:p>
          <a:p>
            <a:r>
              <a:rPr lang="de-DE" altLang="cs-CZ" b="1" dirty="0"/>
              <a:t>Wechselspiel von</a:t>
            </a:r>
            <a:r>
              <a:rPr lang="de-DE" altLang="cs-CZ" b="1" dirty="0">
                <a:solidFill>
                  <a:srgbClr val="00B050"/>
                </a:solidFill>
              </a:rPr>
              <a:t> Erzählbericht </a:t>
            </a:r>
            <a:r>
              <a:rPr lang="de-DE" altLang="cs-CZ" b="1" dirty="0"/>
              <a:t>und </a:t>
            </a:r>
            <a:r>
              <a:rPr lang="de-DE" altLang="cs-CZ" b="1" dirty="0">
                <a:solidFill>
                  <a:srgbClr val="00B050"/>
                </a:solidFill>
              </a:rPr>
              <a:t>Personenrede (szenische Darstellung, Dialoge)</a:t>
            </a:r>
            <a:endParaRPr lang="de-DE" altLang="cs-CZ" b="1" dirty="0"/>
          </a:p>
          <a:p>
            <a:r>
              <a:rPr lang="de-DE" altLang="cs-CZ" b="1" dirty="0">
                <a:solidFill>
                  <a:srgbClr val="7030A0"/>
                </a:solidFill>
              </a:rPr>
              <a:t>Personenrede</a:t>
            </a:r>
            <a:r>
              <a:rPr lang="de-DE" altLang="cs-CZ" b="1" dirty="0"/>
              <a:t>: direkte Rede (szenische Dialoge), indirekte Rede</a:t>
            </a:r>
          </a:p>
          <a:p>
            <a:r>
              <a:rPr lang="de-DE" altLang="cs-CZ" b="1" dirty="0">
                <a:solidFill>
                  <a:srgbClr val="7030A0"/>
                </a:solidFill>
              </a:rPr>
              <a:t>Gedankenbericht:</a:t>
            </a:r>
            <a:r>
              <a:rPr lang="de-DE" altLang="cs-CZ" b="1" dirty="0"/>
              <a:t> („psycho-narration“, erlebte Rede, innerer Monolog)</a:t>
            </a:r>
          </a:p>
          <a:p>
            <a:r>
              <a:rPr lang="de-DE" altLang="cs-CZ" b="1" dirty="0">
                <a:solidFill>
                  <a:srgbClr val="FF0000"/>
                </a:solidFill>
              </a:rPr>
              <a:t>Beschreibungen und Schilderungen</a:t>
            </a:r>
          </a:p>
          <a:p>
            <a:r>
              <a:rPr lang="de-DE" altLang="cs-CZ" b="1" dirty="0">
                <a:solidFill>
                  <a:srgbClr val="FF0000"/>
                </a:solidFill>
              </a:rPr>
              <a:t>Lieder, Gedichte, wissenschaftliche Abhandlungen, Briefe…</a:t>
            </a:r>
          </a:p>
          <a:p>
            <a:r>
              <a:rPr lang="de-DE" altLang="cs-CZ" b="1" dirty="0">
                <a:solidFill>
                  <a:srgbClr val="FF0000"/>
                </a:solidFill>
              </a:rPr>
              <a:t>Intertextualität: Zitate und Anspielungen (</a:t>
            </a:r>
            <a:r>
              <a:rPr lang="de-DE" altLang="cs-CZ" b="1" dirty="0" err="1">
                <a:solidFill>
                  <a:srgbClr val="FF0000"/>
                </a:solidFill>
              </a:rPr>
              <a:t>Allusionen</a:t>
            </a:r>
            <a:r>
              <a:rPr lang="de-DE" altLang="cs-CZ" b="1" dirty="0">
                <a:solidFill>
                  <a:srgbClr val="FF0000"/>
                </a:solidFill>
              </a:rPr>
              <a:t>)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286000" y="158234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de-DE" alt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23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297</Words>
  <Application>Microsoft Office PowerPoint</Application>
  <PresentationFormat>Předvádění na obrazovce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Motiv systému Office</vt:lpstr>
      <vt:lpstr>Kontrastive Stilanalyse literarischer Übersetzungen (Dt-Tsch)</vt:lpstr>
      <vt:lpstr> 3.Stilistische Spezifik literarischer Texte Belletristik </vt:lpstr>
      <vt:lpstr>Belletristik</vt:lpstr>
      <vt:lpstr>Epik</vt:lpstr>
      <vt:lpstr>Der Erzähler</vt:lpstr>
      <vt:lpstr>Redewiedergabe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Kontrastive Stilanalyse literarischer Übersetzungen (Dt-Tsch)</dc:title>
  <dc:creator>Jiřina Malá</dc:creator>
  <cp:lastModifiedBy>Jiřina Malá</cp:lastModifiedBy>
  <cp:revision>104</cp:revision>
  <dcterms:created xsi:type="dcterms:W3CDTF">2013-09-25T11:41:16Z</dcterms:created>
  <dcterms:modified xsi:type="dcterms:W3CDTF">2020-11-02T11:46:06Z</dcterms:modified>
</cp:coreProperties>
</file>