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Lst>
  <p:sldSz cy="5143500" cx="9144000"/>
  <p:notesSz cx="6858000" cy="9144000"/>
  <p:embeddedFontLst>
    <p:embeddedFont>
      <p:font typeface="Average"/>
      <p:regular r:id="rId34"/>
    </p:embeddedFont>
    <p:embeddedFont>
      <p:font typeface="Oswald"/>
      <p:regular r:id="rId35"/>
      <p:bold r:id="rId3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font" Target="fonts/Oswald-regular.fntdata"/><Relationship Id="rId12" Type="http://schemas.openxmlformats.org/officeDocument/2006/relationships/slide" Target="slides/slide7.xml"/><Relationship Id="rId34" Type="http://schemas.openxmlformats.org/officeDocument/2006/relationships/font" Target="fonts/Average-regular.fntdata"/><Relationship Id="rId15" Type="http://schemas.openxmlformats.org/officeDocument/2006/relationships/slide" Target="slides/slide10.xml"/><Relationship Id="rId14" Type="http://schemas.openxmlformats.org/officeDocument/2006/relationships/slide" Target="slides/slide9.xml"/><Relationship Id="rId36" Type="http://schemas.openxmlformats.org/officeDocument/2006/relationships/font" Target="fonts/Oswald-bold.fntdata"/><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7305b917b0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7305b917b0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7305b917b0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7305b917b0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7354329270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7354329270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7458b03c02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7458b03c02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7305b917b0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7305b917b0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7458b03c02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7458b03c02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733372ec61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733372ec61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7458b03c02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7458b03c02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7342b32bb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7342b32bb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7458b03c02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7458b03c02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72c0638ccd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72c0638ccd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7458b03c0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7458b03c0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7458b03c02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7458b03c02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a32671c1a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a32671c1a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7458b03c02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7458b03c02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74abc7032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74abc7032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74abc70321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74abc70321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74abc70321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74abc70321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72a852c871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72a852c871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72c0638ccd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6" name="Google Shape;226;g72c0638ccd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7466017a55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7466017a5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7466017a55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7466017a55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72c0638ccd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72c0638ccd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72c0638ccd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72c0638ccd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722d7081d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722d7081d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72a852c87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72a852c87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7305b917b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7305b917b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47996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41375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671258" y="990800"/>
            <a:ext cx="7801500" cy="1730100"/>
          </a:xfrm>
          <a:prstGeom prst="rect">
            <a:avLst/>
          </a:prstGeom>
        </p:spPr>
        <p:txBody>
          <a:bodyPr anchorCtr="0" anchor="b" bIns="91425" lIns="91425" spcFirstLastPara="1" rIns="91425" wrap="square" tIns="91425">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p2"/>
          <p:cNvSpPr txBox="1"/>
          <p:nvPr>
            <p:ph idx="1" type="subTitle"/>
          </p:nvPr>
        </p:nvSpPr>
        <p:spPr>
          <a:xfrm>
            <a:off x="671250" y="3174876"/>
            <a:ext cx="78015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6" name="Google Shape;16;p2"/>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255275"/>
            <a:ext cx="8520600" cy="18906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3"/>
          <p:cNvSpPr txBox="1"/>
          <p:nvPr>
            <p:ph type="title"/>
          </p:nvPr>
        </p:nvSpPr>
        <p:spPr>
          <a:xfrm>
            <a:off x="671250" y="2141250"/>
            <a:ext cx="7852200" cy="8610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Google Shape;19;p3"/>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7" name="Google Shape;27;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Google Shape;28;p5"/>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5" name="Google Shape;35;p7"/>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62271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8" name="Google Shape;38;p8"/>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2" name="Google Shape;42;p9"/>
          <p:cNvSpPr txBox="1"/>
          <p:nvPr>
            <p:ph type="title"/>
          </p:nvPr>
        </p:nvSpPr>
        <p:spPr>
          <a:xfrm>
            <a:off x="265500" y="1081400"/>
            <a:ext cx="4045200" cy="1710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3" name="Google Shape;43;p9"/>
          <p:cNvSpPr txBox="1"/>
          <p:nvPr>
            <p:ph idx="1" type="subTitle"/>
          </p:nvPr>
        </p:nvSpPr>
        <p:spPr>
          <a:xfrm>
            <a:off x="265500" y="28452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5" name="Google Shape;45;p9"/>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p:txBody>
      </p:sp>
      <p:sp>
        <p:nvSpPr>
          <p:cNvPr id="48" name="Google Shape;48;p10"/>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lat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indent="-317500" lvl="1" marL="9144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indent="-317500" lvl="2" marL="13716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indent="-317500" lvl="3" marL="18288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indent="-317500" lvl="4" marL="22860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indent="-317500" lvl="5" marL="27432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indent="-317500" lvl="6" marL="32004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indent="-317500" lvl="7" marL="36576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indent="-317500" lvl="8" marL="41148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s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drive.google.com/open?id=1pJPQlG3XcqQIj9Jffazp1gWbSjpyLtAo" TargetMode="External"/><Relationship Id="rId4" Type="http://schemas.openxmlformats.org/officeDocument/2006/relationships/hyperlink" Target="https://alfons.vutbr.cz/wp-content/files/Beck_BDI-II_-_deprese_dotaznk.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drive.google.com/file/d/1X_aYHpe6RNNVmPahXS3RztbbikpbUCXd/view?usp=sharing" TargetMode="External"/><Relationship Id="rId4" Type="http://schemas.openxmlformats.org/officeDocument/2006/relationships/hyperlink" Target="https://docs.google.com/document/d/19bQWQ9iM-CqM2qXd_n3kbmEHlldAbcvSP_AgF5AJxe4/edit?usp=sharin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old.uzis.cz/cz/mkn/index.html" TargetMode="External"/><Relationship Id="rId4" Type="http://schemas.openxmlformats.org/officeDocument/2006/relationships/hyperlink" Target="https://cdn.website-editor.net/30f11123991548a0af708722d458e476/files/uploaded/DSM%2520V.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www.youtube.com/watch?v=PcMJ98sNZOk" TargetMode="External"/><Relationship Id="rId4" Type="http://schemas.openxmlformats.org/officeDocument/2006/relationships/image" Target="../media/image4.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5.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hyperlink" Target="http://www.youtube.com/watch?v=3uTu_fSDSM8" TargetMode="External"/><Relationship Id="rId4" Type="http://schemas.openxmlformats.org/officeDocument/2006/relationships/image" Target="../media/image9.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11.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hyperlink" Target="http://www.youtube.com/watch?v=_MwO3wlChEk" TargetMode="External"/><Relationship Id="rId4" Type="http://schemas.openxmlformats.org/officeDocument/2006/relationships/image" Target="../media/image12.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16.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3.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hyperlink" Target="http://www.youtube.com/watch?v=QPQst9Er62c" TargetMode="External"/><Relationship Id="rId4" Type="http://schemas.openxmlformats.org/officeDocument/2006/relationships/image" Target="../media/image8.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14.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hyperlink" Target="https://forms.gle/86fun8c9qhmsy8Kh8" TargetMode="Externa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hyperlink" Target="https://www.youtube.com/watch?v=-IO6zqIm88s" TargetMode="External"/><Relationship Id="rId4" Type="http://schemas.openxmlformats.org/officeDocument/2006/relationships/hyperlink" Target="https://www.youtube.com/watch?v=PcMJ98sNZOk" TargetMode="External"/><Relationship Id="rId11" Type="http://schemas.openxmlformats.org/officeDocument/2006/relationships/hyperlink" Target="https://www.youtube.com/watch?v=47DmUM7MW7s" TargetMode="External"/><Relationship Id="rId10" Type="http://schemas.openxmlformats.org/officeDocument/2006/relationships/hyperlink" Target="https://www.youtube.com/watch?v=Yo4WF3cSd9Q" TargetMode="External"/><Relationship Id="rId12" Type="http://schemas.openxmlformats.org/officeDocument/2006/relationships/hyperlink" Target="https://www.youtube.com/watch?v=QPQst9Er62c&amp;feature=emb_title" TargetMode="External"/><Relationship Id="rId9" Type="http://schemas.openxmlformats.org/officeDocument/2006/relationships/hyperlink" Target="https://www.youtube.com/watch?v=QX_oy9614HQ" TargetMode="External"/><Relationship Id="rId5" Type="http://schemas.openxmlformats.org/officeDocument/2006/relationships/hyperlink" Target="https://www.youtube.com/watch?v=rKTYOAI65zE" TargetMode="External"/><Relationship Id="rId6" Type="http://schemas.openxmlformats.org/officeDocument/2006/relationships/hyperlink" Target="https://www.youtube.com/watch?v=bxbSsK5D_PY" TargetMode="External"/><Relationship Id="rId7" Type="http://schemas.openxmlformats.org/officeDocument/2006/relationships/hyperlink" Target="https://www.youtube.com/watch?v=3uTu_fSDSM8&amp;t=5s" TargetMode="External"/><Relationship Id="rId8" Type="http://schemas.openxmlformats.org/officeDocument/2006/relationships/hyperlink" Target="https://www.youtube.com/watch?v=_MwO3wlChEk" TargetMode="External"/></Relationships>
</file>

<file path=ppt/slides/_rels/slide28.xml.rels><?xml version="1.0" encoding="UTF-8" standalone="yes"?><Relationships xmlns="http://schemas.openxmlformats.org/package/2006/relationships"><Relationship Id="rId11" Type="http://schemas.openxmlformats.org/officeDocument/2006/relationships/hyperlink" Target="https://encrypted-tbn0.gstatic.com/images?q=tbn%3AANd9GcSsNK2jNeqxxe6ia9S3pZsanoLFZu0U6K35NPnaa4WkX6WX-OSI&amp;usqp=CAU" TargetMode="External"/><Relationship Id="rId10" Type="http://schemas.openxmlformats.org/officeDocument/2006/relationships/hyperlink" Target="https://lh3.googleusercontent.com/proxy/l20d6N9wmb0DNkkJB14myAYGnUTxyGletqs43W_5oPTtuP5nlVY8hSfQFup7q3uP-9oGvuzQL4v6Zg51P2kIIFwjEyztMng" TargetMode="External"/><Relationship Id="rId13" Type="http://schemas.openxmlformats.org/officeDocument/2006/relationships/hyperlink" Target="https://miro.medium.com/max/620/1*4xoI8nFo8aGWkY4BjupTQw.jpeg" TargetMode="External"/><Relationship Id="rId12" Type="http://schemas.openxmlformats.org/officeDocument/2006/relationships/hyperlink" Target="https://www.psychiatryadvisor.com/wp-content/uploads/sites/8/2019/07/auditoryhallucinations_sh_152214935-1.jpg" TargetMode="External"/><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hyperlink" Target="https://lh6.googleusercontent.com/proxy/WAcUA4zEuyx__2EK6bUa3OJaMVC1azWqIVVibYRJ5yl1QuW7wUr2J81Gh0Tcq7YZXDZZPM639a71YcseN8luuq8id5MrRk2sF53OMj1QsY92-w" TargetMode="External"/><Relationship Id="rId4" Type="http://schemas.openxmlformats.org/officeDocument/2006/relationships/hyperlink" Target="https://is.muni.cz/do/rect/el/estud/pedf/js14/grafomot/web/pics/03-03-07-silny-pritlak.jpg" TargetMode="External"/><Relationship Id="rId9" Type="http://schemas.openxmlformats.org/officeDocument/2006/relationships/hyperlink" Target="https://www.verywellmind.com/thmb/N4kk4dstkzywgloLtvNAwfC1kQ4=/1887x1415/smart/filters:no_upscale()/paranoia-by-getty-images-56cb36495f9b5879cc540a97.JPG" TargetMode="External"/><Relationship Id="rId14" Type="http://schemas.openxmlformats.org/officeDocument/2006/relationships/hyperlink" Target="https://sd.keepcalms.com/i/keep-calm-and-just-try-it-1.png" TargetMode="External"/><Relationship Id="rId5" Type="http://schemas.openxmlformats.org/officeDocument/2006/relationships/hyperlink" Target="https://is.muni.cz/do/rect/el/estud/pedf/js14/grafomot/web/pics/03-03-01-dlanovy-nahoru.jpg" TargetMode="External"/><Relationship Id="rId6" Type="http://schemas.openxmlformats.org/officeDocument/2006/relationships/hyperlink" Target="https://is.muni.cz/do/rect/el/estud/pedf/js14/grafomot/web/pics/03-03-02-dlanovy-dolu.jpg" TargetMode="External"/><Relationship Id="rId7" Type="http://schemas.openxmlformats.org/officeDocument/2006/relationships/hyperlink" Target="https://i.pinimg.com/originals/8b/bd/83/8bbd831fd4b29092d45ed7b4df3231da.jpg" TargetMode="External"/><Relationship Id="rId8" Type="http://schemas.openxmlformats.org/officeDocument/2006/relationships/hyperlink" Target="https://plasticenglish.files.wordpress.com/2013/05/chart-how-children-hold-a-pen.jpg?w=584"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www.youtube.com/watch?v=QX_oy9614HQ" TargetMode="External"/><Relationship Id="rId4" Type="http://schemas.openxmlformats.org/officeDocument/2006/relationships/image" Target="../media/image7.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0.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www.youtube.com/watch?v=-IO6zqIm88s" TargetMode="External"/><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www.youtube.com/watch?v=bxbSsK5D_PY&amp;feature=emb_title" TargetMode="External"/><Relationship Id="rId4" Type="http://schemas.openxmlformats.org/officeDocument/2006/relationships/hyperlink" Target="http://www.youtube.com/watch?v=rKTYOAI65zE" TargetMode="External"/><Relationship Id="rId5"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1984727" y="962850"/>
            <a:ext cx="6012900" cy="1730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sk"/>
              <a:t>Praktikum pozorovania</a:t>
            </a:r>
            <a:endParaRPr/>
          </a:p>
        </p:txBody>
      </p:sp>
      <p:sp>
        <p:nvSpPr>
          <p:cNvPr id="60" name="Google Shape;60;p13"/>
          <p:cNvSpPr txBox="1"/>
          <p:nvPr>
            <p:ph idx="1" type="subTitle"/>
          </p:nvPr>
        </p:nvSpPr>
        <p:spPr>
          <a:xfrm>
            <a:off x="671250" y="3174876"/>
            <a:ext cx="78015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sk"/>
              <a:t>Pozorovanie v rámci vývojovej psychológie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2"/>
          <p:cNvSpPr txBox="1"/>
          <p:nvPr>
            <p:ph type="ctrTitle"/>
          </p:nvPr>
        </p:nvSpPr>
        <p:spPr>
          <a:xfrm>
            <a:off x="671258" y="990800"/>
            <a:ext cx="7801500" cy="17301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sk"/>
              <a:t>Praktikum pozorovania</a:t>
            </a:r>
            <a:endParaRPr/>
          </a:p>
        </p:txBody>
      </p:sp>
      <p:sp>
        <p:nvSpPr>
          <p:cNvPr id="118" name="Google Shape;118;p22"/>
          <p:cNvSpPr txBox="1"/>
          <p:nvPr>
            <p:ph idx="1" type="subTitle"/>
          </p:nvPr>
        </p:nvSpPr>
        <p:spPr>
          <a:xfrm>
            <a:off x="671250" y="3174876"/>
            <a:ext cx="78015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sk"/>
              <a:t>Pozorovanie v rámci k</a:t>
            </a:r>
            <a:r>
              <a:rPr lang="sk"/>
              <a:t>linickej psychológie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Beckova sebaposudzovacia škála depresivity</a:t>
            </a:r>
            <a:endParaRPr/>
          </a:p>
        </p:txBody>
      </p:sp>
      <p:sp>
        <p:nvSpPr>
          <p:cNvPr id="124" name="Google Shape;124;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V prezentácii o metodológii sme sa bavili aj o posudzovacích škálach. </a:t>
            </a:r>
            <a:br>
              <a:rPr lang="sk"/>
            </a:br>
            <a:r>
              <a:rPr lang="sk"/>
              <a:t>Na prvý moment to skrátka vyzerá ako číselná stupnica alebo priradené úrovne nakoľko s výrokom súhlasíme alebo nesúhlasíme. Zdá sa, že si niečo takéto môžeme vytvoriť na ľubovoľnú tému alebo problematiku iba priradením čísel alebo iných hodnôt, ale proces tvorby je značne zložitejší. </a:t>
            </a:r>
            <a:br>
              <a:rPr lang="sk"/>
            </a:br>
            <a:r>
              <a:rPr lang="sk"/>
              <a:t>Ak by niekoho zaujímala táto stránka psychológie, na </a:t>
            </a:r>
            <a:r>
              <a:rPr lang="sk" u="sng">
                <a:solidFill>
                  <a:schemeClr val="hlink"/>
                </a:solidFill>
                <a:hlinkClick r:id="rId3"/>
              </a:rPr>
              <a:t>odkaze</a:t>
            </a:r>
            <a:r>
              <a:rPr lang="sk"/>
              <a:t> nájdete recenziu Beckovej sebaposudzovacej stupnice depresivity.</a:t>
            </a:r>
            <a:endParaRPr/>
          </a:p>
          <a:p>
            <a:pPr indent="0" lvl="0" marL="0" rtl="0" algn="l">
              <a:spcBef>
                <a:spcPts val="1600"/>
              </a:spcBef>
              <a:spcAft>
                <a:spcPts val="1600"/>
              </a:spcAft>
              <a:buNone/>
            </a:pPr>
            <a:br>
              <a:rPr lang="sk"/>
            </a:br>
            <a:r>
              <a:rPr lang="sk" u="sng">
                <a:solidFill>
                  <a:schemeClr val="hlink"/>
                </a:solidFill>
                <a:hlinkClick r:id="rId4"/>
              </a:rPr>
              <a:t>Tu</a:t>
            </a:r>
            <a:r>
              <a:rPr lang="sk"/>
              <a:t> nájdete pre zaujímavosť aj samotnú posudzovaciu stupnicu.</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Status praesens psychicus (SPP)</a:t>
            </a:r>
            <a:endParaRPr/>
          </a:p>
        </p:txBody>
      </p:sp>
      <p:sp>
        <p:nvSpPr>
          <p:cNvPr id="130" name="Google Shape;130;p24"/>
          <p:cNvSpPr txBox="1"/>
          <p:nvPr>
            <p:ph idx="1" type="body"/>
          </p:nvPr>
        </p:nvSpPr>
        <p:spPr>
          <a:xfrm>
            <a:off x="311700" y="1432025"/>
            <a:ext cx="86334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sk"/>
              <a:t>Pod týmto označením chápeme aktuálny stav pacienta v momente, keď s ním ho prijímame na liečbu, keď s ním robíme rozhovor alebo kontrolu. </a:t>
            </a:r>
            <a:endParaRPr/>
          </a:p>
          <a:p>
            <a:pPr indent="-342900" lvl="0" marL="457200" rtl="0" algn="l">
              <a:spcBef>
                <a:spcPts val="0"/>
              </a:spcBef>
              <a:spcAft>
                <a:spcPts val="0"/>
              </a:spcAft>
              <a:buSzPts val="1800"/>
              <a:buChar char="●"/>
            </a:pPr>
            <a:r>
              <a:rPr lang="sk"/>
              <a:t>Prakticky ide o odsek v popise stavu pacienta spolu s anamnézou, ďalším pozorovaním a výsledkami psychodiagnostiky</a:t>
            </a:r>
            <a:endParaRPr/>
          </a:p>
          <a:p>
            <a:pPr indent="-342900" lvl="0" marL="457200" rtl="0" algn="l">
              <a:spcBef>
                <a:spcPts val="0"/>
              </a:spcBef>
              <a:spcAft>
                <a:spcPts val="0"/>
              </a:spcAft>
              <a:buSzPts val="1800"/>
              <a:buChar char="●"/>
            </a:pPr>
            <a:r>
              <a:rPr lang="sk"/>
              <a:t>V karte pacienta sa tento popis teda nachádza viackrát, s odlišnosťami podľa vývoja jeho stavu</a:t>
            </a:r>
            <a:endParaRPr/>
          </a:p>
          <a:p>
            <a:pPr indent="-342900" lvl="0" marL="457200" rtl="0" algn="l">
              <a:spcBef>
                <a:spcPts val="0"/>
              </a:spcBef>
              <a:spcAft>
                <a:spcPts val="0"/>
              </a:spcAft>
              <a:buSzPts val="1800"/>
              <a:buChar char="●"/>
            </a:pPr>
            <a:r>
              <a:rPr lang="sk"/>
              <a:t>Je to odborne popísané pozorovanie a verbalizované stavy pacienta</a:t>
            </a:r>
            <a:endParaRPr/>
          </a:p>
          <a:p>
            <a:pPr indent="-342900" lvl="0" marL="457200" rtl="0" algn="l">
              <a:spcBef>
                <a:spcPts val="0"/>
              </a:spcBef>
              <a:spcAft>
                <a:spcPts val="0"/>
              </a:spcAft>
              <a:buSzPts val="1800"/>
              <a:buChar char="●"/>
            </a:pPr>
            <a:r>
              <a:rPr lang="sk"/>
              <a:t>Na </a:t>
            </a:r>
            <a:r>
              <a:rPr lang="sk" u="sng">
                <a:solidFill>
                  <a:schemeClr val="hlink"/>
                </a:solidFill>
                <a:hlinkClick r:id="rId3"/>
              </a:rPr>
              <a:t>odkaze</a:t>
            </a:r>
            <a:r>
              <a:rPr lang="sk"/>
              <a:t> nájdete, čo všetko musí byť súčasťou SPP</a:t>
            </a:r>
            <a:endParaRPr/>
          </a:p>
          <a:p>
            <a:pPr indent="-342900" lvl="0" marL="457200" rtl="0" algn="l">
              <a:spcBef>
                <a:spcPts val="0"/>
              </a:spcBef>
              <a:spcAft>
                <a:spcPts val="0"/>
              </a:spcAft>
              <a:buSzPts val="1800"/>
              <a:buChar char="●"/>
            </a:pPr>
            <a:r>
              <a:rPr lang="sk"/>
              <a:t>Bližšie Vás toto bude zaujímať pri praxi na psychiatrickej klinike</a:t>
            </a:r>
            <a:endParaRPr/>
          </a:p>
          <a:p>
            <a:pPr indent="-342900" lvl="0" marL="457200" rtl="0" algn="l">
              <a:spcBef>
                <a:spcPts val="0"/>
              </a:spcBef>
              <a:spcAft>
                <a:spcPts val="0"/>
              </a:spcAft>
              <a:buSzPts val="1800"/>
              <a:buChar char="●"/>
            </a:pPr>
            <a:r>
              <a:rPr lang="sk"/>
              <a:t>V </a:t>
            </a:r>
            <a:r>
              <a:rPr lang="sk" u="sng">
                <a:solidFill>
                  <a:schemeClr val="hlink"/>
                </a:solidFill>
                <a:hlinkClick r:id="rId4"/>
              </a:rPr>
              <a:t>dokumente</a:t>
            </a:r>
            <a:r>
              <a:rPr lang="sk"/>
              <a:t> nájdete časti z kazuistiky - pre porovnanie jednotlivých častí </a:t>
            </a:r>
            <a:br>
              <a:rPr lang="sk"/>
            </a:br>
            <a:r>
              <a:rPr lang="sk" sz="1200"/>
              <a:t>(Nie je to dokonalá varianta, je to vyňaté z mojej starej práce s pacientkou na psychiatrickej klinike,  ale ako príklad postačí)</a:t>
            </a:r>
            <a:endParaRPr sz="12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Aktivita</a:t>
            </a:r>
            <a:endParaRPr/>
          </a:p>
        </p:txBody>
      </p:sp>
      <p:sp>
        <p:nvSpPr>
          <p:cNvPr id="136" name="Google Shape;136;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Na nasledujúcich slidoch budete mať 4 videá, ktoré zachytávajú rôzne duševné poruchy. </a:t>
            </a:r>
            <a:endParaRPr/>
          </a:p>
          <a:p>
            <a:pPr indent="0" lvl="0" marL="0" rtl="0" algn="l">
              <a:spcBef>
                <a:spcPts val="1600"/>
              </a:spcBef>
              <a:spcAft>
                <a:spcPts val="0"/>
              </a:spcAft>
              <a:buNone/>
            </a:pPr>
            <a:r>
              <a:rPr lang="sk"/>
              <a:t>Ku každému videu je popísaná aj základná špecifikácia daného ochorenia, aby ste mali lepšiu predstavu o čo je možné si vo videách všimnúť, ale bola by som rada, keby ste si videá pozreli skôr ako diagnostiku.</a:t>
            </a:r>
            <a:endParaRPr/>
          </a:p>
          <a:p>
            <a:pPr indent="0" lvl="0" marL="0" rtl="0" algn="l">
              <a:spcBef>
                <a:spcPts val="1600"/>
              </a:spcBef>
              <a:spcAft>
                <a:spcPts val="0"/>
              </a:spcAft>
              <a:buNone/>
            </a:pPr>
            <a:r>
              <a:rPr lang="sk"/>
              <a:t>Ak by ste si chceli o poruchách vyhľadať niečo viac, najlepšia možnosť je od pána profesora Svobodu Psychopatologie a psychiatrie. </a:t>
            </a:r>
            <a:br>
              <a:rPr lang="sk"/>
            </a:br>
            <a:r>
              <a:rPr lang="sk"/>
              <a:t>Ak ju nemáte dostupnú, môžete si pozrieť online verziu </a:t>
            </a:r>
            <a:r>
              <a:rPr lang="sk" u="sng">
                <a:solidFill>
                  <a:schemeClr val="hlink"/>
                </a:solidFill>
                <a:hlinkClick r:id="rId3"/>
              </a:rPr>
              <a:t>MKN-10</a:t>
            </a:r>
            <a:r>
              <a:rPr lang="sk"/>
              <a:t>, alebo </a:t>
            </a:r>
            <a:r>
              <a:rPr lang="sk" u="sng">
                <a:solidFill>
                  <a:schemeClr val="hlink"/>
                </a:solidFill>
                <a:hlinkClick r:id="rId4"/>
              </a:rPr>
              <a:t>pdf verzia DSM-5. </a:t>
            </a:r>
            <a:endParaRPr/>
          </a:p>
          <a:p>
            <a:pPr indent="0" lvl="0" marL="0" rtl="0" algn="l">
              <a:spcBef>
                <a:spcPts val="1600"/>
              </a:spcBef>
              <a:spcAft>
                <a:spcPts val="1600"/>
              </a:spcAft>
              <a:buNone/>
            </a:pPr>
            <a:r>
              <a:rPr lang="sk"/>
              <a:t>Vo formulári budete mať na jednotlivé videá (nie všetky) konkrétnejšie otázky.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Video 3</a:t>
            </a:r>
            <a:endParaRPr/>
          </a:p>
        </p:txBody>
      </p:sp>
      <p:sp>
        <p:nvSpPr>
          <p:cNvPr id="142" name="Google Shape;142;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sk"/>
              <a:t>Od 1:54</a:t>
            </a:r>
            <a:endParaRPr/>
          </a:p>
        </p:txBody>
      </p:sp>
      <p:pic>
        <p:nvPicPr>
          <p:cNvPr descr="Educational interview of a schizophrenic patient.&#10;&#10;Canadian Medical Association Journal - Schizophrenia: Simple-type Deteriorated—1951; Sound; B &amp; W; 11 minutes - Can Med Assoc J. 1959 September 15&#10;&#10;I found it on archive.org and I have slightly improved its audio." id="143" name="Google Shape;143;p26" title="Simple Schizophrenia">
            <a:hlinkClick r:id="rId3"/>
          </p:cNvPr>
          <p:cNvPicPr preferRelativeResize="0"/>
          <p:nvPr/>
        </p:nvPicPr>
        <p:blipFill>
          <a:blip r:embed="rId4">
            <a:alphaModFix/>
          </a:blip>
          <a:stretch>
            <a:fillRect/>
          </a:stretch>
        </p:blipFill>
        <p:spPr>
          <a:xfrm>
            <a:off x="2515850" y="139775"/>
            <a:ext cx="6485275" cy="48639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Schizofrénia</a:t>
            </a:r>
            <a:endParaRPr/>
          </a:p>
        </p:txBody>
      </p:sp>
      <p:sp>
        <p:nvSpPr>
          <p:cNvPr id="149" name="Google Shape;149;p27"/>
          <p:cNvSpPr txBox="1"/>
          <p:nvPr>
            <p:ph idx="1" type="body"/>
          </p:nvPr>
        </p:nvSpPr>
        <p:spPr>
          <a:xfrm>
            <a:off x="199900" y="1727100"/>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sk"/>
              <a:t>F20</a:t>
            </a:r>
            <a:endParaRPr/>
          </a:p>
          <a:p>
            <a:pPr indent="-342900" lvl="0" marL="457200" rtl="0" algn="l">
              <a:spcBef>
                <a:spcPts val="0"/>
              </a:spcBef>
              <a:spcAft>
                <a:spcPts val="0"/>
              </a:spcAft>
              <a:buSzPts val="1800"/>
              <a:buChar char="●"/>
            </a:pPr>
            <a:r>
              <a:rPr lang="sk"/>
              <a:t>pozitívne príznaky - označujú to, čo je u pacienta “navyše” oproti bežnému stavu	bludy, abnormálne myšlienky, podozrievavosť, halucinácie (najčastejšie sluchové)	</a:t>
            </a:r>
            <a:endParaRPr/>
          </a:p>
          <a:p>
            <a:pPr indent="-342900" lvl="0" marL="457200" rtl="0" algn="l">
              <a:spcBef>
                <a:spcPts val="0"/>
              </a:spcBef>
              <a:spcAft>
                <a:spcPts val="0"/>
              </a:spcAft>
              <a:buSzPts val="1800"/>
              <a:buChar char="●"/>
            </a:pPr>
            <a:r>
              <a:rPr lang="sk"/>
              <a:t>negatívne príznaky - označujú zníženú intenzitu prejavu oproti priemeru - otupené emócie, znížená motivácia a iniciatíva, emočná nezaujatosť, apatia</a:t>
            </a:r>
            <a:br>
              <a:rPr lang="sk"/>
            </a:br>
            <a:endParaRPr/>
          </a:p>
          <a:p>
            <a:pPr indent="-342900" lvl="0" marL="457200" rtl="0" algn="l">
              <a:spcBef>
                <a:spcPts val="0"/>
              </a:spcBef>
              <a:spcAft>
                <a:spcPts val="0"/>
              </a:spcAft>
              <a:buSzPts val="1800"/>
              <a:buChar char="●"/>
            </a:pPr>
            <a:r>
              <a:rPr lang="sk"/>
              <a:t>negatívne príznaky sa niekedy ešte prehlbujú dlhodobým pôsobením psychofarmák</a:t>
            </a:r>
            <a:endParaRPr/>
          </a:p>
          <a:p>
            <a:pPr indent="-342900" lvl="0" marL="457200" rtl="0" algn="l">
              <a:spcBef>
                <a:spcPts val="0"/>
              </a:spcBef>
              <a:spcAft>
                <a:spcPts val="0"/>
              </a:spcAft>
              <a:buSzPts val="1800"/>
              <a:buChar char="●"/>
            </a:pPr>
            <a:r>
              <a:rPr lang="sk"/>
              <a:t>okrem toho sa často pridajú aj poruchy emotivity ako anhedónia alebo depresivita</a:t>
            </a:r>
            <a:endParaRPr/>
          </a:p>
          <a:p>
            <a:pPr indent="0" lvl="0" marL="457200" rtl="0" algn="l">
              <a:spcBef>
                <a:spcPts val="1600"/>
              </a:spcBef>
              <a:spcAft>
                <a:spcPts val="1600"/>
              </a:spcAft>
              <a:buNone/>
            </a:pPr>
            <a:r>
              <a:t/>
            </a:r>
            <a:endParaRPr/>
          </a:p>
        </p:txBody>
      </p:sp>
      <p:pic>
        <p:nvPicPr>
          <p:cNvPr id="150" name="Google Shape;150;p27"/>
          <p:cNvPicPr preferRelativeResize="0"/>
          <p:nvPr/>
        </p:nvPicPr>
        <p:blipFill>
          <a:blip r:embed="rId3">
            <a:alphaModFix/>
          </a:blip>
          <a:stretch>
            <a:fillRect/>
          </a:stretch>
        </p:blipFill>
        <p:spPr>
          <a:xfrm>
            <a:off x="5492925" y="69875"/>
            <a:ext cx="2696650" cy="201845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Video 4</a:t>
            </a:r>
            <a:endParaRPr/>
          </a:p>
        </p:txBody>
      </p:sp>
      <p:pic>
        <p:nvPicPr>
          <p:cNvPr descr="Description" id="156" name="Google Shape;156;p28" title="Narcisistic Interview">
            <a:hlinkClick r:id="rId3"/>
          </p:cNvPr>
          <p:cNvPicPr preferRelativeResize="0"/>
          <p:nvPr/>
        </p:nvPicPr>
        <p:blipFill>
          <a:blip r:embed="rId4">
            <a:alphaModFix/>
          </a:blip>
          <a:stretch>
            <a:fillRect/>
          </a:stretch>
        </p:blipFill>
        <p:spPr>
          <a:xfrm>
            <a:off x="2727000" y="265550"/>
            <a:ext cx="6311375" cy="473352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Porucha osobnosti - narcistická</a:t>
            </a:r>
            <a:endParaRPr/>
          </a:p>
        </p:txBody>
      </p:sp>
      <p:sp>
        <p:nvSpPr>
          <p:cNvPr id="162" name="Google Shape;162;p29"/>
          <p:cNvSpPr txBox="1"/>
          <p:nvPr>
            <p:ph idx="1" type="body"/>
          </p:nvPr>
        </p:nvSpPr>
        <p:spPr>
          <a:xfrm>
            <a:off x="311688" y="1727100"/>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sk"/>
              <a:t>F60.8 - radená pod iné špecifické poruchy osobnosti</a:t>
            </a:r>
            <a:endParaRPr/>
          </a:p>
          <a:p>
            <a:pPr indent="-342900" lvl="0" marL="457200" rtl="0" algn="l">
              <a:spcBef>
                <a:spcPts val="0"/>
              </a:spcBef>
              <a:spcAft>
                <a:spcPts val="0"/>
              </a:spcAft>
              <a:buSzPts val="1800"/>
              <a:buChar char="●"/>
            </a:pPr>
            <a:r>
              <a:rPr lang="sk"/>
              <a:t>porucha osobnosti všeobecne - v čase stabilný, pretrvávajúci spôsob správania, ktorý sa odkláňa od kultúrnych očakávaní a negatívne zasahuje do života jedinca a jeho okolia</a:t>
            </a:r>
            <a:endParaRPr/>
          </a:p>
          <a:p>
            <a:pPr indent="-342900" lvl="0" marL="457200" rtl="0" algn="l">
              <a:spcBef>
                <a:spcPts val="0"/>
              </a:spcBef>
              <a:spcAft>
                <a:spcPts val="0"/>
              </a:spcAft>
              <a:buSzPts val="1800"/>
              <a:buChar char="●"/>
            </a:pPr>
            <a:r>
              <a:rPr lang="sk"/>
              <a:t>pocit grandiozity, potreba pozornosti z okolia, nedostatok empatie</a:t>
            </a:r>
            <a:endParaRPr/>
          </a:p>
          <a:p>
            <a:pPr indent="-342900" lvl="0" marL="457200" rtl="0" algn="l">
              <a:spcBef>
                <a:spcPts val="0"/>
              </a:spcBef>
              <a:spcAft>
                <a:spcPts val="0"/>
              </a:spcAft>
              <a:buSzPts val="1800"/>
              <a:buChar char="●"/>
            </a:pPr>
            <a:r>
              <a:rPr lang="sk"/>
              <a:t>preháňanie dôležitosti vlastnej osoby - verí, že je špeciálny a potrebuje extra starostlivosť</a:t>
            </a:r>
            <a:endParaRPr/>
          </a:p>
          <a:p>
            <a:pPr indent="-342900" lvl="0" marL="457200" rtl="0" algn="l">
              <a:spcBef>
                <a:spcPts val="0"/>
              </a:spcBef>
              <a:spcAft>
                <a:spcPts val="0"/>
              </a:spcAft>
              <a:buSzPts val="1800"/>
              <a:buChar char="●"/>
            </a:pPr>
            <a:r>
              <a:rPr lang="sk"/>
              <a:t>často sa správa arogantne a výbušne, keď cíti, že je v ohrození a že ho niekto neberie dosť vážne</a:t>
            </a:r>
            <a:endParaRPr/>
          </a:p>
          <a:p>
            <a:pPr indent="-342900" lvl="0" marL="457200" rtl="0" algn="l">
              <a:spcBef>
                <a:spcPts val="0"/>
              </a:spcBef>
              <a:spcAft>
                <a:spcPts val="0"/>
              </a:spcAft>
              <a:buSzPts val="1800"/>
              <a:buChar char="●"/>
            </a:pPr>
            <a:r>
              <a:rPr lang="sk"/>
              <a:t>v kontakte často človeku lichotia a zhadzujú ostatných, aby si človeka naklonili</a:t>
            </a:r>
            <a:endParaRPr/>
          </a:p>
        </p:txBody>
      </p:sp>
      <p:pic>
        <p:nvPicPr>
          <p:cNvPr id="163" name="Google Shape;163;p29"/>
          <p:cNvPicPr preferRelativeResize="0"/>
          <p:nvPr/>
        </p:nvPicPr>
        <p:blipFill>
          <a:blip r:embed="rId3">
            <a:alphaModFix/>
          </a:blip>
          <a:stretch>
            <a:fillRect/>
          </a:stretch>
        </p:blipFill>
        <p:spPr>
          <a:xfrm>
            <a:off x="6118075" y="0"/>
            <a:ext cx="2714225" cy="213092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Video 5</a:t>
            </a:r>
            <a:endParaRPr/>
          </a:p>
        </p:txBody>
      </p:sp>
      <p:sp>
        <p:nvSpPr>
          <p:cNvPr id="169" name="Google Shape;169;p3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sk"/>
              <a:t>pozerať od 1:00</a:t>
            </a:r>
            <a:endParaRPr/>
          </a:p>
        </p:txBody>
      </p:sp>
      <p:pic>
        <p:nvPicPr>
          <p:cNvPr descr="PSYC 2331 Abnormal Psychology&#10;Department of Psychology, Our Lady of the Lake University, San Antonio, TX" id="170" name="Google Shape;170;p30" title="sample Paranoid personality DO, PSYC 2331 Abnormal Psychology">
            <a:hlinkClick r:id="rId3"/>
          </p:cNvPr>
          <p:cNvPicPr preferRelativeResize="0"/>
          <p:nvPr/>
        </p:nvPicPr>
        <p:blipFill>
          <a:blip r:embed="rId4">
            <a:alphaModFix/>
          </a:blip>
          <a:stretch>
            <a:fillRect/>
          </a:stretch>
        </p:blipFill>
        <p:spPr>
          <a:xfrm>
            <a:off x="2697550" y="534025"/>
            <a:ext cx="5952650" cy="44645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Porucha osobnosti - paranoidná</a:t>
            </a:r>
            <a:endParaRPr/>
          </a:p>
        </p:txBody>
      </p:sp>
      <p:sp>
        <p:nvSpPr>
          <p:cNvPr id="176" name="Google Shape;176;p31"/>
          <p:cNvSpPr txBox="1"/>
          <p:nvPr>
            <p:ph idx="1" type="body"/>
          </p:nvPr>
        </p:nvSpPr>
        <p:spPr>
          <a:xfrm>
            <a:off x="311700" y="19092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sk"/>
              <a:t>F60.0</a:t>
            </a:r>
            <a:endParaRPr/>
          </a:p>
          <a:p>
            <a:pPr indent="-342900" lvl="0" marL="457200" rtl="0" algn="l">
              <a:spcBef>
                <a:spcPts val="0"/>
              </a:spcBef>
              <a:spcAft>
                <a:spcPts val="0"/>
              </a:spcAft>
              <a:buSzPts val="1800"/>
              <a:buChar char="●"/>
            </a:pPr>
            <a:r>
              <a:rPr lang="sk"/>
              <a:t>hlavným prejavom sú poruchy myslenia - bludy</a:t>
            </a:r>
            <a:endParaRPr/>
          </a:p>
          <a:p>
            <a:pPr indent="-342900" lvl="0" marL="457200" rtl="0" algn="l">
              <a:spcBef>
                <a:spcPts val="0"/>
              </a:spcBef>
              <a:spcAft>
                <a:spcPts val="0"/>
              </a:spcAft>
              <a:buSzPts val="1800"/>
              <a:buChar char="●"/>
            </a:pPr>
            <a:r>
              <a:rPr lang="sk"/>
              <a:t>pretrvávajúca</a:t>
            </a:r>
            <a:r>
              <a:rPr lang="sk"/>
              <a:t> nedôvera a podozrievanie, motívy ostatných pokladajú za zákerné voči ich osobe</a:t>
            </a:r>
            <a:endParaRPr/>
          </a:p>
          <a:p>
            <a:pPr indent="-342900" lvl="0" marL="457200" rtl="0" algn="l">
              <a:spcBef>
                <a:spcPts val="0"/>
              </a:spcBef>
              <a:spcAft>
                <a:spcPts val="0"/>
              </a:spcAft>
              <a:buSzPts val="1800"/>
              <a:buChar char="●"/>
            </a:pPr>
            <a:r>
              <a:rPr lang="sk"/>
              <a:t>predpokladajú, že ostatní im chcú ublížiť a uškodiť aj keď na to nemajú žiadne dôkazy - chybne interpretujú neutrálne podnety voči svojej osobe</a:t>
            </a:r>
            <a:endParaRPr/>
          </a:p>
          <a:p>
            <a:pPr indent="-342900" lvl="0" marL="457200" rtl="0" algn="l">
              <a:spcBef>
                <a:spcPts val="0"/>
              </a:spcBef>
              <a:spcAft>
                <a:spcPts val="0"/>
              </a:spcAft>
              <a:buSzPts val="1800"/>
              <a:buChar char="●"/>
            </a:pPr>
            <a:r>
              <a:rPr lang="sk"/>
              <a:t>častá je vzťahovačnosť a preháňanie dôležitosti seba</a:t>
            </a:r>
            <a:endParaRPr/>
          </a:p>
          <a:p>
            <a:pPr indent="-342900" lvl="0" marL="457200" rtl="0" algn="l">
              <a:spcBef>
                <a:spcPts val="0"/>
              </a:spcBef>
              <a:spcAft>
                <a:spcPts val="0"/>
              </a:spcAft>
              <a:buSzPts val="1800"/>
              <a:buChar char="●"/>
            </a:pPr>
            <a:r>
              <a:rPr lang="sk"/>
              <a:t>prehnane citliví k odmietnutiu a urážkam</a:t>
            </a:r>
            <a:endParaRPr/>
          </a:p>
        </p:txBody>
      </p:sp>
      <p:pic>
        <p:nvPicPr>
          <p:cNvPr id="177" name="Google Shape;177;p31"/>
          <p:cNvPicPr preferRelativeResize="0"/>
          <p:nvPr/>
        </p:nvPicPr>
        <p:blipFill rotWithShape="1">
          <a:blip r:embed="rId3">
            <a:alphaModFix/>
          </a:blip>
          <a:srcRect b="28336" l="6226" r="0" t="8651"/>
          <a:stretch/>
        </p:blipFill>
        <p:spPr>
          <a:xfrm>
            <a:off x="5116750" y="108650"/>
            <a:ext cx="3873077" cy="19515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Pozorovanie v rámci vývojovej psychológie - Kedy</a:t>
            </a:r>
            <a:endParaRPr/>
          </a:p>
        </p:txBody>
      </p:sp>
      <p:sp>
        <p:nvSpPr>
          <p:cNvPr id="66" name="Google Shape;66;p14"/>
          <p:cNvSpPr txBox="1"/>
          <p:nvPr>
            <p:ph idx="1" type="body"/>
          </p:nvPr>
        </p:nvSpPr>
        <p:spPr>
          <a:xfrm>
            <a:off x="255775" y="24942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sk"/>
              <a:t>posudzovanie školskej zrelosti</a:t>
            </a:r>
            <a:endParaRPr/>
          </a:p>
          <a:p>
            <a:pPr indent="-342900" lvl="0" marL="457200" rtl="0" algn="l">
              <a:spcBef>
                <a:spcPts val="0"/>
              </a:spcBef>
              <a:spcAft>
                <a:spcPts val="0"/>
              </a:spcAft>
              <a:buSzPts val="1800"/>
              <a:buChar char="●"/>
            </a:pPr>
            <a:r>
              <a:rPr lang="sk"/>
              <a:t>posudzovanie vývoja dieťaťa</a:t>
            </a:r>
            <a:endParaRPr/>
          </a:p>
          <a:p>
            <a:pPr indent="-342900" lvl="0" marL="457200" rtl="0" algn="l">
              <a:spcBef>
                <a:spcPts val="0"/>
              </a:spcBef>
              <a:spcAft>
                <a:spcPts val="0"/>
              </a:spcAft>
              <a:buSzPts val="1800"/>
              <a:buChar char="●"/>
            </a:pPr>
            <a:r>
              <a:rPr lang="sk"/>
              <a:t>riešenie školských problémov (najčastejšie neprospech)</a:t>
            </a:r>
            <a:endParaRPr/>
          </a:p>
          <a:p>
            <a:pPr indent="-342900" lvl="0" marL="457200" rtl="0" algn="l">
              <a:spcBef>
                <a:spcPts val="0"/>
              </a:spcBef>
              <a:spcAft>
                <a:spcPts val="0"/>
              </a:spcAft>
              <a:buSzPts val="1800"/>
              <a:buChar char="●"/>
            </a:pPr>
            <a:r>
              <a:rPr lang="sk"/>
              <a:t>detská socializácia, fungovanie kolektívu prípadne konflikty</a:t>
            </a:r>
            <a:endParaRPr/>
          </a:p>
          <a:p>
            <a:pPr indent="-342900" lvl="0" marL="457200" rtl="0" algn="l">
              <a:spcBef>
                <a:spcPts val="0"/>
              </a:spcBef>
              <a:spcAft>
                <a:spcPts val="0"/>
              </a:spcAft>
              <a:buSzPts val="1800"/>
              <a:buChar char="●"/>
            </a:pPr>
            <a:r>
              <a:rPr lang="sk"/>
              <a:t>rodinné problémy</a:t>
            </a:r>
            <a:endParaRPr/>
          </a:p>
          <a:p>
            <a:pPr indent="-342900" lvl="0" marL="457200" rtl="0" algn="l">
              <a:spcBef>
                <a:spcPts val="0"/>
              </a:spcBef>
              <a:spcAft>
                <a:spcPts val="0"/>
              </a:spcAft>
              <a:buSzPts val="1800"/>
              <a:buChar char="●"/>
            </a:pPr>
            <a:r>
              <a:rPr lang="sk"/>
              <a:t>záťažové situácie v živote dieťaťa (úmrtie alebo ochorenie v rodine, sťahovanie,...)</a:t>
            </a:r>
            <a:endParaRPr/>
          </a:p>
          <a:p>
            <a:pPr indent="-342900" lvl="0" marL="457200" rtl="0" algn="l">
              <a:spcBef>
                <a:spcPts val="0"/>
              </a:spcBef>
              <a:spcAft>
                <a:spcPts val="0"/>
              </a:spcAft>
              <a:buSzPts val="1800"/>
              <a:buChar char="●"/>
            </a:pPr>
            <a:r>
              <a:rPr lang="sk"/>
              <a:t>výchovné problémy (správanie dieťaťa) </a:t>
            </a:r>
            <a:endParaRPr/>
          </a:p>
        </p:txBody>
      </p:sp>
      <p:pic>
        <p:nvPicPr>
          <p:cNvPr id="67" name="Google Shape;67;p14"/>
          <p:cNvPicPr preferRelativeResize="0"/>
          <p:nvPr/>
        </p:nvPicPr>
        <p:blipFill rotWithShape="1">
          <a:blip r:embed="rId3">
            <a:alphaModFix/>
          </a:blip>
          <a:srcRect b="-2840" l="-11360" r="11360" t="2840"/>
          <a:stretch/>
        </p:blipFill>
        <p:spPr>
          <a:xfrm>
            <a:off x="5446250" y="1090200"/>
            <a:ext cx="2952750" cy="1971675"/>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Video 6</a:t>
            </a:r>
            <a:endParaRPr/>
          </a:p>
        </p:txBody>
      </p:sp>
      <p:pic>
        <p:nvPicPr>
          <p:cNvPr descr="i wasn't super sure about putting this up but in the interest of showing you all what a manic episode is like, i figured i'd just upload. i show a real video i took while having a manic episode, obviously this isn't the worst episode i've had nor the easiest. for those that don't know, i'm diagnosed bipolar 1 which means i get extreme depressive episodes and extreme manic ones. im also rapid-cycling which means i have more than 4 episodes a year. a lot of people don't fully understand what mania is like, this is a tiny attempt on showing you.&#10;&#10;MY BLOG: https://hibzeem.com&#10;&#10;BUY MY BOOK: &#10;Paperback: https://www.amazon.com/Love-You-book-poetry-prose/dp/1730757022?keywords=i+love+you+hiba+azeem&amp;qid=1547677419&amp;sr=8-1-fkmrnull&amp;ref=sr_1_fkmrnull_1&#10;&#10;E-book for $1: https://www.amazon.com/Love-You-book-poetry-prose-ebook/dp/B07L511PVY/ref=tmm_kin_swatch_0?_encoding=UTF8&amp;qid=1547677419&amp;sr=8-1-fkmrnull&#10;&#10;Free e-book: https://www.smashwords.com/books/view/914730&#10;&#10;ABOUT HIBA:&#10;Hi! I am a 19 year old author and blogger. As someone diagnosed with bipolar 1 and generalized anxiety disorder, I use my platforms to advocate for mental health awareness. In my free time, I write poetry, paint flowers, and watch the same sitcoms over and over again. Please subscribe for more content :)" id="183" name="Google Shape;183;p32" title="bipolar episode caught on tape | manic night">
            <a:hlinkClick r:id="rId3"/>
          </p:cNvPr>
          <p:cNvPicPr preferRelativeResize="0"/>
          <p:nvPr/>
        </p:nvPicPr>
        <p:blipFill>
          <a:blip r:embed="rId4">
            <a:alphaModFix/>
          </a:blip>
          <a:stretch>
            <a:fillRect/>
          </a:stretch>
        </p:blipFill>
        <p:spPr>
          <a:xfrm>
            <a:off x="2691225" y="335450"/>
            <a:ext cx="6263300" cy="4697475"/>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Bipolárna porucha - manická fáza</a:t>
            </a:r>
            <a:endParaRPr/>
          </a:p>
        </p:txBody>
      </p:sp>
      <p:sp>
        <p:nvSpPr>
          <p:cNvPr id="189" name="Google Shape;189;p33"/>
          <p:cNvSpPr txBox="1"/>
          <p:nvPr>
            <p:ph idx="1" type="body"/>
          </p:nvPr>
        </p:nvSpPr>
        <p:spPr>
          <a:xfrm>
            <a:off x="311700" y="1250900"/>
            <a:ext cx="8520600" cy="36051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sk"/>
              <a:t>F30.1 - manická fáza bez psychotických príznakov 	</a:t>
            </a:r>
            <a:br>
              <a:rPr lang="sk"/>
            </a:br>
            <a:r>
              <a:rPr lang="sk"/>
              <a:t>(bez halucinácií)</a:t>
            </a:r>
            <a:endParaRPr/>
          </a:p>
          <a:p>
            <a:pPr indent="-342900" lvl="0" marL="457200" rtl="0" algn="l">
              <a:spcBef>
                <a:spcPts val="0"/>
              </a:spcBef>
              <a:spcAft>
                <a:spcPts val="0"/>
              </a:spcAft>
              <a:buSzPts val="1800"/>
              <a:buChar char="●"/>
            </a:pPr>
            <a:r>
              <a:rPr lang="sk"/>
              <a:t>primárna je porucha afektivity alebo nálady v smere depresivity alebo k eufórii v manickej fáze</a:t>
            </a:r>
            <a:endParaRPr/>
          </a:p>
          <a:p>
            <a:pPr indent="-342900" lvl="0" marL="457200" rtl="0" algn="l">
              <a:spcBef>
                <a:spcPts val="0"/>
              </a:spcBef>
              <a:spcAft>
                <a:spcPts val="0"/>
              </a:spcAft>
              <a:buSzPts val="1800"/>
              <a:buChar char="●"/>
            </a:pPr>
            <a:r>
              <a:rPr lang="sk"/>
              <a:t>nadmerne zvýšená energia spojená s aktivitou až neovládateľné vzrušenie</a:t>
            </a:r>
            <a:endParaRPr/>
          </a:p>
          <a:p>
            <a:pPr indent="-342900" lvl="0" marL="457200" rtl="0" algn="l">
              <a:spcBef>
                <a:spcPts val="0"/>
              </a:spcBef>
              <a:spcAft>
                <a:spcPts val="0"/>
              </a:spcAft>
              <a:buSzPts val="1800"/>
              <a:buChar char="●"/>
            </a:pPr>
            <a:r>
              <a:rPr lang="sk"/>
              <a:t>znížená potreba spánku</a:t>
            </a:r>
            <a:endParaRPr/>
          </a:p>
          <a:p>
            <a:pPr indent="-342900" lvl="0" marL="457200" rtl="0" algn="l">
              <a:spcBef>
                <a:spcPts val="0"/>
              </a:spcBef>
              <a:spcAft>
                <a:spcPts val="0"/>
              </a:spcAft>
              <a:buSzPts val="1800"/>
              <a:buChar char="●"/>
            </a:pPr>
            <a:r>
              <a:rPr lang="sk"/>
              <a:t>prejavuje sa rýchlym tokom reči, ktorá môže byť až nezrozumiteľná</a:t>
            </a:r>
            <a:endParaRPr/>
          </a:p>
          <a:p>
            <a:pPr indent="-342900" lvl="0" marL="457200" rtl="0" algn="l">
              <a:spcBef>
                <a:spcPts val="0"/>
              </a:spcBef>
              <a:spcAft>
                <a:spcPts val="0"/>
              </a:spcAft>
              <a:buSzPts val="1800"/>
              <a:buChar char="●"/>
            </a:pPr>
            <a:r>
              <a:rPr lang="sk"/>
              <a:t>nedokážu udržať pozornosť, venujú sa viacero aktivitám naraz, nič nevyrdžia dokončiť,  nedokončia myšlienku a prezentujú novú, sú aktívni ale nie efektívni</a:t>
            </a:r>
            <a:endParaRPr/>
          </a:p>
          <a:p>
            <a:pPr indent="-342900" lvl="0" marL="457200" rtl="0" algn="l">
              <a:spcBef>
                <a:spcPts val="0"/>
              </a:spcBef>
              <a:spcAft>
                <a:spcPts val="0"/>
              </a:spcAft>
              <a:buSzPts val="1800"/>
              <a:buChar char="●"/>
            </a:pPr>
            <a:r>
              <a:rPr lang="sk"/>
              <a:t>strata bežných sociálnych zábran, pocit grandiozity a nezraniteľnosti, čo môže viesť k riskantnému správaniu</a:t>
            </a:r>
            <a:endParaRPr/>
          </a:p>
        </p:txBody>
      </p:sp>
      <p:pic>
        <p:nvPicPr>
          <p:cNvPr id="190" name="Google Shape;190;p33"/>
          <p:cNvPicPr preferRelativeResize="0"/>
          <p:nvPr/>
        </p:nvPicPr>
        <p:blipFill>
          <a:blip r:embed="rId3">
            <a:alphaModFix/>
          </a:blip>
          <a:stretch>
            <a:fillRect/>
          </a:stretch>
        </p:blipFill>
        <p:spPr>
          <a:xfrm>
            <a:off x="6331588" y="130513"/>
            <a:ext cx="2619375" cy="1743075"/>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34"/>
          <p:cNvSpPr txBox="1"/>
          <p:nvPr>
            <p:ph idx="1" type="body"/>
          </p:nvPr>
        </p:nvSpPr>
        <p:spPr>
          <a:xfrm>
            <a:off x="311700" y="71920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Na ďalších slidoch nájdete opäť rozlišovanie medzi pozorovaním a interpretáciou, čo si môžete odkontrolovať alebo porovnať s mojou úpravou na ďalšom slide. </a:t>
            </a:r>
            <a:br>
              <a:rPr lang="sk"/>
            </a:br>
            <a:r>
              <a:rPr lang="sk"/>
              <a:t>Táto časť nie je to povinná. </a:t>
            </a:r>
            <a:br>
              <a:rPr lang="sk"/>
            </a:br>
            <a:endParaRPr/>
          </a:p>
          <a:p>
            <a:pPr indent="0" lvl="0" marL="0" rtl="0" algn="l">
              <a:spcBef>
                <a:spcPts val="1600"/>
              </a:spcBef>
              <a:spcAft>
                <a:spcPts val="0"/>
              </a:spcAft>
              <a:buNone/>
            </a:pPr>
            <a:br>
              <a:rPr lang="sk"/>
            </a:br>
            <a:r>
              <a:rPr lang="sk"/>
              <a:t>Povinný máte </a:t>
            </a:r>
            <a:r>
              <a:rPr lang="sk" u="sng">
                <a:solidFill>
                  <a:schemeClr val="hlink"/>
                </a:solidFill>
                <a:hlinkClick r:id="rId3"/>
              </a:rPr>
              <a:t>formulár</a:t>
            </a:r>
            <a:r>
              <a:rPr lang="sk"/>
              <a:t>, </a:t>
            </a:r>
            <a:br>
              <a:rPr lang="sk"/>
            </a:br>
            <a:r>
              <a:rPr lang="sk"/>
              <a:t>na základe ktorého Vám zapíšem účasť</a:t>
            </a:r>
            <a:br>
              <a:rPr lang="sk"/>
            </a:br>
            <a:r>
              <a:rPr lang="sk"/>
              <a:t>(pozor aby ste ho naozaj odoslali)</a:t>
            </a:r>
            <a:r>
              <a:rPr lang="sk"/>
              <a:t>.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pic>
        <p:nvPicPr>
          <p:cNvPr id="196" name="Google Shape;196;p34"/>
          <p:cNvPicPr preferRelativeResize="0"/>
          <p:nvPr/>
        </p:nvPicPr>
        <p:blipFill>
          <a:blip r:embed="rId4">
            <a:alphaModFix/>
          </a:blip>
          <a:stretch>
            <a:fillRect/>
          </a:stretch>
        </p:blipFill>
        <p:spPr>
          <a:xfrm>
            <a:off x="5097352" y="1468100"/>
            <a:ext cx="3030551" cy="3535649"/>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35"/>
          <p:cNvSpPr txBox="1"/>
          <p:nvPr>
            <p:ph idx="1" type="body"/>
          </p:nvPr>
        </p:nvSpPr>
        <p:spPr>
          <a:xfrm>
            <a:off x="311700" y="504000"/>
            <a:ext cx="8520600" cy="4135500"/>
          </a:xfrm>
          <a:prstGeom prst="rect">
            <a:avLst/>
          </a:prstGeom>
        </p:spPr>
        <p:txBody>
          <a:bodyPr anchorCtr="0" anchor="t" bIns="91425" lIns="91425" spcFirstLastPara="1" rIns="91425" wrap="square" tIns="91425">
            <a:noAutofit/>
          </a:bodyPr>
          <a:lstStyle/>
          <a:p>
            <a:pPr indent="-342900" lvl="0" marL="457200" rtl="0" algn="just">
              <a:spcBef>
                <a:spcPts val="0"/>
              </a:spcBef>
              <a:spcAft>
                <a:spcPts val="0"/>
              </a:spcAft>
              <a:buSzPts val="1800"/>
              <a:buChar char="●"/>
            </a:pPr>
            <a:r>
              <a:rPr lang="sk"/>
              <a:t>Pacient je na uzavretom oddelení tretí deň, zatiaľ sa nezapája do komunikácie s ostatnými pacientmi. Personálu odpovedá na priame dotazy iba jednoslovnými odpoveďami. Nechce sa rozprávať a radšej okolie ignoruje. Na oddelení sa pohybuje neupravený a neoholený. Pacient hovorí o zvýšenej únave, ale zle spal. Pravdepodobne ide o vedľajší efekt po užití liekov. Mimika a gestika je minimálna, až žiadna. Nemá záujem zapájať sa do žiadnych aktivít na oddelení.</a:t>
            </a:r>
            <a:br>
              <a:rPr lang="sk"/>
            </a:br>
            <a:endParaRPr/>
          </a:p>
          <a:p>
            <a:pPr indent="-342900" lvl="0" marL="457200" rtl="0" algn="just">
              <a:spcBef>
                <a:spcPts val="0"/>
              </a:spcBef>
              <a:spcAft>
                <a:spcPts val="0"/>
              </a:spcAft>
              <a:buSzPts val="1800"/>
              <a:buChar char="●"/>
            </a:pPr>
            <a:r>
              <a:rPr lang="sk"/>
              <a:t>Pacientka nervózne poklepáva nohou aj prstami o povrch stola počas rozhovor. Jej verbálny prejav je rýchly a občas vety na seba logicky ne</a:t>
            </a:r>
            <a:r>
              <a:rPr lang="sk"/>
              <a:t>nadväzujú</a:t>
            </a:r>
            <a:r>
              <a:rPr lang="sk"/>
              <a:t>. Chce aby proces liečenia prebiehal rýchlejšie. Žiadala vychádzky osamote, ktoré jej ale boli zamietnuté. Pravdepodobne na základe tohto zamietnutia je jej spolupráca s personálom ešte komplikovanejšia. Zhoršili sa aj jej vzťahy s ostatnými pacientmi. Žiadala o izbu osamote, pravdepodobne nie je zvyknutá na väčšie súkromie.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36"/>
          <p:cNvSpPr txBox="1"/>
          <p:nvPr>
            <p:ph idx="1" type="body"/>
          </p:nvPr>
        </p:nvSpPr>
        <p:spPr>
          <a:xfrm>
            <a:off x="311700" y="837900"/>
            <a:ext cx="8520600" cy="4305600"/>
          </a:xfrm>
          <a:prstGeom prst="rect">
            <a:avLst/>
          </a:prstGeom>
        </p:spPr>
        <p:txBody>
          <a:bodyPr anchorCtr="0" anchor="t" bIns="91425" lIns="91425" spcFirstLastPara="1" rIns="91425" wrap="square" tIns="91425">
            <a:noAutofit/>
          </a:bodyPr>
          <a:lstStyle/>
          <a:p>
            <a:pPr indent="-342900" lvl="0" marL="457200" rtl="0" algn="just">
              <a:spcBef>
                <a:spcPts val="0"/>
              </a:spcBef>
              <a:spcAft>
                <a:spcPts val="0"/>
              </a:spcAft>
              <a:buSzPts val="1800"/>
              <a:buChar char="●"/>
            </a:pPr>
            <a:r>
              <a:rPr lang="sk">
                <a:solidFill>
                  <a:srgbClr val="93C47D"/>
                </a:solidFill>
              </a:rPr>
              <a:t>Pacient je na uzavretom oddelení tretí deň,</a:t>
            </a:r>
            <a:r>
              <a:rPr lang="sk"/>
              <a:t> </a:t>
            </a:r>
            <a:r>
              <a:rPr lang="sk">
                <a:solidFill>
                  <a:srgbClr val="93C47D"/>
                </a:solidFill>
              </a:rPr>
              <a:t>zatiaľ sa nezapája do komunikácie s ostatnými pacientmi.</a:t>
            </a:r>
            <a:r>
              <a:rPr lang="sk"/>
              <a:t> </a:t>
            </a:r>
            <a:r>
              <a:rPr lang="sk">
                <a:solidFill>
                  <a:srgbClr val="93C47D"/>
                </a:solidFill>
              </a:rPr>
              <a:t>Personálu odpovedá na priame dotazy iba jednoslovnými odpoveďami.</a:t>
            </a:r>
            <a:r>
              <a:rPr lang="sk"/>
              <a:t> </a:t>
            </a:r>
            <a:r>
              <a:rPr lang="sk">
                <a:solidFill>
                  <a:srgbClr val="6D9EEB"/>
                </a:solidFill>
              </a:rPr>
              <a:t>Nechce sa rozprávať</a:t>
            </a:r>
            <a:r>
              <a:rPr lang="sk"/>
              <a:t> a </a:t>
            </a:r>
            <a:r>
              <a:rPr lang="sk">
                <a:solidFill>
                  <a:srgbClr val="93C47D"/>
                </a:solidFill>
              </a:rPr>
              <a:t>okolie </a:t>
            </a:r>
            <a:r>
              <a:rPr lang="sk" u="sng">
                <a:solidFill>
                  <a:srgbClr val="93C47D"/>
                </a:solidFill>
              </a:rPr>
              <a:t>ignoruje</a:t>
            </a:r>
            <a:r>
              <a:rPr lang="sk">
                <a:solidFill>
                  <a:srgbClr val="93C47D"/>
                </a:solidFill>
              </a:rPr>
              <a:t>.</a:t>
            </a:r>
            <a:r>
              <a:rPr lang="sk"/>
              <a:t> </a:t>
            </a:r>
            <a:r>
              <a:rPr lang="sk">
                <a:solidFill>
                  <a:srgbClr val="93C47D"/>
                </a:solidFill>
              </a:rPr>
              <a:t>Na oddelení sa pohybuje</a:t>
            </a:r>
            <a:r>
              <a:rPr lang="sk"/>
              <a:t> </a:t>
            </a:r>
            <a:r>
              <a:rPr lang="sk" u="sng">
                <a:solidFill>
                  <a:srgbClr val="93C47D"/>
                </a:solidFill>
              </a:rPr>
              <a:t>neupravený</a:t>
            </a:r>
            <a:r>
              <a:rPr lang="sk"/>
              <a:t> </a:t>
            </a:r>
            <a:r>
              <a:rPr lang="sk">
                <a:solidFill>
                  <a:srgbClr val="93C47D"/>
                </a:solidFill>
              </a:rPr>
              <a:t>a</a:t>
            </a:r>
            <a:r>
              <a:rPr lang="sk"/>
              <a:t> </a:t>
            </a:r>
            <a:r>
              <a:rPr lang="sk">
                <a:solidFill>
                  <a:srgbClr val="93C47D"/>
                </a:solidFill>
              </a:rPr>
              <a:t>neoholený</a:t>
            </a:r>
            <a:r>
              <a:rPr lang="sk"/>
              <a:t>. </a:t>
            </a:r>
            <a:r>
              <a:rPr lang="sk">
                <a:solidFill>
                  <a:srgbClr val="93C47D"/>
                </a:solidFill>
              </a:rPr>
              <a:t>Pacient hovorí o zvýšenej únave, ale </a:t>
            </a:r>
            <a:r>
              <a:rPr lang="sk" u="sng">
                <a:solidFill>
                  <a:srgbClr val="93C47D"/>
                </a:solidFill>
              </a:rPr>
              <a:t>zle spal</a:t>
            </a:r>
            <a:r>
              <a:rPr lang="sk" u="sng"/>
              <a:t>.</a:t>
            </a:r>
            <a:r>
              <a:rPr lang="sk"/>
              <a:t> </a:t>
            </a:r>
            <a:r>
              <a:rPr lang="sk">
                <a:solidFill>
                  <a:srgbClr val="6D9EEB"/>
                </a:solidFill>
              </a:rPr>
              <a:t>Pravdepodobne ide o vedľajší efekt po užití liekov</a:t>
            </a:r>
            <a:r>
              <a:rPr lang="sk"/>
              <a:t>. </a:t>
            </a:r>
            <a:r>
              <a:rPr lang="sk">
                <a:solidFill>
                  <a:srgbClr val="93C47D"/>
                </a:solidFill>
              </a:rPr>
              <a:t>Mimika a gestika je minimálna, až žiadna.</a:t>
            </a:r>
            <a:r>
              <a:rPr lang="sk">
                <a:solidFill>
                  <a:srgbClr val="6AA84F"/>
                </a:solidFill>
              </a:rPr>
              <a:t> </a:t>
            </a:r>
            <a:r>
              <a:rPr lang="sk">
                <a:solidFill>
                  <a:srgbClr val="6D9EEB"/>
                </a:solidFill>
              </a:rPr>
              <a:t>Nemá záujem zapájať sa do žiadnych aktivít na oddelení.</a:t>
            </a:r>
            <a:br>
              <a:rPr lang="sk"/>
            </a:br>
            <a:endParaRPr/>
          </a:p>
          <a:p>
            <a:pPr indent="-342900" lvl="0" marL="457200" rtl="0" algn="just">
              <a:spcBef>
                <a:spcPts val="0"/>
              </a:spcBef>
              <a:spcAft>
                <a:spcPts val="0"/>
              </a:spcAft>
              <a:buSzPts val="1800"/>
              <a:buChar char="●"/>
            </a:pPr>
            <a:r>
              <a:rPr lang="sk">
                <a:solidFill>
                  <a:srgbClr val="93C47D"/>
                </a:solidFill>
              </a:rPr>
              <a:t>Pacientka nervózne poklepáva nohou aj prstami o povrch stola počas rozhovoru.</a:t>
            </a:r>
            <a:r>
              <a:rPr lang="sk"/>
              <a:t> </a:t>
            </a:r>
            <a:r>
              <a:rPr lang="sk">
                <a:solidFill>
                  <a:srgbClr val="93C47D"/>
                </a:solidFill>
              </a:rPr>
              <a:t>Jej verbálny prejav je rýchly a občas vety na seba logicky nenadväzujú.</a:t>
            </a:r>
            <a:r>
              <a:rPr lang="sk"/>
              <a:t> </a:t>
            </a:r>
            <a:r>
              <a:rPr lang="sk">
                <a:solidFill>
                  <a:srgbClr val="6D9EEB"/>
                </a:solidFill>
              </a:rPr>
              <a:t>Chce aby proces liečenia prebiehal rýchlejšie.</a:t>
            </a:r>
            <a:r>
              <a:rPr lang="sk"/>
              <a:t> </a:t>
            </a:r>
            <a:r>
              <a:rPr lang="sk">
                <a:solidFill>
                  <a:srgbClr val="93C47D"/>
                </a:solidFill>
              </a:rPr>
              <a:t>Žiadala vychádzky osamote, ktoré jej ale boli zamietnuté.</a:t>
            </a:r>
            <a:r>
              <a:rPr lang="sk"/>
              <a:t> </a:t>
            </a:r>
            <a:r>
              <a:rPr lang="sk">
                <a:solidFill>
                  <a:srgbClr val="6D9EEB"/>
                </a:solidFill>
              </a:rPr>
              <a:t>Pravdepodobne na základe tohto zamietnutia je jej spolupráca s personálom ešte </a:t>
            </a:r>
            <a:r>
              <a:rPr lang="sk" u="sng">
                <a:solidFill>
                  <a:srgbClr val="6D9EEB"/>
                </a:solidFill>
              </a:rPr>
              <a:t>komplikovanejšia</a:t>
            </a:r>
            <a:r>
              <a:rPr lang="sk">
                <a:solidFill>
                  <a:srgbClr val="6D9EEB"/>
                </a:solidFill>
              </a:rPr>
              <a:t>.</a:t>
            </a:r>
            <a:r>
              <a:rPr lang="sk" u="sng">
                <a:solidFill>
                  <a:srgbClr val="6D9EEB"/>
                </a:solidFill>
              </a:rPr>
              <a:t> Zhoršili </a:t>
            </a:r>
            <a:r>
              <a:rPr lang="sk">
                <a:solidFill>
                  <a:srgbClr val="6D9EEB"/>
                </a:solidFill>
              </a:rPr>
              <a:t>sa aj jej vzťahy s ostatnými pacientmi. </a:t>
            </a:r>
            <a:r>
              <a:rPr lang="sk">
                <a:solidFill>
                  <a:srgbClr val="93C47D"/>
                </a:solidFill>
              </a:rPr>
              <a:t>Žiadala o izbu osamote</a:t>
            </a:r>
            <a:r>
              <a:rPr lang="sk"/>
              <a:t>, </a:t>
            </a:r>
            <a:r>
              <a:rPr lang="sk">
                <a:solidFill>
                  <a:srgbClr val="6D9EEB"/>
                </a:solidFill>
              </a:rPr>
              <a:t>pravdepodobne nie je zvyknutá na väčšie súkromie.</a:t>
            </a:r>
            <a:r>
              <a:rPr lang="sk"/>
              <a:t>  </a:t>
            </a:r>
            <a:endParaRPr/>
          </a:p>
          <a:p>
            <a:pPr indent="0" lvl="0" marL="0" rtl="0" algn="l">
              <a:spcBef>
                <a:spcPts val="1600"/>
              </a:spcBef>
              <a:spcAft>
                <a:spcPts val="1600"/>
              </a:spcAft>
              <a:buNone/>
            </a:pPr>
            <a:r>
              <a:t/>
            </a:r>
            <a:endParaRPr/>
          </a:p>
        </p:txBody>
      </p:sp>
      <p:sp>
        <p:nvSpPr>
          <p:cNvPr id="207" name="Google Shape;207;p36"/>
          <p:cNvSpPr txBox="1"/>
          <p:nvPr/>
        </p:nvSpPr>
        <p:spPr>
          <a:xfrm>
            <a:off x="350375" y="244375"/>
            <a:ext cx="4961400" cy="322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sk">
                <a:solidFill>
                  <a:srgbClr val="93C47D"/>
                </a:solidFill>
                <a:latin typeface="Average"/>
                <a:ea typeface="Average"/>
                <a:cs typeface="Average"/>
                <a:sym typeface="Average"/>
              </a:rPr>
              <a:t>Pozorovanie  </a:t>
            </a:r>
            <a:r>
              <a:rPr lang="sk">
                <a:solidFill>
                  <a:srgbClr val="6D9EEB"/>
                </a:solidFill>
                <a:latin typeface="Average"/>
                <a:ea typeface="Average"/>
                <a:cs typeface="Average"/>
                <a:sym typeface="Average"/>
              </a:rPr>
              <a:t>Interpretácia  </a:t>
            </a:r>
            <a:r>
              <a:rPr lang="sk" u="sng">
                <a:solidFill>
                  <a:srgbClr val="F3F3F3"/>
                </a:solidFill>
                <a:latin typeface="Average"/>
                <a:ea typeface="Average"/>
                <a:cs typeface="Average"/>
                <a:sym typeface="Average"/>
              </a:rPr>
              <a:t>Vhodná ďalšia konkretizácia</a:t>
            </a:r>
            <a:endParaRPr u="sng">
              <a:solidFill>
                <a:srgbClr val="F3F3F3"/>
              </a:solidFill>
              <a:latin typeface="Average"/>
              <a:ea typeface="Average"/>
              <a:cs typeface="Average"/>
              <a:sym typeface="Average"/>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37"/>
          <p:cNvSpPr txBox="1"/>
          <p:nvPr>
            <p:ph idx="1" type="body"/>
          </p:nvPr>
        </p:nvSpPr>
        <p:spPr>
          <a:xfrm>
            <a:off x="311700" y="810650"/>
            <a:ext cx="8520600" cy="3758100"/>
          </a:xfrm>
          <a:prstGeom prst="rect">
            <a:avLst/>
          </a:prstGeom>
        </p:spPr>
        <p:txBody>
          <a:bodyPr anchorCtr="0" anchor="t" bIns="91425" lIns="91425" spcFirstLastPara="1" rIns="91425" wrap="square" tIns="91425">
            <a:noAutofit/>
          </a:bodyPr>
          <a:lstStyle/>
          <a:p>
            <a:pPr indent="0" lvl="0" marL="0" rtl="0" algn="just">
              <a:spcBef>
                <a:spcPts val="0"/>
              </a:spcBef>
              <a:spcAft>
                <a:spcPts val="1600"/>
              </a:spcAft>
              <a:buNone/>
            </a:pPr>
            <a:r>
              <a:rPr lang="sk"/>
              <a:t>Dieťa neustále kope do nohy stola počas rozhovoru terapeutky s jeho starými rodičmi. Snaží sa získať si pozornosť. Počas toho sa mračí a oči upiera do podlahy, hnevá sa na to, čo o ňom starí rodičia hovoria. Nechce byť v poradni a nechce rozprávať. Aj po upozorneniach starou mamou kopanie do stola pokračuje. Po chvíli sa pozrie okolo seba na hračky, ktoré sú po miestnosti rozmiestnené. Nebaví ho už hrať urazeného. So záujmom pohľad zastaví na konkrétnej hračke. Keď si všimne, že je pozorovaný terapeutkou, znovu vráti pohľad k zemi a ďalej kope do nohy stola. Chce byť vnímaný ako už veľký a nie dieťa, ktoré sa zaujíma o hračky.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38"/>
          <p:cNvSpPr txBox="1"/>
          <p:nvPr>
            <p:ph idx="1" type="body"/>
          </p:nvPr>
        </p:nvSpPr>
        <p:spPr>
          <a:xfrm>
            <a:off x="311700" y="1029225"/>
            <a:ext cx="8520600" cy="3539700"/>
          </a:xfrm>
          <a:prstGeom prst="rect">
            <a:avLst/>
          </a:prstGeom>
        </p:spPr>
        <p:txBody>
          <a:bodyPr anchorCtr="0" anchor="t" bIns="91425" lIns="91425" spcFirstLastPara="1" rIns="91425" wrap="square" tIns="91425">
            <a:noAutofit/>
          </a:bodyPr>
          <a:lstStyle/>
          <a:p>
            <a:pPr indent="0" lvl="0" marL="0" rtl="0" algn="just">
              <a:spcBef>
                <a:spcPts val="0"/>
              </a:spcBef>
              <a:spcAft>
                <a:spcPts val="1600"/>
              </a:spcAft>
              <a:buNone/>
            </a:pPr>
            <a:r>
              <a:rPr lang="sk">
                <a:solidFill>
                  <a:srgbClr val="93C47D"/>
                </a:solidFill>
              </a:rPr>
              <a:t>Dieťa neustále kope do nohy stola počas rozhovoru terapeutky s jeho starými rodičmi. </a:t>
            </a:r>
            <a:r>
              <a:rPr lang="sk">
                <a:solidFill>
                  <a:srgbClr val="6D9EEB"/>
                </a:solidFill>
              </a:rPr>
              <a:t>Snaží sa získať si pozornosť.</a:t>
            </a:r>
            <a:r>
              <a:rPr lang="sk"/>
              <a:t> </a:t>
            </a:r>
            <a:r>
              <a:rPr lang="sk">
                <a:solidFill>
                  <a:srgbClr val="93C47D"/>
                </a:solidFill>
              </a:rPr>
              <a:t>Počas toho sa mračí a oči upiera do podlahy</a:t>
            </a:r>
            <a:r>
              <a:rPr lang="sk"/>
              <a:t>, </a:t>
            </a:r>
            <a:r>
              <a:rPr lang="sk">
                <a:solidFill>
                  <a:srgbClr val="6D9EEB"/>
                </a:solidFill>
              </a:rPr>
              <a:t>hnevá sa na to, čo o ňom starí rodičia hovoria. Nechce byť v poradni a nechce rozprávať</a:t>
            </a:r>
            <a:r>
              <a:rPr lang="sk"/>
              <a:t> (Vieme len, že nerozpráva, ale nevieme či chce alebo nie.) </a:t>
            </a:r>
            <a:r>
              <a:rPr lang="sk">
                <a:solidFill>
                  <a:srgbClr val="93C47D"/>
                </a:solidFill>
              </a:rPr>
              <a:t>Aj po upozorneniach starou mamou kopanie do stola pokračuje. </a:t>
            </a:r>
            <a:r>
              <a:rPr lang="sk" u="sng">
                <a:solidFill>
                  <a:srgbClr val="93C47D"/>
                </a:solidFill>
              </a:rPr>
              <a:t>Po chvíli</a:t>
            </a:r>
            <a:r>
              <a:rPr lang="sk">
                <a:solidFill>
                  <a:srgbClr val="93C47D"/>
                </a:solidFill>
              </a:rPr>
              <a:t> sa pozrie okolo seba na hračky, ktoré sú po miestnosti rozmiestnené</a:t>
            </a:r>
            <a:r>
              <a:rPr lang="sk"/>
              <a:t>. </a:t>
            </a:r>
            <a:r>
              <a:rPr lang="sk">
                <a:solidFill>
                  <a:srgbClr val="6D9EEB"/>
                </a:solidFill>
              </a:rPr>
              <a:t>Nebaví ho už hrať urazeného.</a:t>
            </a:r>
            <a:r>
              <a:rPr lang="sk"/>
              <a:t> So záujmom </a:t>
            </a:r>
            <a:r>
              <a:rPr lang="sk">
                <a:solidFill>
                  <a:srgbClr val="93C47D"/>
                </a:solidFill>
              </a:rPr>
              <a:t>pohľad zastaví na konkrétnej hračke. Keď si všimne, že je pozorovaný terapeutkou, znovu vráti pohľad k zemi a ďalej kope do nohy stola. </a:t>
            </a:r>
            <a:r>
              <a:rPr lang="sk">
                <a:solidFill>
                  <a:srgbClr val="6D9EEB"/>
                </a:solidFill>
              </a:rPr>
              <a:t>Chce byť vnímaný ako už veľký a nie dieťa, ktoré sa zaujíma o hračky. </a:t>
            </a:r>
            <a:endParaRPr>
              <a:solidFill>
                <a:srgbClr val="6D9EEB"/>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3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Zdroje:</a:t>
            </a:r>
            <a:endParaRPr/>
          </a:p>
          <a:p>
            <a:pPr indent="0" lvl="0" marL="0" rtl="0" algn="l">
              <a:spcBef>
                <a:spcPts val="0"/>
              </a:spcBef>
              <a:spcAft>
                <a:spcPts val="0"/>
              </a:spcAft>
              <a:buNone/>
            </a:pPr>
            <a:r>
              <a:t/>
            </a:r>
            <a:endParaRPr/>
          </a:p>
        </p:txBody>
      </p:sp>
      <p:sp>
        <p:nvSpPr>
          <p:cNvPr id="223" name="Google Shape;223;p3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sz="1100" u="sng">
                <a:solidFill>
                  <a:schemeClr val="hlink"/>
                </a:solidFill>
                <a:latin typeface="Arial"/>
                <a:ea typeface="Arial"/>
                <a:cs typeface="Arial"/>
                <a:sym typeface="Arial"/>
                <a:hlinkClick r:id="rId3"/>
              </a:rPr>
              <a:t>https://www.youtube.com/watch?v=-IO6zqIm88s</a:t>
            </a:r>
            <a:br>
              <a:rPr lang="sk" sz="1100"/>
            </a:br>
            <a:r>
              <a:rPr lang="sk" sz="1100" u="sng">
                <a:solidFill>
                  <a:schemeClr val="hlink"/>
                </a:solidFill>
                <a:latin typeface="Arial"/>
                <a:ea typeface="Arial"/>
                <a:cs typeface="Arial"/>
                <a:sym typeface="Arial"/>
                <a:hlinkClick r:id="rId4"/>
              </a:rPr>
              <a:t>https://www.youtube.com/watch?v=PcMJ98sNZOk</a:t>
            </a:r>
            <a:br>
              <a:rPr lang="sk" sz="1100"/>
            </a:br>
            <a:r>
              <a:rPr lang="sk" sz="1100" u="sng">
                <a:solidFill>
                  <a:schemeClr val="hlink"/>
                </a:solidFill>
                <a:latin typeface="Arial"/>
                <a:ea typeface="Arial"/>
                <a:cs typeface="Arial"/>
                <a:sym typeface="Arial"/>
                <a:hlinkClick r:id="rId5"/>
              </a:rPr>
              <a:t>https://www.youtube.com/watch?v=rKTYOAI65zE</a:t>
            </a:r>
            <a:br>
              <a:rPr lang="sk" sz="1100"/>
            </a:br>
            <a:r>
              <a:rPr lang="sk" sz="1100" u="sng">
                <a:solidFill>
                  <a:schemeClr val="hlink"/>
                </a:solidFill>
                <a:latin typeface="Arial"/>
                <a:ea typeface="Arial"/>
                <a:cs typeface="Arial"/>
                <a:sym typeface="Arial"/>
                <a:hlinkClick r:id="rId6"/>
              </a:rPr>
              <a:t>https://www.youtube.com/watch?v=bxbSsK5D_PY</a:t>
            </a:r>
            <a:br>
              <a:rPr lang="sk" sz="1100"/>
            </a:br>
            <a:r>
              <a:rPr lang="sk" sz="1100" u="sng">
                <a:solidFill>
                  <a:schemeClr val="hlink"/>
                </a:solidFill>
                <a:latin typeface="Arial"/>
                <a:ea typeface="Arial"/>
                <a:cs typeface="Arial"/>
                <a:sym typeface="Arial"/>
                <a:hlinkClick r:id="rId7"/>
              </a:rPr>
              <a:t>https://www.youtube.com/watch?v=3uTu_fSDSM8&amp;t=5s</a:t>
            </a:r>
            <a:br>
              <a:rPr lang="sk" sz="1100"/>
            </a:br>
            <a:r>
              <a:rPr lang="sk" sz="1100" u="sng">
                <a:solidFill>
                  <a:schemeClr val="hlink"/>
                </a:solidFill>
                <a:latin typeface="Arial"/>
                <a:ea typeface="Arial"/>
                <a:cs typeface="Arial"/>
                <a:sym typeface="Arial"/>
                <a:hlinkClick r:id="rId8"/>
              </a:rPr>
              <a:t>https://www.youtube.com/watch?v=_MwO3wlChEk</a:t>
            </a:r>
            <a:br>
              <a:rPr lang="sk" sz="1100"/>
            </a:br>
            <a:r>
              <a:rPr lang="sk" sz="1100" u="sng">
                <a:solidFill>
                  <a:schemeClr val="hlink"/>
                </a:solidFill>
                <a:hlinkClick r:id="rId9"/>
              </a:rPr>
              <a:t>https://www.youtube.com/watch?v=QX_oy9614HQ</a:t>
            </a:r>
            <a:br>
              <a:rPr lang="sk" sz="1100"/>
            </a:br>
            <a:r>
              <a:rPr lang="sk" sz="1100" u="sng">
                <a:solidFill>
                  <a:schemeClr val="hlink"/>
                </a:solidFill>
                <a:latin typeface="Arial"/>
                <a:ea typeface="Arial"/>
                <a:cs typeface="Arial"/>
                <a:sym typeface="Arial"/>
                <a:hlinkClick r:id="rId10"/>
              </a:rPr>
              <a:t>https://www.youtube.com/watch?v=Yo4WF3cSd9Q</a:t>
            </a:r>
            <a:br>
              <a:rPr lang="sk" sz="1100"/>
            </a:br>
            <a:r>
              <a:rPr lang="sk" sz="1100" u="sng">
                <a:solidFill>
                  <a:schemeClr val="hlink"/>
                </a:solidFill>
                <a:latin typeface="Arial"/>
                <a:ea typeface="Arial"/>
                <a:cs typeface="Arial"/>
                <a:sym typeface="Arial"/>
                <a:hlinkClick r:id="rId11"/>
              </a:rPr>
              <a:t>https://www.youtube.com/watch?v=47DmUM7MW7s</a:t>
            </a:r>
            <a:br>
              <a:rPr lang="sk" sz="1100"/>
            </a:br>
            <a:r>
              <a:rPr lang="sk" sz="1100" u="sng">
                <a:solidFill>
                  <a:schemeClr val="hlink"/>
                </a:solidFill>
                <a:latin typeface="Arial"/>
                <a:ea typeface="Arial"/>
                <a:cs typeface="Arial"/>
                <a:sym typeface="Arial"/>
                <a:hlinkClick r:id="rId12"/>
              </a:rPr>
              <a:t>https://www.youtube.com/watch?v=QPQst9Er62c&amp;feature=emb_title</a:t>
            </a:r>
            <a:br>
              <a:rPr lang="sk" sz="1100"/>
            </a:br>
            <a:br>
              <a:rPr lang="sk"/>
            </a:br>
            <a:br>
              <a:rPr lang="sk"/>
            </a:br>
            <a:br>
              <a:rPr lang="sk"/>
            </a:br>
            <a:br>
              <a:rPr lang="sk"/>
            </a:br>
            <a:br>
              <a:rPr lang="sk"/>
            </a:br>
            <a:endParaRPr/>
          </a:p>
          <a:p>
            <a:pPr indent="0" lvl="0" marL="0" rtl="0" algn="l">
              <a:spcBef>
                <a:spcPts val="1600"/>
              </a:spcBef>
              <a:spcAft>
                <a:spcPts val="1600"/>
              </a:spcAft>
              <a:buNone/>
            </a:pPr>
            <a:r>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4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Obrázky</a:t>
            </a:r>
            <a:endParaRPr/>
          </a:p>
          <a:p>
            <a:pPr indent="0" lvl="0" marL="0" rtl="0" algn="l">
              <a:spcBef>
                <a:spcPts val="0"/>
              </a:spcBef>
              <a:spcAft>
                <a:spcPts val="0"/>
              </a:spcAft>
              <a:buNone/>
            </a:pPr>
            <a:r>
              <a:t/>
            </a:r>
            <a:endParaRPr/>
          </a:p>
        </p:txBody>
      </p:sp>
      <p:sp>
        <p:nvSpPr>
          <p:cNvPr id="229" name="Google Shape;229;p4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sk" sz="1200" u="sng">
                <a:solidFill>
                  <a:schemeClr val="hlink"/>
                </a:solidFill>
                <a:latin typeface="Arial"/>
                <a:ea typeface="Arial"/>
                <a:cs typeface="Arial"/>
                <a:sym typeface="Arial"/>
                <a:hlinkClick r:id="rId3"/>
              </a:rPr>
              <a:t>https://lh6.googleusercontent.com/proxy/WAcUA4zEuyx__2EK6bUa3OJaMVC1azWqIVVibYRJ5yl1QuW7wUr2J81Gh0Tcq7YZXDZZPM639a71YcseN8luuq8id5MrRk2sF53OMj1QsY92-w</a:t>
            </a:r>
            <a:br>
              <a:rPr lang="sk" sz="1200"/>
            </a:br>
            <a:r>
              <a:rPr lang="sk" sz="1200" u="sng">
                <a:solidFill>
                  <a:schemeClr val="hlink"/>
                </a:solidFill>
                <a:latin typeface="Arial"/>
                <a:ea typeface="Arial"/>
                <a:cs typeface="Arial"/>
                <a:sym typeface="Arial"/>
                <a:hlinkClick r:id="rId4"/>
              </a:rPr>
              <a:t>https://is.muni.cz/do/rect/el/estud/pedf/js14/grafomot/web/pics/03-03-07-silny-pritlak.jpg</a:t>
            </a:r>
            <a:br>
              <a:rPr lang="sk" sz="1200"/>
            </a:br>
            <a:r>
              <a:rPr lang="sk" sz="1200" u="sng">
                <a:solidFill>
                  <a:schemeClr val="hlink"/>
                </a:solidFill>
                <a:latin typeface="Arial"/>
                <a:ea typeface="Arial"/>
                <a:cs typeface="Arial"/>
                <a:sym typeface="Arial"/>
                <a:hlinkClick r:id="rId5"/>
              </a:rPr>
              <a:t>https://is.muni.cz/do/rect/el/estud/pedf/js14/grafomot/web/pics/03-03-01-dlanovy-nahoru.jpg</a:t>
            </a:r>
            <a:br>
              <a:rPr lang="sk" sz="1200"/>
            </a:br>
            <a:r>
              <a:rPr lang="sk" sz="1200" u="sng">
                <a:solidFill>
                  <a:schemeClr val="hlink"/>
                </a:solidFill>
                <a:latin typeface="Arial"/>
                <a:ea typeface="Arial"/>
                <a:cs typeface="Arial"/>
                <a:sym typeface="Arial"/>
                <a:hlinkClick r:id="rId6"/>
              </a:rPr>
              <a:t>https://is.muni.cz/do/rect/el/estud/pedf/js14/grafomot/web/pics/03-03-02-dlanovy-dolu.jpg</a:t>
            </a:r>
            <a:br>
              <a:rPr lang="sk" sz="1200"/>
            </a:br>
            <a:r>
              <a:rPr lang="sk" sz="1200" u="sng">
                <a:solidFill>
                  <a:schemeClr val="hlink"/>
                </a:solidFill>
                <a:latin typeface="Arial"/>
                <a:ea typeface="Arial"/>
                <a:cs typeface="Arial"/>
                <a:sym typeface="Arial"/>
                <a:hlinkClick r:id="rId7"/>
              </a:rPr>
              <a:t>https://i.pinimg.com/originals/8b/bd/83/8bbd831fd4b29092d45ed7b4df3231da.jpg</a:t>
            </a:r>
            <a:br>
              <a:rPr lang="sk" sz="1200"/>
            </a:br>
            <a:r>
              <a:rPr lang="sk" sz="1200" u="sng">
                <a:solidFill>
                  <a:schemeClr val="hlink"/>
                </a:solidFill>
                <a:latin typeface="Arial"/>
                <a:ea typeface="Arial"/>
                <a:cs typeface="Arial"/>
                <a:sym typeface="Arial"/>
                <a:hlinkClick r:id="rId8"/>
              </a:rPr>
              <a:t>https://plasticenglish.files.wordpress.com/2013/05/chart-how-children-hold-a-pen.jpg?w=584</a:t>
            </a:r>
            <a:br>
              <a:rPr lang="sk" sz="1200"/>
            </a:br>
            <a:r>
              <a:rPr lang="sk" sz="1200" u="sng">
                <a:solidFill>
                  <a:schemeClr val="hlink"/>
                </a:solidFill>
                <a:latin typeface="Arial"/>
                <a:ea typeface="Arial"/>
                <a:cs typeface="Arial"/>
                <a:sym typeface="Arial"/>
                <a:hlinkClick r:id="rId9"/>
              </a:rPr>
              <a:t>https://www.verywellmind.com/thmb/N4kk4dstkzywgloLtvNAwfC1kQ4=/1887x1415/smart/filters:no_upscale()/paranoia-by-getty-images-56cb36495f9b5879cc540a97.JPG</a:t>
            </a:r>
            <a:br>
              <a:rPr lang="sk" sz="1200"/>
            </a:br>
            <a:r>
              <a:rPr lang="sk" sz="1200" u="sng">
                <a:solidFill>
                  <a:schemeClr val="hlink"/>
                </a:solidFill>
                <a:latin typeface="Arial"/>
                <a:ea typeface="Arial"/>
                <a:cs typeface="Arial"/>
                <a:sym typeface="Arial"/>
                <a:hlinkClick r:id="rId10"/>
              </a:rPr>
              <a:t>https://lh3.googleusercontent.com/proxy/l20d6N9wmb0DNkkJB14myAYGnUTxyGletqs43W_5oPTtuP5nlVY8hSfQFup7q3uP-9oGvuzQL4v6Zg51P2kIIFwjEyztMng</a:t>
            </a:r>
            <a:br>
              <a:rPr lang="sk" sz="1200"/>
            </a:br>
            <a:r>
              <a:rPr lang="sk" sz="1200" u="sng">
                <a:solidFill>
                  <a:schemeClr val="hlink"/>
                </a:solidFill>
                <a:latin typeface="Arial"/>
                <a:ea typeface="Arial"/>
                <a:cs typeface="Arial"/>
                <a:sym typeface="Arial"/>
                <a:hlinkClick r:id="rId11"/>
              </a:rPr>
              <a:t>https://encrypted-tbn0.gstatic.com/images?q=tbn%3AANd9GcSsNK2jNeqxxe6ia9S3pZsanoLFZu0U6K35NPnaa4WkX6WX-OSI&amp;usqp=CAU</a:t>
            </a:r>
            <a:br>
              <a:rPr lang="sk" sz="1200"/>
            </a:br>
            <a:r>
              <a:rPr lang="sk" sz="1200" u="sng">
                <a:solidFill>
                  <a:schemeClr val="hlink"/>
                </a:solidFill>
                <a:latin typeface="Arial"/>
                <a:ea typeface="Arial"/>
                <a:cs typeface="Arial"/>
                <a:sym typeface="Arial"/>
                <a:hlinkClick r:id="rId12"/>
              </a:rPr>
              <a:t>https://www.psychiatryadvisor.com/wp-content/uploads/sites/8/2019/07/auditoryhallucinations_sh_152214935-1.jpg</a:t>
            </a:r>
            <a:br>
              <a:rPr lang="sk" sz="1200"/>
            </a:br>
            <a:r>
              <a:rPr lang="sk" sz="1200" u="sng">
                <a:solidFill>
                  <a:schemeClr val="hlink"/>
                </a:solidFill>
                <a:hlinkClick r:id="rId13"/>
              </a:rPr>
              <a:t>https://miro.medium.com/max/620/1*4xoI8nFo8aGWkY4BjupTQw.jpeg</a:t>
            </a:r>
            <a:br>
              <a:rPr lang="sk" sz="1200"/>
            </a:br>
            <a:r>
              <a:rPr lang="sk" sz="1200" u="sng">
                <a:solidFill>
                  <a:schemeClr val="hlink"/>
                </a:solidFill>
                <a:hlinkClick r:id="rId14"/>
              </a:rPr>
              <a:t>https://sd.keepcalms.com/i/keep-calm-and-just-try-it-1.png</a:t>
            </a:r>
            <a:br>
              <a:rPr lang="sk" sz="1200"/>
            </a:br>
            <a:br>
              <a:rPr lang="sk" sz="1200"/>
            </a:br>
            <a:br>
              <a:rPr lang="sk"/>
            </a:br>
            <a:br>
              <a:rPr lang="sk"/>
            </a:br>
            <a:br>
              <a:rPr lang="sk"/>
            </a:b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Pozorovanie v rámci vývojovej psychológie - Čo</a:t>
            </a:r>
            <a:endParaRPr/>
          </a:p>
          <a:p>
            <a:pPr indent="0" lvl="0" marL="0" rtl="0" algn="l">
              <a:spcBef>
                <a:spcPts val="0"/>
              </a:spcBef>
              <a:spcAft>
                <a:spcPts val="0"/>
              </a:spcAft>
              <a:buNone/>
            </a:pPr>
            <a:r>
              <a:t/>
            </a:r>
            <a:endParaRPr/>
          </a:p>
        </p:txBody>
      </p:sp>
      <p:sp>
        <p:nvSpPr>
          <p:cNvPr id="73" name="Google Shape;73;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sk">
                <a:solidFill>
                  <a:srgbClr val="B6D7A8"/>
                </a:solidFill>
              </a:rPr>
              <a:t>pri hre</a:t>
            </a:r>
            <a:r>
              <a:rPr lang="sk"/>
              <a:t> - socializácia s inými deťmi, kooperácia, obsah hry, fantázie, aké pravidlá si v hre nastavujú, akú majú v rámci hry pozíciu v skupine..</a:t>
            </a:r>
            <a:endParaRPr/>
          </a:p>
          <a:p>
            <a:pPr indent="-342900" lvl="0" marL="457200" rtl="0" algn="l">
              <a:spcBef>
                <a:spcPts val="0"/>
              </a:spcBef>
              <a:spcAft>
                <a:spcPts val="0"/>
              </a:spcAft>
              <a:buSzPts val="1800"/>
              <a:buChar char="●"/>
            </a:pPr>
            <a:r>
              <a:rPr lang="sk">
                <a:solidFill>
                  <a:srgbClr val="B6D7A8"/>
                </a:solidFill>
              </a:rPr>
              <a:t>pri plnení zadanej úlohy</a:t>
            </a:r>
            <a:r>
              <a:rPr lang="sk"/>
              <a:t> (ideálne keď už vedia základné počty a písmená) - úchop, koncentrácia na úlohu, správnosť úlohy, reakcia na správne a nesprávne odpovede, schopnosť učiť sa,...</a:t>
            </a:r>
            <a:endParaRPr/>
          </a:p>
          <a:p>
            <a:pPr indent="-342900" lvl="0" marL="457200" rtl="0" algn="l">
              <a:spcBef>
                <a:spcPts val="0"/>
              </a:spcBef>
              <a:spcAft>
                <a:spcPts val="0"/>
              </a:spcAft>
              <a:buSzPts val="1800"/>
              <a:buChar char="●"/>
            </a:pPr>
            <a:r>
              <a:rPr lang="sk">
                <a:solidFill>
                  <a:srgbClr val="B6D7A8"/>
                </a:solidFill>
              </a:rPr>
              <a:t>pri kresbe</a:t>
            </a:r>
            <a:r>
              <a:rPr lang="sk"/>
              <a:t> - úchop, tlak na ceruzku, umiestnenie na papieri, veľkosť objektu, kvalita kresby, obsah kresby (projektívne techniky, ideálny je aj rozhovor po kresbe, aby dieťa vysvetlilo a popísalo, čo nakreslilo),...</a:t>
            </a:r>
            <a:endParaRPr/>
          </a:p>
          <a:p>
            <a:pPr indent="-342900" lvl="0" marL="457200" rtl="0" algn="l">
              <a:spcBef>
                <a:spcPts val="0"/>
              </a:spcBef>
              <a:spcAft>
                <a:spcPts val="0"/>
              </a:spcAft>
              <a:buSzPts val="1800"/>
              <a:buChar char="●"/>
            </a:pPr>
            <a:r>
              <a:rPr lang="sk">
                <a:solidFill>
                  <a:srgbClr val="B6D7A8"/>
                </a:solidFill>
              </a:rPr>
              <a:t>pri r</a:t>
            </a:r>
            <a:r>
              <a:rPr lang="sk">
                <a:solidFill>
                  <a:srgbClr val="B6D7A8"/>
                </a:solidFill>
              </a:rPr>
              <a:t>ozhovore </a:t>
            </a:r>
            <a:r>
              <a:rPr lang="sk"/>
              <a:t>- úroveň jazykových zručností (slovník a gramatika), pozornosť, obsah odpovedí,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The marshmallow experiment</a:t>
            </a:r>
            <a:endParaRPr/>
          </a:p>
        </p:txBody>
      </p:sp>
      <p:sp>
        <p:nvSpPr>
          <p:cNvPr id="79" name="Google Shape;79;p16"/>
          <p:cNvSpPr txBox="1"/>
          <p:nvPr>
            <p:ph idx="1" type="body"/>
          </p:nvPr>
        </p:nvSpPr>
        <p:spPr>
          <a:xfrm>
            <a:off x="311700" y="2033000"/>
            <a:ext cx="33291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sk"/>
              <a:t>Skôr na pobavenie, ako tiež môžu vyzerať psychologické experimenty s deťmi.</a:t>
            </a:r>
            <a:endParaRPr/>
          </a:p>
        </p:txBody>
      </p:sp>
      <p:pic>
        <p:nvPicPr>
          <p:cNvPr descr="Download this church video free w/ a 30-day trial: http://bit.ly/2DsfFoE. &#10;&#10;In this popular test, several kids wrestle with waiting to eat a marshmallow in hopes of a bigger prize. This video is a good illustration of temptation and the hope in future rewards. This experiment is based on many previous and similar scientific tests.&#10;&#10;Special thanks to Watermark Community Church (http://www.Watermark.org) for sharing their video with us.&#10;&#10;------------------------------------------------------------------------------------------------ &#10;&#10;Thanks for checking out the Igniter YouTube Channel! &#10; &#10;If you’re reading this, chances are, you may be a church leader—with more than enough on your plate—with too much stress and too little time—looking for creative resources to help. &#10;&#10;You’ve come to the right place. &#10;&#10;------------------------------------------------------------------------------------------------ &#10;&#10;LET'S CONNECT!&#10;Instagram ► https://www.instagram.com/ignitermedia&#10;Twitter ► https://twitter.com/ignitermedia&#10;Facebook ►https://www.facebook.com/ignitermedia" id="80" name="Google Shape;80;p16" title="The Marshmallow Test | Igniter Media | Church Video">
            <a:hlinkClick r:id="rId3"/>
          </p:cNvPr>
          <p:cNvPicPr preferRelativeResize="0"/>
          <p:nvPr/>
        </p:nvPicPr>
        <p:blipFill>
          <a:blip r:embed="rId4">
            <a:alphaModFix/>
          </a:blip>
          <a:stretch>
            <a:fillRect/>
          </a:stretch>
        </p:blipFill>
        <p:spPr>
          <a:xfrm>
            <a:off x="3461009" y="1017725"/>
            <a:ext cx="5371291" cy="40284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7"/>
          <p:cNvSpPr txBox="1"/>
          <p:nvPr>
            <p:ph idx="1" type="body"/>
          </p:nvPr>
        </p:nvSpPr>
        <p:spPr>
          <a:xfrm>
            <a:off x="279550" y="219800"/>
            <a:ext cx="7993800" cy="3805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Čo je dobré vedieť z hľadiska vývojovej psychológie, než idete pozorovať dieťa- Teoretické zakotvenie</a:t>
            </a:r>
            <a:br>
              <a:rPr lang="sk"/>
            </a:br>
            <a:br>
              <a:rPr lang="sk"/>
            </a:br>
            <a:r>
              <a:rPr lang="sk">
                <a:solidFill>
                  <a:srgbClr val="B6D7A8"/>
                </a:solidFill>
              </a:rPr>
              <a:t>vývoj reči</a:t>
            </a:r>
            <a:r>
              <a:rPr lang="sk"/>
              <a:t> (presun vonkajšej reči do vnútornej- Vygotskij, agramatismy, otázky bilingvizmu)</a:t>
            </a:r>
            <a:br>
              <a:rPr lang="sk"/>
            </a:br>
            <a:r>
              <a:rPr lang="sk">
                <a:solidFill>
                  <a:srgbClr val="B6D7A8"/>
                </a:solidFill>
              </a:rPr>
              <a:t>hrubá a jemná motorika</a:t>
            </a:r>
            <a:r>
              <a:rPr lang="sk"/>
              <a:t> (úchop, postoj, manipulácia s objektmi, dominantná ruka/oko/noha/ucho)</a:t>
            </a:r>
            <a:br>
              <a:rPr lang="sk"/>
            </a:br>
            <a:r>
              <a:rPr lang="sk">
                <a:solidFill>
                  <a:srgbClr val="B6D7A8"/>
                </a:solidFill>
              </a:rPr>
              <a:t>attachment </a:t>
            </a:r>
            <a:r>
              <a:rPr lang="sk"/>
              <a:t>(Bowlby, Ainsworthová, Mahlerová, schopnosť samostatnosti, dôvera cudzím ľuďom)</a:t>
            </a:r>
            <a:br>
              <a:rPr lang="sk"/>
            </a:br>
            <a:r>
              <a:rPr lang="sk">
                <a:solidFill>
                  <a:srgbClr val="B6D7A8"/>
                </a:solidFill>
              </a:rPr>
              <a:t>socializácia</a:t>
            </a:r>
            <a:r>
              <a:rPr lang="sk"/>
              <a:t> (začlenenie v kolektíve, spoločná hra,...)</a:t>
            </a:r>
            <a:br>
              <a:rPr lang="sk"/>
            </a:br>
            <a:r>
              <a:rPr lang="sk">
                <a:solidFill>
                  <a:srgbClr val="B6D7A8"/>
                </a:solidFill>
              </a:rPr>
              <a:t>riešenie problémov</a:t>
            </a:r>
            <a:r>
              <a:rPr lang="sk"/>
              <a:t> (spôsoby učenia -Bandura,  schopnosť prenášať riešenia na iné problémy,...)</a:t>
            </a:r>
            <a:br>
              <a:rPr lang="sk"/>
            </a:br>
            <a:endParaRPr/>
          </a:p>
          <a:p>
            <a:pPr indent="0" lvl="0" marL="0" rtl="0" algn="l">
              <a:spcBef>
                <a:spcPts val="1600"/>
              </a:spcBef>
              <a:spcAft>
                <a:spcPts val="1600"/>
              </a:spcAft>
              <a:buNone/>
            </a:pPr>
            <a:r>
              <a:rPr lang="sk"/>
              <a:t>Zaujímavé - tiky, stereotypné správanie,</a:t>
            </a:r>
            <a:endParaRPr/>
          </a:p>
        </p:txBody>
      </p:sp>
      <p:pic>
        <p:nvPicPr>
          <p:cNvPr id="86" name="Google Shape;86;p17"/>
          <p:cNvPicPr preferRelativeResize="0"/>
          <p:nvPr/>
        </p:nvPicPr>
        <p:blipFill>
          <a:blip r:embed="rId3">
            <a:alphaModFix/>
          </a:blip>
          <a:stretch>
            <a:fillRect/>
          </a:stretch>
        </p:blipFill>
        <p:spPr>
          <a:xfrm>
            <a:off x="0" y="4143363"/>
            <a:ext cx="9144000" cy="10001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Vývoj úchopu</a:t>
            </a:r>
            <a:endParaRPr/>
          </a:p>
        </p:txBody>
      </p:sp>
      <p:pic>
        <p:nvPicPr>
          <p:cNvPr id="92" name="Google Shape;92;p18"/>
          <p:cNvPicPr preferRelativeResize="0"/>
          <p:nvPr/>
        </p:nvPicPr>
        <p:blipFill>
          <a:blip r:embed="rId3">
            <a:alphaModFix/>
          </a:blip>
          <a:stretch>
            <a:fillRect/>
          </a:stretch>
        </p:blipFill>
        <p:spPr>
          <a:xfrm>
            <a:off x="549375" y="1201825"/>
            <a:ext cx="8045254" cy="3692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9"/>
          <p:cNvSpPr txBox="1"/>
          <p:nvPr>
            <p:ph type="title"/>
          </p:nvPr>
        </p:nvSpPr>
        <p:spPr>
          <a:xfrm>
            <a:off x="311700" y="757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Detská kresba</a:t>
            </a:r>
            <a:endParaRPr/>
          </a:p>
        </p:txBody>
      </p:sp>
      <p:sp>
        <p:nvSpPr>
          <p:cNvPr id="98" name="Google Shape;98;p19"/>
          <p:cNvSpPr txBox="1"/>
          <p:nvPr>
            <p:ph idx="1" type="body"/>
          </p:nvPr>
        </p:nvSpPr>
        <p:spPr>
          <a:xfrm>
            <a:off x="159600" y="715788"/>
            <a:ext cx="47604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sk">
                <a:solidFill>
                  <a:srgbClr val="B6D7A8"/>
                </a:solidFill>
              </a:rPr>
              <a:t>nezobrazujúce obdobie</a:t>
            </a:r>
            <a:r>
              <a:rPr lang="sk"/>
              <a:t> - do 20 mesiaca (čiary a čarbanice)</a:t>
            </a:r>
            <a:endParaRPr/>
          </a:p>
          <a:p>
            <a:pPr indent="-342900" lvl="0" marL="457200" rtl="0" algn="l">
              <a:spcBef>
                <a:spcPts val="0"/>
              </a:spcBef>
              <a:spcAft>
                <a:spcPts val="0"/>
              </a:spcAft>
              <a:buSzPts val="1800"/>
              <a:buChar char="●"/>
            </a:pPr>
            <a:r>
              <a:rPr lang="sk">
                <a:solidFill>
                  <a:srgbClr val="B6D7A8"/>
                </a:solidFill>
              </a:rPr>
              <a:t>štádium izolovaných predstáv</a:t>
            </a:r>
            <a:r>
              <a:rPr lang="sk"/>
              <a:t> - kreslí samostatné objekty, ktoré sa v ich fantázii hýbu a konajú dej, postupný vývoj je na obrázku, začína geometrickými obrazcami k hlavonožcovi </a:t>
            </a:r>
            <a:endParaRPr/>
          </a:p>
          <a:p>
            <a:pPr indent="-342900" lvl="0" marL="457200" rtl="0" algn="l">
              <a:spcBef>
                <a:spcPts val="0"/>
              </a:spcBef>
              <a:spcAft>
                <a:spcPts val="0"/>
              </a:spcAft>
              <a:buSzPts val="1800"/>
              <a:buChar char="●"/>
            </a:pPr>
            <a:r>
              <a:rPr lang="sk"/>
              <a:t>hlavonožec je typický v 3 rokoch</a:t>
            </a:r>
            <a:endParaRPr/>
          </a:p>
          <a:p>
            <a:pPr indent="-342900" lvl="0" marL="457200" rtl="0" algn="l">
              <a:spcBef>
                <a:spcPts val="0"/>
              </a:spcBef>
              <a:spcAft>
                <a:spcPts val="0"/>
              </a:spcAft>
              <a:buSzPts val="1800"/>
              <a:buChar char="●"/>
            </a:pPr>
            <a:r>
              <a:rPr lang="sk">
                <a:solidFill>
                  <a:srgbClr val="B6D7A8"/>
                </a:solidFill>
              </a:rPr>
              <a:t>štádium situačnej kresby</a:t>
            </a:r>
            <a:r>
              <a:rPr lang="sk"/>
              <a:t> - dieťa už spája viac prvkov do zmysluplného celku (dom na lúke a ľudia pred domom)</a:t>
            </a:r>
            <a:endParaRPr/>
          </a:p>
          <a:p>
            <a:pPr indent="-342900" lvl="0" marL="457200" rtl="0" algn="l">
              <a:spcBef>
                <a:spcPts val="0"/>
              </a:spcBef>
              <a:spcAft>
                <a:spcPts val="0"/>
              </a:spcAft>
              <a:buSzPts val="1800"/>
              <a:buChar char="●"/>
            </a:pPr>
            <a:r>
              <a:rPr lang="sk"/>
              <a:t>hodnotenie dieťaťa len na základe kresby je nedostatočné</a:t>
            </a:r>
            <a:endParaRPr/>
          </a:p>
        </p:txBody>
      </p:sp>
      <p:pic>
        <p:nvPicPr>
          <p:cNvPr id="99" name="Google Shape;99;p19"/>
          <p:cNvPicPr preferRelativeResize="0"/>
          <p:nvPr/>
        </p:nvPicPr>
        <p:blipFill rotWithShape="1">
          <a:blip r:embed="rId3">
            <a:alphaModFix/>
          </a:blip>
          <a:srcRect b="4512" l="0" r="0" t="9214"/>
          <a:stretch/>
        </p:blipFill>
        <p:spPr>
          <a:xfrm>
            <a:off x="4920000" y="321200"/>
            <a:ext cx="4205150" cy="46965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Video 1</a:t>
            </a:r>
            <a:endParaRPr/>
          </a:p>
        </p:txBody>
      </p:sp>
      <p:pic>
        <p:nvPicPr>
          <p:cNvPr descr="Two children were interviewed and asked the same questions. Both children are six years old, in the first grade, and have the same family structure, but their answers are very different. The reason? One of them has ADHD.&#10;&#10;FULL ARTICLE: http://mylittlevillagers.com/2015/10/adhd-child-vs-non-adhd-child-interview/&#10;&#10;If you'd like to send a nice note to the little girl in the video, her name is Giuliana and this is her mailing address:&#10;&#10;My Little Villagers&#10;Attn: Giuliana&#10;P.O. Box 270082&#10;San Jose, CA 95127-0082&#10;USA&#10;&#10;For more videos, articles, and advice about children with ADHD, please subscribe to my blog at www.MyLittleVillagers.com and like MLV on Facebook at www.Facebook.com/MyLittleVillagers.&#10;&#10;If you enjoy these videos and you'd like to see more, please consider becoming a patron for as little as $1 a month: www.patreon.com/mylittlevillagers. Thanks!" id="105" name="Google Shape;105;p20" title="ADHD Child vs. Non-ADHD Child Interview">
            <a:hlinkClick r:id="rId3"/>
          </p:cNvPr>
          <p:cNvPicPr preferRelativeResize="0"/>
          <p:nvPr/>
        </p:nvPicPr>
        <p:blipFill>
          <a:blip r:embed="rId4">
            <a:alphaModFix/>
          </a:blip>
          <a:stretch>
            <a:fillRect/>
          </a:stretch>
        </p:blipFill>
        <p:spPr>
          <a:xfrm>
            <a:off x="2172950" y="642925"/>
            <a:ext cx="5863775" cy="43978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Video 2</a:t>
            </a:r>
            <a:endParaRPr/>
          </a:p>
        </p:txBody>
      </p:sp>
      <p:sp>
        <p:nvSpPr>
          <p:cNvPr id="111" name="Google Shape;111;p21"/>
          <p:cNvSpPr txBox="1"/>
          <p:nvPr>
            <p:ph idx="1" type="body"/>
          </p:nvPr>
        </p:nvSpPr>
        <p:spPr>
          <a:xfrm>
            <a:off x="0" y="1152475"/>
            <a:ext cx="26961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Môžete si pozrieť aj prvú časť, kde je </a:t>
            </a:r>
            <a:r>
              <a:rPr lang="sk" u="sng">
                <a:solidFill>
                  <a:schemeClr val="hlink"/>
                </a:solidFill>
                <a:hlinkClick r:id="rId3"/>
              </a:rPr>
              <a:t>rozhovor s matkou. </a:t>
            </a:r>
            <a:endParaRPr/>
          </a:p>
          <a:p>
            <a:pPr indent="0" lvl="0" marL="0" rtl="0" algn="l">
              <a:spcBef>
                <a:spcPts val="1600"/>
              </a:spcBef>
              <a:spcAft>
                <a:spcPts val="1600"/>
              </a:spcAft>
              <a:buNone/>
            </a:pPr>
            <a:r>
              <a:rPr lang="sk"/>
              <a:t>Toto video je skôr pre predstavu ako vyzerá screeningová práca s dieťaťom. </a:t>
            </a:r>
            <a:endParaRPr/>
          </a:p>
        </p:txBody>
      </p:sp>
      <p:pic>
        <p:nvPicPr>
          <p:cNvPr descr="These videos are meant for educational purposes, and the scenarios are played by actors, and developed by CAMH staff.&#10;&#10;For more information on trauma and children, as well as screening and assessment visit the toolkit website: https://www.porticonetwork.ca/web/childhood-trauma-toolkit&#10;&#10;You can see the video on conducting a quick screening interview with a parent at https://www.youtube.com/edit?o=U&amp;video_id=bxbSsK5D_PY" id="112" name="Google Shape;112;p21" title="Conducting a Quick Screen for Trauma - Child Interview">
            <a:hlinkClick r:id="rId4"/>
          </p:cNvPr>
          <p:cNvPicPr preferRelativeResize="0"/>
          <p:nvPr/>
        </p:nvPicPr>
        <p:blipFill>
          <a:blip r:embed="rId5">
            <a:alphaModFix/>
          </a:blip>
          <a:stretch>
            <a:fillRect/>
          </a:stretch>
        </p:blipFill>
        <p:spPr>
          <a:xfrm>
            <a:off x="2696000" y="307500"/>
            <a:ext cx="6448000" cy="4836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