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5143500" cx="9144000"/>
  <p:notesSz cx="6858000" cy="9144000"/>
  <p:embeddedFontLst>
    <p:embeddedFont>
      <p:font typeface="Roboto Slab"/>
      <p:regular r:id="rId34"/>
      <p:bold r:id="rId35"/>
    </p:embeddedFont>
    <p:embeddedFont>
      <p:font typeface="Roboto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Slab-bold.fntdata"/><Relationship Id="rId12" Type="http://schemas.openxmlformats.org/officeDocument/2006/relationships/slide" Target="slides/slide7.xml"/><Relationship Id="rId34" Type="http://schemas.openxmlformats.org/officeDocument/2006/relationships/font" Target="fonts/RobotoSlab-regular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ad740d62f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ad740d62f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d740d62f9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d740d62f9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d740d62f9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d740d62f9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ad740d62f9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ad740d62f9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d740d62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ad740d62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d99ea8bc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ad99ea8bc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99ea8bc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ad99ea8bc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d740d62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ad740d62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d99ea8bc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ad99ea8bc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d99ea8bc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ad99ea8bc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d740d62f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d740d62f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d99ea8bc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d99ea8bc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d99ea8bc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ad99ea8b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ad99ea8bc8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ad99ea8bc8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d45643b5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ad45643b5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d45643b5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ad45643b5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ad45643b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ad45643b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ad45643b59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ad45643b59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d45643b59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ad45643b59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ad740d62f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ad740d62f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ad45643b5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ad45643b5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ad740d62f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ad740d62f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ad740d62f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ad740d62f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ad740d62f9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ad740d62f9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d740d62f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d740d62f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d740d62f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d740d62f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d740d62f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d740d62f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autismresearchcentre.com/tests/eyes-test-child/" TargetMode="External"/><Relationship Id="rId4" Type="http://schemas.openxmlformats.org/officeDocument/2006/relationships/hyperlink" Target="https://www.autismresearchcentre.com/tests/eyes-test-adult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spectrumnews.org/features/special-reports/theories-of-autism/" TargetMode="External"/><Relationship Id="rId4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www.researchgate.net/profile/Fatima_Felisberti/publication/320836746/figure/fig3/AS:560759613726720@1510706918491/The-Sally-Anne-Task.png" TargetMode="External"/><Relationship Id="rId4" Type="http://schemas.openxmlformats.org/officeDocument/2006/relationships/hyperlink" Target="https://www.researchgate.net/profile/Burcu_Arslan/publication/314103400/figure/fig2/AS:467382360645633@1488444047021/A-second-order-false-belief-task.png" TargetMode="External"/><Relationship Id="rId11" Type="http://schemas.openxmlformats.org/officeDocument/2006/relationships/hyperlink" Target="https://cpi.solutions/wp-content/uploads/2016/12/industry-knowledge.png" TargetMode="External"/><Relationship Id="rId10" Type="http://schemas.openxmlformats.org/officeDocument/2006/relationships/hyperlink" Target="https://www.researchgate.net/profile/Daniela_Mapelli/publication/7240420/figure/fig1/AS:669357210361863@1536598603277/The-Tower-of-London-test-Please-rearrange-the-balls-on-the-pegs-so-that-each-peg-has.png" TargetMode="External"/><Relationship Id="rId9" Type="http://schemas.openxmlformats.org/officeDocument/2006/relationships/hyperlink" Target="https://cogx.info/wp-content/uploads/2016/01/Executive-Function-Brown.jpg" TargetMode="External"/><Relationship Id="rId5" Type="http://schemas.openxmlformats.org/officeDocument/2006/relationships/hyperlink" Target="https://janetthomas.files.wordpress.com/2013/01/theory-of-mind-mimiandeunice.png" TargetMode="External"/><Relationship Id="rId6" Type="http://schemas.openxmlformats.org/officeDocument/2006/relationships/hyperlink" Target="https://www.counterfire.org/images/stories/feb2016/theory-practice-lg.jpg" TargetMode="External"/><Relationship Id="rId7" Type="http://schemas.openxmlformats.org/officeDocument/2006/relationships/hyperlink" Target="https://tapetino.sk/614071/ag-fototapeta-forest-ftm0850.jpg" TargetMode="External"/><Relationship Id="rId8" Type="http://schemas.openxmlformats.org/officeDocument/2006/relationships/hyperlink" Target="https://qph.fs.quoracdn.net/main-qimg-90eb354f409806de682b8a716cca35f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utismresearchcentre.com/tests/faux-pas-test-child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Teórie autizmu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Aneb ako psychológovia vysvetľujú prejavy autizmu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2"/>
          <p:cNvPicPr preferRelativeResize="0"/>
          <p:nvPr/>
        </p:nvPicPr>
        <p:blipFill rotWithShape="1">
          <a:blip r:embed="rId3">
            <a:alphaModFix/>
          </a:blip>
          <a:srcRect b="10138" l="12688" r="38563" t="24578"/>
          <a:stretch/>
        </p:blipFill>
        <p:spPr>
          <a:xfrm>
            <a:off x="1158179" y="0"/>
            <a:ext cx="682763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The Eyes Task</a:t>
            </a:r>
            <a:endParaRPr/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“Reading the Mind in the Eyes Task” - Baron-Cohen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Verzia pre </a:t>
            </a:r>
            <a:r>
              <a:rPr lang="sk" u="sng">
                <a:solidFill>
                  <a:schemeClr val="hlink"/>
                </a:solidFill>
                <a:hlinkClick r:id="rId3"/>
              </a:rPr>
              <a:t>deti</a:t>
            </a:r>
            <a:r>
              <a:rPr lang="sk"/>
              <a:t> a </a:t>
            </a:r>
            <a:r>
              <a:rPr lang="sk" u="sng">
                <a:solidFill>
                  <a:schemeClr val="hlink"/>
                </a:solidFill>
                <a:hlinkClick r:id="rId4"/>
              </a:rPr>
              <a:t>dospelých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Participantom je prezentovaná fotografia očí a majú priradiť správne prídavné meno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autisti dávajú menej presné odpovede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Kontrolou boli fotky celých tvárí, kedy autisti nemali problém priradiť emóciu, takže predpoklad, že chybné je čítanie emócií z rysov tváre nebol potvrdený a teda nevysvetľuje slabý výkon pri fotografiách očí.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Existujú obdobné testy aj pre sluchovú modalitu</a:t>
            </a:r>
            <a:br>
              <a:rPr lang="sk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13026" l="24874" r="26219" t="19962"/>
          <a:stretch/>
        </p:blipFill>
        <p:spPr>
          <a:xfrm>
            <a:off x="4647400" y="899282"/>
            <a:ext cx="4339752" cy="3344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 rotWithShape="1">
          <a:blip r:embed="rId4">
            <a:alphaModFix/>
          </a:blip>
          <a:srcRect b="13960" l="24743" r="26451" t="19527"/>
          <a:stretch/>
        </p:blipFill>
        <p:spPr>
          <a:xfrm>
            <a:off x="208225" y="899288"/>
            <a:ext cx="4363786" cy="33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Zhodnotenie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rôzni autori už súhlasia, že ľudia s PAS majú problém porozumieť na meta úrovni svojej mysli a tiež porozumieť obsahom mysle iných ľudí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konkrétna definícia a rozsah prejavov, ktoré teória mysle vysvetľuje nie je jednoznačný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niektorí sa viac zameriavajú na kognitívny deficit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iní to vidia viac ako deficit v oblasti riešenia sociálnych problémov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intervencia - dá sa naučiť ako odhaliť princíp testu? A ako sa to dá zovšeobecniť na bežný život? 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viac ako o deficite v teórii mysle sa dnes hovorí o “mindblindness”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87900" y="37415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Teória exekutívnej dysfunkcie</a:t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387900" y="1214000"/>
            <a:ext cx="50910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doménovo všeobecný deficit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založená na pozorovaní, že symptómy sprevádzajúce autizmus sú identické ako pri určitých poškodeniach mozgu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frontal lobe, prefrontal cortex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schopnosti udržať a upravovať aktivitu pre vhodné riešenie problémov a k dosiahnutiu cieľa, teda správanie ako plánovanie, rozhodovanie, zhodnocovanie, kontrola impulzov, inhibícia irelevantných odpovedí, flexibilita a ďalšie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175" y="1454976"/>
            <a:ext cx="3694351" cy="3502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idx="1" type="body"/>
          </p:nvPr>
        </p:nvSpPr>
        <p:spPr>
          <a:xfrm>
            <a:off x="464100" y="1489825"/>
            <a:ext cx="85653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Testy používané na hodnotenie exekutívnych funkcií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Londýnska veža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Modified six elements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Mapa Zoo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subtesty z batérie BADS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Otázna je univerzalita teórie naprieč spektrom a tým aj diskriminačná validita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Výskumy ukazujú väčšiu spojitosť exekutívnych funkcií a IQ ako so samotným autizmom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Výsledky pre jednotlivé funkcie tiež nie sú jednoznačné vzhľadom na odlišnosť od populácie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451" y="168500"/>
            <a:ext cx="3572874" cy="13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Zhodnotenie</a:t>
            </a:r>
            <a:endParaRPr/>
          </a:p>
        </p:txBody>
      </p:sp>
      <p:sp>
        <p:nvSpPr>
          <p:cNvPr id="157" name="Google Shape;157;p28"/>
          <p:cNvSpPr txBox="1"/>
          <p:nvPr>
            <p:ph idx="1" type="body"/>
          </p:nvPr>
        </p:nvSpPr>
        <p:spPr>
          <a:xfrm>
            <a:off x="387900" y="171344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vysvetľuje iba časť prejavov autizmu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množstvo jedincov s PAS vykazuje aj exekutívne dysfunkcie, ale ich profil nie je identický a miera deficitu jednotlivých funkcií je individuálna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exekutívne funkcie majú spojitosť s teóriou mysle, aj keď autori sa nezhodujú, či ide o rovnocenný vzťah alebo exekutívne funkcie sú podmienkou pre teóriu mysle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exekutívne dysfunkcie sa objavujú v množstve iných somatických aj psychiatrických ochorení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Teória slabej centrálnej koherencie</a:t>
            </a:r>
            <a:endParaRPr/>
          </a:p>
        </p:txBody>
      </p:sp>
      <p:sp>
        <p:nvSpPr>
          <p:cNvPr id="163" name="Google Shape;163;p29"/>
          <p:cNvSpPr txBox="1"/>
          <p:nvPr>
            <p:ph idx="1" type="body"/>
          </p:nvPr>
        </p:nvSpPr>
        <p:spPr>
          <a:xfrm>
            <a:off x="387900" y="1243950"/>
            <a:ext cx="8641200" cy="33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Frith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centrálna koherencia označuje schopnosť odvodiť si celkový zmysel z množstva senzoricky vnímaných detailov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doménovo všeobecný proces - popisuje sociálne aj nesociálne aspekty autizmu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8801" y="2711550"/>
            <a:ext cx="3249399" cy="2334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5178200" y="3410550"/>
            <a:ext cx="3674400" cy="155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človek so silnou centrálnou tendenciou vidí 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človek so slabou centrálnou tendenciou vidí veľa stromov, lístie, ...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456000" y="26705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centrálnej koherencie vysvetľuje autistické zameranie na detail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Na rozdiel od iných teórií nepopisuje iba deficity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Poukazuje aj na silné stránky, kedy je potrebné zachytiť detaily v množstve informácií - preto autorka hovorí o kognitívnom štýle zameranom na detaily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Dôkazom je vyššie skórovanie autistov v teste Embendded figures ako neurotypickí rovesníci vyrovnaní podľa chronologického aj mentálneho veku alebo nižšia náchylnosť podľahnúť zrakovým ilúziam.</a:t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125" y="104475"/>
            <a:ext cx="3305942" cy="248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Vysvetlením prečo u autistov prevažuje slabá centrálna koherencia môže byť redukované spracovávanie podobností a súvislostí medzi vnímaným objektom a situáciou alebo kontextom.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Ďalšou alternatívou je odlišná hierarchizácia počas senzorického vnímania ako u bežnej populácie.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súvisí s kongruentným a nekongruentným vnímaním figúry a prvkov, z ktorých sa figúra skladá - ak Vás to zaujíma, tak si pozrite vysvetlenie pre asymetrický stroopov efekt alebo global precendece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2188" y="3822350"/>
            <a:ext cx="3724275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Prvé snahy o teoretické zakotvenie</a:t>
            </a:r>
            <a:endParaRPr/>
          </a:p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Bettleheim - “Refrigerator mother”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Lovaas - prístup založený na operačnom podmieňovaní - využitie pre intervenciu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Kognitívna éra - Frith, Prior, Rumsey, Hermelin, O’Connor - výskum kognitívnych schopností - pamäť, percepcia a jazyk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        Viedlo k súčasným výskumom a kognitívnym teóriam autizmu</a:t>
            </a:r>
            <a:endParaRPr/>
          </a:p>
        </p:txBody>
      </p:sp>
      <p:cxnSp>
        <p:nvCxnSpPr>
          <p:cNvPr id="71" name="Google Shape;71;p14"/>
          <p:cNvCxnSpPr/>
          <p:nvPr/>
        </p:nvCxnSpPr>
        <p:spPr>
          <a:xfrm>
            <a:off x="4179100" y="3284575"/>
            <a:ext cx="14100" cy="545100"/>
          </a:xfrm>
          <a:prstGeom prst="straightConnector1">
            <a:avLst/>
          </a:prstGeom>
          <a:noFill/>
          <a:ln cap="flat" cmpd="sng" w="38100">
            <a:solidFill>
              <a:srgbClr val="9FC5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Zhodnotenie</a:t>
            </a:r>
            <a:endParaRPr/>
          </a:p>
        </p:txBody>
      </p:sp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387900" y="16651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Centrálna koherencia má podľa faktorovej analýzy spojitosť s exekutívnymi funkciami (plánovanie a visuospaciálna konštrukcia)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Na druhú stranu nie je asociácia s teóriou mysle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Na rozdiel od predchádzajúcich teórii nepopisuje deficit ani dysfunkciu ale kognitívny štýl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Tento kognitívny štýl je primárny u autistov, ale môžu sa naučiť vnímať aj globálny obraz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sa nesnaží vysvetliť všetky aspekty autizmu, ale iba časť kognície a poukazuje na silné stránky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443825" y="483500"/>
            <a:ext cx="8368200" cy="438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Spomenuté teórie sú najrozšírenejšie a najrozpracovanejšie, ale sú aj ďalšie teórie alebo hypotézy, ktoré si môžete dohľadať pri záujme..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Hypotéza zrkadlových neurónov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Teória extrémneho mužského mozgu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Hypotéza intenzívneho sveta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Hypotéza sociálnej motivácie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Model diametrickej mysle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Tiež odporúčam aj veľmi  jednoducho</a:t>
            </a:r>
            <a:br>
              <a:rPr lang="sk"/>
            </a:br>
            <a:r>
              <a:rPr lang="sk"/>
              <a:t>písanú </a:t>
            </a:r>
            <a:r>
              <a:rPr lang="sk" u="sng">
                <a:solidFill>
                  <a:schemeClr val="hlink"/>
                </a:solidFill>
                <a:hlinkClick r:id="rId3"/>
              </a:rPr>
              <a:t>stránku</a:t>
            </a:r>
            <a:r>
              <a:rPr lang="sk"/>
              <a:t> pre verejnosť o rôznych </a:t>
            </a:r>
            <a:br>
              <a:rPr lang="sk"/>
            </a:br>
            <a:r>
              <a:rPr lang="sk"/>
              <a:t>teóriach autizmu aj z oblasti neurovied.</a:t>
            </a:r>
            <a:endParaRPr/>
          </a:p>
        </p:txBody>
      </p:sp>
      <p:pic>
        <p:nvPicPr>
          <p:cNvPr id="189" name="Google Shape;18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4075" y="2094175"/>
            <a:ext cx="4154225" cy="254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4095200" y="726800"/>
            <a:ext cx="4870500" cy="39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Ako aj v iných oblastiach psychológie, ani pri autizme neexistuje jedna teória, ktorá by vysvetľovala všetky prejavy.</a:t>
            </a:r>
            <a:br>
              <a:rPr lang="sk"/>
            </a:br>
            <a:br>
              <a:rPr lang="sk"/>
            </a:br>
            <a:r>
              <a:rPr lang="sk"/>
              <a:t>Každá má ale svoje opodstatnenie a využitie či už je to v diagnostike alebo v procese tvorby terapeutických a intervenčných programov.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Okrem toho, prebiehajú výskumy a pohľad na autizmus sa stále vyvíja.</a:t>
            </a:r>
            <a:endParaRPr/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04750"/>
            <a:ext cx="3810000" cy="332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5"/>
          <p:cNvSpPr/>
          <p:nvPr/>
        </p:nvSpPr>
        <p:spPr>
          <a:xfrm>
            <a:off x="0" y="69875"/>
            <a:ext cx="600900" cy="5310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 txBox="1"/>
          <p:nvPr/>
        </p:nvSpPr>
        <p:spPr>
          <a:xfrm>
            <a:off x="2740975" y="3074900"/>
            <a:ext cx="5087700" cy="12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Roboto"/>
                <a:ea typeface="Roboto"/>
                <a:cs typeface="Roboto"/>
                <a:sym typeface="Roboto"/>
              </a:rPr>
              <a:t>Sľúbený postup na nahrávanie zvuku a časovania prezentácie. </a:t>
            </a:r>
            <a:br>
              <a:rPr lang="sk">
                <a:latin typeface="Roboto"/>
                <a:ea typeface="Roboto"/>
                <a:cs typeface="Roboto"/>
                <a:sym typeface="Roboto"/>
              </a:rPr>
            </a:br>
            <a:r>
              <a:rPr lang="sk">
                <a:latin typeface="Roboto"/>
                <a:ea typeface="Roboto"/>
                <a:cs typeface="Roboto"/>
                <a:sym typeface="Roboto"/>
              </a:rPr>
              <a:t>...ak na hornej lište ešte nemáte “Nahrávání” medzi “Zobrazení” a “Nápověda”, musíte ísť cez “Soubor” a prispôsobiť si lištu.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1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6"/>
          <p:cNvSpPr/>
          <p:nvPr/>
        </p:nvSpPr>
        <p:spPr>
          <a:xfrm>
            <a:off x="97800" y="4374750"/>
            <a:ext cx="852600" cy="5172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7"/>
          <p:cNvPicPr preferRelativeResize="0"/>
          <p:nvPr/>
        </p:nvPicPr>
        <p:blipFill rotWithShape="1">
          <a:blip r:embed="rId3">
            <a:alphaModFix/>
          </a:blip>
          <a:srcRect b="6800" l="14062" r="13787" t="4073"/>
          <a:stretch/>
        </p:blipFill>
        <p:spPr>
          <a:xfrm>
            <a:off x="942577" y="55925"/>
            <a:ext cx="740162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7"/>
          <p:cNvSpPr/>
          <p:nvPr/>
        </p:nvSpPr>
        <p:spPr>
          <a:xfrm>
            <a:off x="942575" y="1285850"/>
            <a:ext cx="1272000" cy="5592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8"/>
          <p:cNvPicPr preferRelativeResize="0"/>
          <p:nvPr/>
        </p:nvPicPr>
        <p:blipFill rotWithShape="1">
          <a:blip r:embed="rId3">
            <a:alphaModFix/>
          </a:blip>
          <a:srcRect b="6384" l="14150" r="13543" t="1754"/>
          <a:stretch/>
        </p:blipFill>
        <p:spPr>
          <a:xfrm>
            <a:off x="1037224" y="0"/>
            <a:ext cx="71976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8"/>
          <p:cNvSpPr/>
          <p:nvPr/>
        </p:nvSpPr>
        <p:spPr>
          <a:xfrm>
            <a:off x="5478950" y="3242625"/>
            <a:ext cx="1132200" cy="5730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66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9"/>
          <p:cNvSpPr/>
          <p:nvPr/>
        </p:nvSpPr>
        <p:spPr>
          <a:xfrm>
            <a:off x="4641900" y="209625"/>
            <a:ext cx="990900" cy="517200"/>
          </a:xfrm>
          <a:prstGeom prst="ellipse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39"/>
          <p:cNvSpPr txBox="1"/>
          <p:nvPr/>
        </p:nvSpPr>
        <p:spPr>
          <a:xfrm>
            <a:off x="2509650" y="1257900"/>
            <a:ext cx="2739600" cy="17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>
                <a:latin typeface="Roboto"/>
                <a:ea typeface="Roboto"/>
                <a:cs typeface="Roboto"/>
                <a:sym typeface="Roboto"/>
              </a:rPr>
              <a:t>Na konci nezabudnite exportovať prezentáciu s vytvoreným zvukom a časovaním do videa. </a:t>
            </a:r>
            <a:br>
              <a:rPr lang="sk">
                <a:latin typeface="Roboto"/>
                <a:ea typeface="Roboto"/>
                <a:cs typeface="Roboto"/>
                <a:sym typeface="Roboto"/>
              </a:rPr>
            </a:br>
            <a:r>
              <a:rPr lang="sk">
                <a:latin typeface="Roboto"/>
                <a:ea typeface="Roboto"/>
                <a:cs typeface="Roboto"/>
                <a:sym typeface="Roboto"/>
              </a:rPr>
              <a:t>Proces chvíľu trvá...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28" name="Google Shape;228;p39"/>
          <p:cNvCxnSpPr/>
          <p:nvPr/>
        </p:nvCxnSpPr>
        <p:spPr>
          <a:xfrm rot="10800000">
            <a:off x="307500" y="1243675"/>
            <a:ext cx="0" cy="6432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9" name="Google Shape;229;p39"/>
          <p:cNvCxnSpPr/>
          <p:nvPr/>
        </p:nvCxnSpPr>
        <p:spPr>
          <a:xfrm rot="10800000">
            <a:off x="3395150" y="823025"/>
            <a:ext cx="616200" cy="15600"/>
          </a:xfrm>
          <a:prstGeom prst="straightConnector1">
            <a:avLst/>
          </a:prstGeom>
          <a:noFill/>
          <a:ln cap="flat" cmpd="sng" w="38100">
            <a:solidFill>
              <a:srgbClr val="00FFFF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Zdroje obrázkov</a:t>
            </a:r>
            <a:endParaRPr/>
          </a:p>
        </p:txBody>
      </p:sp>
      <p:sp>
        <p:nvSpPr>
          <p:cNvPr id="235" name="Google Shape;235;p40"/>
          <p:cNvSpPr txBox="1"/>
          <p:nvPr>
            <p:ph idx="1" type="body"/>
          </p:nvPr>
        </p:nvSpPr>
        <p:spPr>
          <a:xfrm>
            <a:off x="387900" y="14897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sk" sz="1000" u="sng">
                <a:solidFill>
                  <a:schemeClr val="hlink"/>
                </a:solidFill>
                <a:hlinkClick r:id="rId3"/>
              </a:rPr>
              <a:t>https://www.researchgate.net/profile/Fatima_Felisberti/publication/320836746/figure/fig3/AS:560759613726720@1510706918491/The-Sally-Anne-Task.png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4"/>
              </a:rPr>
              <a:t>https://www.researchgate.net/profile/Burcu_Arslan/publication/314103400/figure/fig2/AS:467382360645633@1488444047021/A-second-order-false-belief-task.png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5"/>
              </a:rPr>
              <a:t>https://janetthomas.files.wordpress.com/2013/01/theory-of-mind-mimiandeunice.png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6"/>
              </a:rPr>
              <a:t>https://www.counterfire.org/images/stories/feb2016/theory-practice-lg.jpg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7"/>
              </a:rPr>
              <a:t>https://tapetino.sk/614071/ag-fototapeta-forest-ftm0850.jpg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8"/>
              </a:rPr>
              <a:t>https://qph.fs.quoracdn.net/main-qimg-90eb354f409806de682b8a716cca35fe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9"/>
              </a:rPr>
              <a:t>https://cogx.info/wp-content/uploads/2016/01/Executive-Function-Brown.jpg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0"/>
              </a:rPr>
              <a:t>https://www.researchgate.net/profile/Daniela_Mapelli/publication/7240420/figure/fig1/AS:669357210361863@1536598603277/The-Tower-of-London-test-Please-rearrange-the-balls-on-the-pegs-so-that-each-peg-has.png</a:t>
            </a:r>
            <a:br>
              <a:rPr lang="sk" sz="1000"/>
            </a:br>
            <a:r>
              <a:rPr lang="sk" sz="1000" u="sng">
                <a:solidFill>
                  <a:schemeClr val="hlink"/>
                </a:solidFill>
                <a:hlinkClick r:id="rId11"/>
              </a:rPr>
              <a:t>https://cpi.solutions/wp-content/uploads/2016/12/industry-knowledge.png</a:t>
            </a:r>
            <a:br>
              <a:rPr lang="sk" sz="1000"/>
            </a:br>
            <a:br>
              <a:rPr lang="sk" sz="1000"/>
            </a:br>
            <a:br>
              <a:rPr lang="sk" sz="1000"/>
            </a:b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Theory of mind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87900" y="13220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Baron-Cohen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Schopnosť uvažovať v mentálnych obrazoch mysle iného človeka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 prípade autizmu teda jej absencia alebo deficit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doménovo špecifický deficit</a:t>
            </a:r>
            <a:br>
              <a:rPr lang="sk"/>
            </a:b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0550" y="2703801"/>
            <a:ext cx="7382902" cy="229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Testovanie teórie mysle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Wimmer a Perner - “Test of false belief” - často ako Sally-Anne task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80% ľudí s PAS neprejde testo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Otázne teda bolo, ako je možné, že 20% ľudí s PAS prešlo testom. </a:t>
            </a:r>
            <a:br>
              <a:rPr lang="sk"/>
            </a:br>
            <a:r>
              <a:rPr lang="sk"/>
              <a:t>3 možné vysvetlenia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na prejdenie testom je potrebných viac kompetencií a teda prejdenie alebo neprejdenie nie je pre hodnotenie autizmu relevantné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test dokáže prejsť každý kto má základnú úroveň teórie mysli a tá teda nijak neprispieva k pochopeniu autizmu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teória mysle dokáže vysvetliť niektoré kognitívne deficity, ale poruchu ako celok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14" y="0"/>
            <a:ext cx="363421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4905875" y="573050"/>
            <a:ext cx="3717900" cy="23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False belief test - Test chybných presvedčení</a:t>
            </a:r>
            <a:br>
              <a:rPr lang="sk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 správnu odpoveď musí participant pochopiť mentálny stav Sally.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sk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k" sz="2000">
                <a:solidFill>
                  <a:srgbClr val="9FC5E8"/>
                </a:solidFill>
                <a:latin typeface="Roboto"/>
                <a:ea typeface="Roboto"/>
                <a:cs typeface="Roboto"/>
                <a:sym typeface="Roboto"/>
              </a:rPr>
              <a:t>“Ja si myslím, že ona si myslí…”</a:t>
            </a:r>
            <a:endParaRPr sz="2000">
              <a:solidFill>
                <a:srgbClr val="9FC5E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Testovanie teórie mysle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87900" y="1280175"/>
            <a:ext cx="8368200" cy="36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Pre dokázanie teórie mysle Baron-Cohen vytvoril test chybných presvedčení druhého rádu.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V teste uspelo: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Neurotypické deti (priemer. chronol. vek 7,5) - 90%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Deti s Downovým syndrómom (priemer. verbálny mentálny vek 7,5) - 60%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Deti s PAS (priemer. verbálny mentálny vek 12,2) - 0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sk"/>
              <a:t>Mladí dospelí s Aspergrom - 73%</a:t>
            </a:r>
            <a:br>
              <a:rPr lang="sk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Silná korelácia medzi verbálnym mentálnym vekom a úspechom v teste u autistov podporuje teóriu o oneskorenom vývoji teórie mysle oproti bežným deťom, ktoré dokážu v teste uspieť už vo veku 4 rokov.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1086750" y="902799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 chybných presvedčení druhého rádu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 sz="2000">
                <a:solidFill>
                  <a:srgbClr val="9FC5E8"/>
                </a:solidFill>
              </a:rPr>
              <a:t>“Ja si myslím, že on si myslí, že ona si myslí...”</a:t>
            </a:r>
            <a:br>
              <a:rPr lang="sk"/>
            </a:b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337" y="2064602"/>
            <a:ext cx="9182684" cy="30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Ďalšie typy testov teórie mysle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387900" y="1327800"/>
            <a:ext cx="8368200" cy="32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Testom druhého rádu prešlo 73% mladých dospelých s Aspergrom.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Pri úvahe, že úspech v teste je spojený s lepším verbálnym výkonom je predpoklad, že vysoko funkční autisti a jedinci s aspergrom sú v teste úspešnejší a teda ani test druhého rádu ich nediferencuje od zdravej populácie.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sk"/>
              <a:t>The Eyes Test, Strange Stories Test, </a:t>
            </a:r>
            <a:r>
              <a:rPr lang="sk" u="sng">
                <a:solidFill>
                  <a:schemeClr val="hlink"/>
                </a:solidFill>
                <a:hlinkClick r:id="rId3"/>
              </a:rPr>
              <a:t>Recognition of Faux Pas Test</a:t>
            </a:r>
            <a:endParaRPr/>
          </a:p>
        </p:txBody>
      </p:sp>
      <p:cxnSp>
        <p:nvCxnSpPr>
          <p:cNvPr id="109" name="Google Shape;109;p20"/>
          <p:cNvCxnSpPr/>
          <p:nvPr/>
        </p:nvCxnSpPr>
        <p:spPr>
          <a:xfrm>
            <a:off x="4235000" y="3046975"/>
            <a:ext cx="14100" cy="545100"/>
          </a:xfrm>
          <a:prstGeom prst="straightConnector1">
            <a:avLst/>
          </a:prstGeom>
          <a:noFill/>
          <a:ln cap="flat" cmpd="sng" w="38100">
            <a:solidFill>
              <a:srgbClr val="9FC5E8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Strange Stories Test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Happé, 1994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24 príbehov z každodenného života, kde je cieľom správne určiť motiváciu konania postáv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sk"/>
              <a:t>použité sú aj frázy, ktoré odkazujú na niečo iné ako je ich doslovný zmysel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sk" sz="2000">
                <a:solidFill>
                  <a:srgbClr val="9FC5E8"/>
                </a:solidFill>
              </a:rPr>
              <a:t>“Bolo to, čo X povedal pravda?”</a:t>
            </a:r>
            <a:br>
              <a:rPr lang="sk" sz="2000">
                <a:solidFill>
                  <a:srgbClr val="9FC5E8"/>
                </a:solidFill>
              </a:rPr>
            </a:br>
            <a:r>
              <a:rPr lang="sk" sz="2000">
                <a:solidFill>
                  <a:srgbClr val="9FC5E8"/>
                </a:solidFill>
              </a:rPr>
              <a:t>“Prečo to X povedal?”</a:t>
            </a:r>
            <a:endParaRPr sz="2000">
              <a:solidFill>
                <a:srgbClr val="9FC5E8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k">
                <a:solidFill>
                  <a:srgbClr val="FFFFFF"/>
                </a:solidFill>
              </a:rPr>
              <a:t>Pri “prečo” otázkach robia chyby aj jedinci, ktorí prešli testom druhého rádu.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sk">
                <a:solidFill>
                  <a:srgbClr val="FFFFFF"/>
                </a:solidFill>
              </a:rPr>
              <a:t>Aj vysoko funkční a bez oneskoreného vývoja reči majú problém porozumieť nedoslovným zmyslom v príbehoch. 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