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1"/>
  </p:notesMasterIdLst>
  <p:handoutMasterIdLst>
    <p:handoutMasterId r:id="rId12"/>
  </p:handoutMasterIdLst>
  <p:sldIdLst>
    <p:sldId id="256" r:id="rId2"/>
    <p:sldId id="403" r:id="rId3"/>
    <p:sldId id="388" r:id="rId4"/>
    <p:sldId id="398" r:id="rId5"/>
    <p:sldId id="399" r:id="rId6"/>
    <p:sldId id="400" r:id="rId7"/>
    <p:sldId id="402" r:id="rId8"/>
    <p:sldId id="401" r:id="rId9"/>
    <p:sldId id="390" r:id="rId10"/>
  </p:sldIdLst>
  <p:sldSz cx="12192000" cy="6858000"/>
  <p:notesSz cx="6858000" cy="99472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na" initials="A" lastIdx="1" clrIdx="0">
    <p:extLst>
      <p:ext uri="{19B8F6BF-5375-455C-9EA6-DF929625EA0E}">
        <p15:presenceInfo xmlns:p15="http://schemas.microsoft.com/office/powerpoint/2012/main" userId="Ale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FC24"/>
    <a:srgbClr val="DB1C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5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5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934BC-94FD-4BC2-AEF0-451E18BEA9D7}" type="datetimeFigureOut">
              <a:rPr lang="fr-FR" smtClean="0"/>
              <a:t>26/10/2020</a:t>
            </a:fld>
            <a:endParaRPr lang="fr-FR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8721"/>
            <a:ext cx="2971800" cy="4985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9448721"/>
            <a:ext cx="2971800" cy="4985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1089F-EBCB-406F-95FF-F62EAEAAA90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6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12E5F-B7F6-4425-AF56-C02BE0F11D23}" type="datetimeFigureOut">
              <a:rPr lang="fr-FR" smtClean="0"/>
              <a:t>26/10/2020</a:t>
            </a:fld>
            <a:endParaRPr lang="fr-FR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448186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430B0-4080-4D35-B877-61192B60C7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383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>
            <a:extLst>
              <a:ext uri="{FF2B5EF4-FFF2-40B4-BE49-F238E27FC236}">
                <a16:creationId xmlns:a16="http://schemas.microsoft.com/office/drawing/2014/main" id="{AD5917AD-0377-40A2-A11C-BAA92657E6A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7EC1E3D-3F38-4ECF-BCE6-518E1E3ABD46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AB5592CA-3735-4F95-B602-0B97600CF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BED404B-CD2C-4294-8F06-302724AD3E11}" type="slidenum">
              <a:rPr lang="cs-CZ" altLang="cs-CZ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68133607-D78A-496F-9800-ABCBE5874C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A188D463-7021-4229-B21B-8EDB0BC41A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>
            <a:extLst>
              <a:ext uri="{FF2B5EF4-FFF2-40B4-BE49-F238E27FC236}">
                <a16:creationId xmlns:a16="http://schemas.microsoft.com/office/drawing/2014/main" id="{79819631-519F-4D8E-A707-B156C35BD2A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9D982C-00FC-4B95-97C6-BC96C8C5E8EB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195" name="Text Box 1">
            <a:extLst>
              <a:ext uri="{FF2B5EF4-FFF2-40B4-BE49-F238E27FC236}">
                <a16:creationId xmlns:a16="http://schemas.microsoft.com/office/drawing/2014/main" id="{385E0E08-1D50-49FA-AD05-43DD0E8FE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A7D731D-3535-46AA-A99A-4D73E7D844EC}" type="slidenum">
              <a:rPr lang="cs-CZ" altLang="cs-CZ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3B74F5C0-227B-4485-B054-1404A9A08D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57E3F4B4-617C-4C14-AB94-BE5E45F293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9663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>
            <a:extLst>
              <a:ext uri="{FF2B5EF4-FFF2-40B4-BE49-F238E27FC236}">
                <a16:creationId xmlns:a16="http://schemas.microsoft.com/office/drawing/2014/main" id="{79819631-519F-4D8E-A707-B156C35BD2A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9D982C-00FC-4B95-97C6-BC96C8C5E8EB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195" name="Text Box 1">
            <a:extLst>
              <a:ext uri="{FF2B5EF4-FFF2-40B4-BE49-F238E27FC236}">
                <a16:creationId xmlns:a16="http://schemas.microsoft.com/office/drawing/2014/main" id="{385E0E08-1D50-49FA-AD05-43DD0E8FE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A7D731D-3535-46AA-A99A-4D73E7D844EC}" type="slidenum">
              <a:rPr lang="cs-CZ" altLang="cs-CZ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3B74F5C0-227B-4485-B054-1404A9A08D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57E3F4B4-617C-4C14-AB94-BE5E45F293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64748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>
            <a:extLst>
              <a:ext uri="{FF2B5EF4-FFF2-40B4-BE49-F238E27FC236}">
                <a16:creationId xmlns:a16="http://schemas.microsoft.com/office/drawing/2014/main" id="{79819631-519F-4D8E-A707-B156C35BD2A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9D982C-00FC-4B95-97C6-BC96C8C5E8EB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195" name="Text Box 1">
            <a:extLst>
              <a:ext uri="{FF2B5EF4-FFF2-40B4-BE49-F238E27FC236}">
                <a16:creationId xmlns:a16="http://schemas.microsoft.com/office/drawing/2014/main" id="{385E0E08-1D50-49FA-AD05-43DD0E8FE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A7D731D-3535-46AA-A99A-4D73E7D844EC}" type="slidenum">
              <a:rPr lang="cs-CZ" altLang="cs-CZ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3B74F5C0-227B-4485-B054-1404A9A08D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57E3F4B4-617C-4C14-AB94-BE5E45F293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3427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>
            <a:extLst>
              <a:ext uri="{FF2B5EF4-FFF2-40B4-BE49-F238E27FC236}">
                <a16:creationId xmlns:a16="http://schemas.microsoft.com/office/drawing/2014/main" id="{79819631-519F-4D8E-A707-B156C35BD2A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9D982C-00FC-4B95-97C6-BC96C8C5E8EB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195" name="Text Box 1">
            <a:extLst>
              <a:ext uri="{FF2B5EF4-FFF2-40B4-BE49-F238E27FC236}">
                <a16:creationId xmlns:a16="http://schemas.microsoft.com/office/drawing/2014/main" id="{385E0E08-1D50-49FA-AD05-43DD0E8FE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A7D731D-3535-46AA-A99A-4D73E7D844EC}" type="slidenum">
              <a:rPr lang="cs-CZ" altLang="cs-CZ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3B74F5C0-227B-4485-B054-1404A9A08D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57E3F4B4-617C-4C14-AB94-BE5E45F293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34360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>
            <a:extLst>
              <a:ext uri="{FF2B5EF4-FFF2-40B4-BE49-F238E27FC236}">
                <a16:creationId xmlns:a16="http://schemas.microsoft.com/office/drawing/2014/main" id="{79819631-519F-4D8E-A707-B156C35BD2A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9D982C-00FC-4B95-97C6-BC96C8C5E8EB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195" name="Text Box 1">
            <a:extLst>
              <a:ext uri="{FF2B5EF4-FFF2-40B4-BE49-F238E27FC236}">
                <a16:creationId xmlns:a16="http://schemas.microsoft.com/office/drawing/2014/main" id="{385E0E08-1D50-49FA-AD05-43DD0E8FE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A7D731D-3535-46AA-A99A-4D73E7D844EC}" type="slidenum">
              <a:rPr lang="cs-CZ" altLang="cs-CZ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3B74F5C0-227B-4485-B054-1404A9A08D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57E3F4B4-617C-4C14-AB94-BE5E45F293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15708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>
            <a:extLst>
              <a:ext uri="{FF2B5EF4-FFF2-40B4-BE49-F238E27FC236}">
                <a16:creationId xmlns:a16="http://schemas.microsoft.com/office/drawing/2014/main" id="{79819631-519F-4D8E-A707-B156C35BD2A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9D982C-00FC-4B95-97C6-BC96C8C5E8EB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195" name="Text Box 1">
            <a:extLst>
              <a:ext uri="{FF2B5EF4-FFF2-40B4-BE49-F238E27FC236}">
                <a16:creationId xmlns:a16="http://schemas.microsoft.com/office/drawing/2014/main" id="{385E0E08-1D50-49FA-AD05-43DD0E8FE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A7D731D-3535-46AA-A99A-4D73E7D844EC}" type="slidenum">
              <a:rPr lang="cs-CZ" altLang="cs-CZ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3B74F5C0-227B-4485-B054-1404A9A08D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57E3F4B4-617C-4C14-AB94-BE5E45F293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5690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>
            <a:extLst>
              <a:ext uri="{FF2B5EF4-FFF2-40B4-BE49-F238E27FC236}">
                <a16:creationId xmlns:a16="http://schemas.microsoft.com/office/drawing/2014/main" id="{79819631-519F-4D8E-A707-B156C35BD2A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9D982C-00FC-4B95-97C6-BC96C8C5E8EB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195" name="Text Box 1">
            <a:extLst>
              <a:ext uri="{FF2B5EF4-FFF2-40B4-BE49-F238E27FC236}">
                <a16:creationId xmlns:a16="http://schemas.microsoft.com/office/drawing/2014/main" id="{385E0E08-1D50-49FA-AD05-43DD0E8FE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A7D731D-3535-46AA-A99A-4D73E7D844EC}" type="slidenum">
              <a:rPr lang="cs-CZ" altLang="cs-CZ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3B74F5C0-227B-4485-B054-1404A9A08D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57E3F4B4-617C-4C14-AB94-BE5E45F293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46601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>
            <a:extLst>
              <a:ext uri="{FF2B5EF4-FFF2-40B4-BE49-F238E27FC236}">
                <a16:creationId xmlns:a16="http://schemas.microsoft.com/office/drawing/2014/main" id="{79819631-519F-4D8E-A707-B156C35BD2A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9D982C-00FC-4B95-97C6-BC96C8C5E8EB}" type="slidenum">
              <a:rPr lang="cs-CZ" altLang="cs-CZ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195" name="Text Box 1">
            <a:extLst>
              <a:ext uri="{FF2B5EF4-FFF2-40B4-BE49-F238E27FC236}">
                <a16:creationId xmlns:a16="http://schemas.microsoft.com/office/drawing/2014/main" id="{385E0E08-1D50-49FA-AD05-43DD0E8FE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A7D731D-3535-46AA-A99A-4D73E7D844EC}" type="slidenum">
              <a:rPr lang="cs-CZ" altLang="cs-CZ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3B74F5C0-227B-4485-B054-1404A9A08D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57E3F4B4-617C-4C14-AB94-BE5E45F293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5265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25FF-D271-4E53-B6F7-B4D4579C387D}" type="datetime1">
              <a:rPr lang="fr-FR" smtClean="0"/>
              <a:t>26/10/2020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KMF, Praha 13.12.2013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C6337-CE92-4805-951A-B68939D4C7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16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CCBE-9879-431C-A466-F755C2DCFE5C}" type="datetime1">
              <a:rPr lang="fr-FR" smtClean="0"/>
              <a:t>26/10/2020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KMF, Praha 13.12.2013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C6337-CE92-4805-951A-B68939D4C7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2864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2BBF-9801-48F3-9C22-98BCF8BA2B1E}" type="datetime1">
              <a:rPr lang="fr-FR" smtClean="0"/>
              <a:t>26/10/2020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KMF, Praha 13.12.2013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C6337-CE92-4805-951A-B68939D4C7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216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D7B5-95AD-4F56-8C85-8E7D742564FF}" type="datetime1">
              <a:rPr lang="fr-FR" smtClean="0"/>
              <a:t>26/10/2020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KMF, Praha 13.12.2013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C6337-CE92-4805-951A-B68939D4C72A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432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49F-B501-4E8F-80E3-E29365F9901D}" type="datetime1">
              <a:rPr lang="fr-FR" smtClean="0"/>
              <a:t>26/10/2020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KMF, Praha 13.12.2013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C6337-CE92-4805-951A-B68939D4C7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6912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9FD7-390E-4191-B877-C8E4831E133B}" type="datetime1">
              <a:rPr lang="fr-FR" smtClean="0"/>
              <a:t>26/10/2020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KMF, Praha 13.12.2013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C6337-CE92-4805-951A-B68939D4C7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669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74322-4496-4156-BEE3-02AB30888F4E}" type="datetime1">
              <a:rPr lang="fr-FR" smtClean="0"/>
              <a:t>26/10/2020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KMF, Praha 13.12.2013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C6337-CE92-4805-951A-B68939D4C7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7264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809DB-F2CA-478A-B553-6DF45AFC29B6}" type="datetime1">
              <a:rPr lang="fr-FR" smtClean="0"/>
              <a:t>26/10/2020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KMF, Praha 13.12.2013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C6337-CE92-4805-951A-B68939D4C7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791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B7F2-4294-4EF7-A49C-E4D69F719749}" type="datetime1">
              <a:rPr lang="fr-FR" smtClean="0"/>
              <a:t>26/10/2020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KMF, Praha 13.12.2013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C6337-CE92-4805-951A-B68939D4C7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086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A51-9896-4462-9180-57F2AAE61AA8}" type="datetime1">
              <a:rPr lang="fr-FR" smtClean="0"/>
              <a:t>26/10/2020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KMF, Praha 13.12.2013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C6337-CE92-4805-951A-B68939D4C7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831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CB35-AFEF-44FE-9248-DFEFCAFBC02A}" type="datetime1">
              <a:rPr lang="fr-FR" smtClean="0"/>
              <a:t>26/10/2020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KMF, Praha 13.12.2013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C6337-CE92-4805-951A-B68939D4C7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140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65159-7C23-4DF1-B2B1-2093247B8531}" type="datetime1">
              <a:rPr lang="fr-FR" smtClean="0"/>
              <a:t>26/10/2020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KMF, Praha 13.12.2013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C6337-CE92-4805-951A-B68939D4C7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389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3380-C13E-4FDA-9A67-0B38C34F5BF6}" type="datetime1">
              <a:rPr lang="fr-FR" smtClean="0"/>
              <a:t>26/10/2020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KMF, Praha 13.12.2013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C6337-CE92-4805-951A-B68939D4C7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919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E7FD-07C9-4824-B791-27482DBAE1B9}" type="datetime1">
              <a:rPr lang="fr-FR" smtClean="0"/>
              <a:t>26/10/2020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KMF, Praha 13.12.2013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C6337-CE92-4805-951A-B68939D4C7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364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8577-4E49-403A-92E6-1D8995838B55}" type="datetime1">
              <a:rPr lang="fr-FR" smtClean="0"/>
              <a:t>26/10/2020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KMF, Praha 13.12.2013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C6337-CE92-4805-951A-B68939D4C7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038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1E0B-96FF-4C71-B196-5DE41711CA0E}" type="datetime1">
              <a:rPr lang="fr-FR" smtClean="0"/>
              <a:t>26/10/2020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KMF, Praha 13.12.2013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C6337-CE92-4805-951A-B68939D4C7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841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487F-3779-4B7D-9985-93037B15F873}" type="datetime1">
              <a:rPr lang="fr-FR" smtClean="0"/>
              <a:t>26/10/2020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KMF, Praha 13.12.2013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C6337-CE92-4805-951A-B68939D4C7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394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F3E2E95-9B60-425A-A0F4-B830E817108F}" type="datetime1">
              <a:rPr lang="fr-FR" smtClean="0"/>
              <a:t>26/10/2020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fr-FR"/>
              <a:t>KMF, Praha 13.12.2013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C6337-CE92-4805-951A-B68939D4C72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932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>
            <a:extLst>
              <a:ext uri="{FF2B5EF4-FFF2-40B4-BE49-F238E27FC236}">
                <a16:creationId xmlns:a16="http://schemas.microsoft.com/office/drawing/2014/main" id="{49C08969-64D5-4E20-B774-3A507761E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4889" y="2701925"/>
            <a:ext cx="8161337" cy="252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4500" b="1" dirty="0">
                <a:solidFill>
                  <a:schemeClr val="tx1"/>
                </a:solidFill>
                <a:latin typeface="+mj-lt"/>
              </a:rPr>
              <a:t>Úvod do jazykovědy</a:t>
            </a:r>
          </a:p>
          <a:p>
            <a:pPr algn="ctr"/>
            <a:r>
              <a:rPr lang="cs-CZ" sz="3000" b="1" dirty="0">
                <a:solidFill>
                  <a:schemeClr val="tx1"/>
                </a:solidFill>
                <a:latin typeface="+mj-lt"/>
              </a:rPr>
              <a:t>(3)</a:t>
            </a:r>
          </a:p>
          <a:p>
            <a:pPr algn="ctr"/>
            <a:r>
              <a:rPr lang="cs-CZ" sz="2600" dirty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rPr>
              <a:t>doc. Mgr. Petr Stehlík, Ph.D. </a:t>
            </a:r>
          </a:p>
          <a:p>
            <a:pPr algn="ctr"/>
            <a:r>
              <a:rPr lang="cs-CZ" sz="260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ÚRJL FF MU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cs-CZ" sz="45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EB0BD601-3095-4668-8713-205FEB5BA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0063" y="5582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C72226D-F7BA-4CBC-BC83-6CDCDF66985E}" type="slidenum">
              <a:rPr lang="cs-CZ" altLang="cs-CZ" sz="1600" smtClean="0">
                <a:solidFill>
                  <a:schemeClr val="tx1"/>
                </a:solidFill>
                <a:latin typeface="Arial" panose="020B0604020202020204" pitchFamily="34" charset="0"/>
              </a:rPr>
              <a:t>1</a:t>
            </a:fld>
            <a:endParaRPr lang="cs-CZ" altLang="cs-CZ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 advTm="22509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24FE961-C00B-4181-BBF1-B2673EE77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05" y="486274"/>
            <a:ext cx="9404723" cy="1400530"/>
          </a:xfrm>
        </p:spPr>
        <p:txBody>
          <a:bodyPr/>
          <a:lstStyle/>
          <a:p>
            <a:pPr algn="ctr"/>
            <a:r>
              <a:rPr lang="cs-CZ" altLang="cs-CZ" b="1" dirty="0"/>
              <a:t>Interdisciplinární studium jazyka</a:t>
            </a:r>
            <a:br>
              <a:rPr lang="cs-CZ" altLang="cs-CZ" b="1" dirty="0"/>
            </a:br>
            <a:r>
              <a:rPr lang="cs-CZ" altLang="cs-CZ" b="1" dirty="0"/>
              <a:t>Sociolingvistika</a:t>
            </a:r>
            <a:endParaRPr lang="cs-CZ" b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BEFF368-C66F-44C8-A795-F21DBA0DE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021888" cy="463310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800"/>
              </a:spcBef>
              <a:buNone/>
            </a:pPr>
            <a:r>
              <a:rPr lang="cs-CZ" altLang="cs-CZ" sz="2600" b="1" dirty="0">
                <a:latin typeface="+mn-lt"/>
              </a:rPr>
              <a:t>2. polovina 20. století (W. </a:t>
            </a:r>
            <a:r>
              <a:rPr lang="cs-CZ" altLang="cs-CZ" sz="2600" b="1" dirty="0" err="1">
                <a:latin typeface="+mn-lt"/>
              </a:rPr>
              <a:t>Labov</a:t>
            </a:r>
            <a:r>
              <a:rPr lang="cs-CZ" altLang="cs-CZ" sz="2600" b="1" dirty="0">
                <a:latin typeface="+mn-lt"/>
              </a:rPr>
              <a:t>, americká lingvistika), již předtím francouzská sociologická škola (A. </a:t>
            </a:r>
            <a:r>
              <a:rPr lang="cs-CZ" altLang="cs-CZ" sz="2600" b="1" dirty="0" err="1">
                <a:latin typeface="+mn-lt"/>
              </a:rPr>
              <a:t>Meillet</a:t>
            </a:r>
            <a:r>
              <a:rPr lang="cs-CZ" altLang="cs-CZ" sz="2600" b="1" dirty="0">
                <a:latin typeface="+mn-lt"/>
              </a:rPr>
              <a:t>, G. </a:t>
            </a:r>
            <a:r>
              <a:rPr lang="cs-CZ" altLang="cs-CZ" sz="2600" b="1" dirty="0" err="1">
                <a:latin typeface="+mn-lt"/>
              </a:rPr>
              <a:t>Matoré</a:t>
            </a:r>
            <a:r>
              <a:rPr lang="cs-CZ" altLang="cs-CZ" sz="2600" b="1" dirty="0">
                <a:latin typeface="+mn-lt"/>
              </a:rPr>
              <a:t>). Jazyk jako společenská instituce (konvence + konsensus) </a:t>
            </a:r>
          </a:p>
          <a:p>
            <a:pPr marL="0" indent="0" algn="just">
              <a:spcBef>
                <a:spcPts val="800"/>
              </a:spcBef>
              <a:buNone/>
            </a:pPr>
            <a:endParaRPr lang="cs-CZ" altLang="cs-CZ" sz="5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  <a:p>
            <a:pPr marL="0" indent="0" algn="just">
              <a:spcBef>
                <a:spcPts val="800"/>
              </a:spcBef>
              <a:buNone/>
            </a:pPr>
            <a:r>
              <a:rPr lang="cs-CZ" altLang="cs-CZ" sz="2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Předmět studia: </a:t>
            </a:r>
            <a:r>
              <a:rPr lang="cs-CZ" altLang="cs-CZ" sz="2600" b="1" dirty="0">
                <a:latin typeface="+mn-lt"/>
              </a:rPr>
              <a:t>variety jazyka (funkční styly/registry a </a:t>
            </a:r>
            <a:r>
              <a:rPr lang="cs-CZ" altLang="cs-CZ" sz="2600" b="1" dirty="0" err="1">
                <a:latin typeface="+mn-lt"/>
              </a:rPr>
              <a:t>sociolekty</a:t>
            </a:r>
            <a:r>
              <a:rPr lang="cs-CZ" altLang="cs-CZ" sz="2600" b="1" dirty="0">
                <a:latin typeface="+mn-lt"/>
              </a:rPr>
              <a:t>, např. slang nebo argot + regionální dialekty). Obecněji jazyk z hlediska sociologických parametrů (věk, pohlaví, sociální třída apod.)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altLang="cs-CZ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Sociolingvistická klasifikace jazyků:</a:t>
            </a:r>
            <a:r>
              <a:rPr lang="cs-CZ" altLang="cs-CZ" sz="2400" b="1" dirty="0">
                <a:latin typeface="+mn-lt"/>
              </a:rPr>
              <a:t>	1) jazyky světové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cs-CZ" altLang="cs-CZ" sz="2400" b="1" dirty="0">
                <a:latin typeface="+mn-lt"/>
              </a:rPr>
              <a:t>                            							2) jazyky oficiální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cs-CZ" altLang="cs-CZ" sz="2400" b="1" dirty="0">
                <a:latin typeface="+mn-lt"/>
              </a:rPr>
              <a:t>                                 	  				  	3) ostatní jazyky</a:t>
            </a:r>
          </a:p>
          <a:p>
            <a:pPr marL="0" indent="0" algn="just">
              <a:spcBef>
                <a:spcPts val="800"/>
              </a:spcBef>
              <a:buNone/>
            </a:pPr>
            <a:r>
              <a:rPr lang="cs-CZ" altLang="cs-CZ" sz="1900" b="1" dirty="0"/>
              <a:t>Problém rozlišení jazyků a dialektů (např. arabské či německé dialekty oproti samo-statným slovanským jazykům (čeština, slovenština, polština, srbština…).</a:t>
            </a:r>
            <a:endParaRPr lang="cs-CZ" sz="1900" u="sng" dirty="0"/>
          </a:p>
          <a:p>
            <a:pPr marL="0" indent="0" algn="just">
              <a:spcBef>
                <a:spcPts val="800"/>
              </a:spcBef>
              <a:buNone/>
            </a:pPr>
            <a:endParaRPr lang="cs-CZ" altLang="cs-CZ" sz="2600" b="1" dirty="0">
              <a:latin typeface="+mn-lt"/>
            </a:endParaRPr>
          </a:p>
          <a:p>
            <a:pPr>
              <a:spcBef>
                <a:spcPts val="800"/>
              </a:spcBef>
            </a:pPr>
            <a:endParaRPr lang="cs-CZ" altLang="cs-CZ" sz="2800" b="1" dirty="0">
              <a:latin typeface="+mn-lt"/>
            </a:endParaRP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51FF8399-BD6E-489B-B206-F066CF053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0063" y="5582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C72226D-F7BA-4CBC-BC83-6CDCDF66985E}" type="slidenum">
              <a:rPr lang="cs-CZ" altLang="cs-CZ" sz="1600" smtClean="0">
                <a:solidFill>
                  <a:schemeClr val="tx1"/>
                </a:solidFill>
                <a:latin typeface="Arial" panose="020B0604020202020204" pitchFamily="34" charset="0"/>
              </a:rPr>
              <a:t>2</a:t>
            </a:fld>
            <a:endParaRPr lang="cs-CZ" altLang="cs-CZ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100407"/>
      </p:ext>
    </p:extLst>
  </p:cSld>
  <p:clrMapOvr>
    <a:masterClrMapping/>
  </p:clrMapOvr>
  <p:transition spd="med" advTm="151238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4FE961-C00B-4181-BBF1-B2673EE77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cs-CZ" sz="54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Světové</a:t>
            </a:r>
            <a:r>
              <a:rPr lang="en-US" altLang="cs-CZ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54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jazyky</a:t>
            </a:r>
            <a:endParaRPr lang="en-US" sz="5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Zástupný obsah 1">
            <a:extLst>
              <a:ext uri="{FF2B5EF4-FFF2-40B4-BE49-F238E27FC236}">
                <a16:creationId xmlns:a16="http://schemas.microsoft.com/office/drawing/2014/main" id="{6E924CC1-3A51-409D-A83E-A5BA2FEE5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643854" y="1429993"/>
            <a:ext cx="6270662" cy="3997548"/>
          </a:xfrm>
          <a:prstGeom prst="rect">
            <a:avLst/>
          </a:prstGeom>
          <a:effectLst/>
        </p:spPr>
      </p:pic>
      <p:sp>
        <p:nvSpPr>
          <p:cNvPr id="6" name="Text Box 1">
            <a:extLst>
              <a:ext uri="{FF2B5EF4-FFF2-40B4-BE49-F238E27FC236}">
                <a16:creationId xmlns:a16="http://schemas.microsoft.com/office/drawing/2014/main" id="{51FF8399-BD6E-489B-B206-F066CF053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0063" y="5582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fld id="{4C72226D-F7BA-4CBC-BC83-6CDCDF66985E}" type="slidenum">
              <a:rPr lang="cs-CZ" altLang="cs-CZ" sz="1600" smtClean="0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spcAft>
                  <a:spcPts val="600"/>
                </a:spcAft>
                <a:buClrTx/>
                <a:buFontTx/>
                <a:buNone/>
              </a:pPr>
              <a:t>3</a:t>
            </a:fld>
            <a:endParaRPr lang="cs-CZ" altLang="cs-CZ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655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67018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24FE961-C00B-4181-BBF1-B2673EE77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05" y="486274"/>
            <a:ext cx="9404723" cy="1400530"/>
          </a:xfrm>
        </p:spPr>
        <p:txBody>
          <a:bodyPr/>
          <a:lstStyle/>
          <a:p>
            <a:pPr algn="ctr"/>
            <a:r>
              <a:rPr lang="cs-CZ" altLang="cs-CZ" b="1" dirty="0"/>
              <a:t>Interdisciplinární studium jazyka</a:t>
            </a:r>
            <a:br>
              <a:rPr lang="cs-CZ" altLang="cs-CZ" b="1" dirty="0"/>
            </a:br>
            <a:r>
              <a:rPr lang="cs-CZ" altLang="cs-CZ" b="1" dirty="0"/>
              <a:t>Sociolingvistika</a:t>
            </a:r>
            <a:endParaRPr lang="cs-CZ" b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BEFF368-C66F-44C8-A795-F21DBA0DE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021888" cy="4195481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800"/>
              </a:spcBef>
              <a:spcAft>
                <a:spcPts val="600"/>
              </a:spcAft>
              <a:buNone/>
            </a:pPr>
            <a:endParaRPr lang="cs-CZ" altLang="cs-CZ" sz="26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  <a:p>
            <a:pPr marL="0" indent="0">
              <a:spcBef>
                <a:spcPts val="800"/>
              </a:spcBef>
              <a:spcAft>
                <a:spcPts val="600"/>
              </a:spcAft>
              <a:buNone/>
            </a:pPr>
            <a:r>
              <a:rPr lang="cs-CZ" altLang="cs-CZ" sz="2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Studium dalších faktorů:</a:t>
            </a:r>
          </a:p>
          <a:p>
            <a:pPr>
              <a:spcBef>
                <a:spcPts val="800"/>
              </a:spcBef>
            </a:pPr>
            <a:r>
              <a:rPr lang="cs-CZ" altLang="cs-CZ" sz="2600" b="1" dirty="0">
                <a:latin typeface="+mn-lt"/>
              </a:rPr>
              <a:t>Komunikativní situace (funkční styly, registry)</a:t>
            </a:r>
          </a:p>
          <a:p>
            <a:pPr>
              <a:spcBef>
                <a:spcPts val="800"/>
              </a:spcBef>
            </a:pPr>
            <a:r>
              <a:rPr lang="cs-CZ" altLang="cs-CZ" sz="2600" b="1" dirty="0">
                <a:latin typeface="+mn-lt"/>
              </a:rPr>
              <a:t>Sociální postoje účastníků (nadřazenost/podřazenost, důvěrnost/distance...)</a:t>
            </a:r>
          </a:p>
          <a:p>
            <a:pPr>
              <a:spcBef>
                <a:spcPts val="800"/>
              </a:spcBef>
            </a:pPr>
            <a:r>
              <a:rPr lang="cs-CZ" altLang="cs-CZ" sz="2600" b="1" dirty="0">
                <a:latin typeface="+mn-lt"/>
              </a:rPr>
              <a:t>Vyjadřování zdvořilosti (jazykové odlišnosti)</a:t>
            </a:r>
          </a:p>
          <a:p>
            <a:pPr marL="0" indent="0">
              <a:spcBef>
                <a:spcPts val="800"/>
              </a:spcBef>
              <a:buNone/>
            </a:pPr>
            <a:endParaRPr lang="cs-CZ" sz="2600" b="1" u="sng" dirty="0">
              <a:latin typeface="+mn-lt"/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cs-CZ" sz="2600" b="1" dirty="0">
                <a:latin typeface="+mn-lt"/>
              </a:rPr>
              <a:t>Typicky práce s dotazníky, analýza autentického jazykového (mluveného) materiálu a terénní výzkumy.</a:t>
            </a:r>
            <a:endParaRPr lang="cs-CZ" sz="2600" dirty="0">
              <a:latin typeface="+mn-lt"/>
            </a:endParaRP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51FF8399-BD6E-489B-B206-F066CF053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0063" y="5582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C72226D-F7BA-4CBC-BC83-6CDCDF66985E}" type="slidenum">
              <a:rPr lang="cs-CZ" altLang="cs-CZ" sz="1600" smtClean="0">
                <a:solidFill>
                  <a:schemeClr val="tx1"/>
                </a:solidFill>
                <a:latin typeface="Arial" panose="020B0604020202020204" pitchFamily="34" charset="0"/>
              </a:rPr>
              <a:t>4</a:t>
            </a:fld>
            <a:endParaRPr lang="cs-CZ" altLang="cs-CZ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793445"/>
      </p:ext>
    </p:extLst>
  </p:cSld>
  <p:clrMapOvr>
    <a:masterClrMapping/>
  </p:clrMapOvr>
  <p:transition spd="med" advTm="44883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24FE961-C00B-4181-BBF1-B2673EE77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05" y="486274"/>
            <a:ext cx="9404723" cy="1400530"/>
          </a:xfrm>
        </p:spPr>
        <p:txBody>
          <a:bodyPr/>
          <a:lstStyle/>
          <a:p>
            <a:pPr algn="ctr"/>
            <a:r>
              <a:rPr lang="cs-CZ" altLang="cs-CZ" b="1" dirty="0"/>
              <a:t>Interdisciplinární studium jazyka</a:t>
            </a:r>
            <a:br>
              <a:rPr lang="cs-CZ" altLang="cs-CZ" b="1" dirty="0"/>
            </a:br>
            <a:r>
              <a:rPr lang="cs-CZ" altLang="cs-CZ" b="1" dirty="0" err="1"/>
              <a:t>Antropolingvistika</a:t>
            </a:r>
            <a:r>
              <a:rPr lang="cs-CZ" altLang="cs-CZ" b="1" dirty="0"/>
              <a:t> / Etnolingvistika </a:t>
            </a:r>
            <a:endParaRPr lang="cs-CZ" b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BEFF368-C66F-44C8-A795-F21DBA0DE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021888" cy="4195481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800"/>
              </a:spcBef>
              <a:buNone/>
            </a:pPr>
            <a:endParaRPr lang="cs-CZ" altLang="cs-CZ" sz="2400" b="1" dirty="0">
              <a:latin typeface="+mn-lt"/>
            </a:endParaRPr>
          </a:p>
          <a:p>
            <a:pPr marL="0" indent="0" algn="just">
              <a:spcBef>
                <a:spcPts val="800"/>
              </a:spcBef>
              <a:buNone/>
            </a:pPr>
            <a:r>
              <a:rPr lang="cs-CZ" altLang="cs-CZ" sz="2600" b="1" dirty="0">
                <a:latin typeface="+mn-lt"/>
              </a:rPr>
              <a:t>1. polovina 20. století, americká lingvistika. Původně studium domorodých jazyků bez písma.</a:t>
            </a:r>
          </a:p>
          <a:p>
            <a:pPr marL="0" indent="0" algn="just">
              <a:spcBef>
                <a:spcPts val="800"/>
              </a:spcBef>
              <a:buNone/>
            </a:pPr>
            <a:r>
              <a:rPr lang="cs-CZ" altLang="cs-CZ" sz="2600" b="1" dirty="0">
                <a:latin typeface="+mn-lt"/>
              </a:rPr>
              <a:t>Počátky: F. </a:t>
            </a:r>
            <a:r>
              <a:rPr lang="cs-CZ" altLang="cs-CZ" sz="2600" b="1" dirty="0" err="1">
                <a:latin typeface="+mn-lt"/>
              </a:rPr>
              <a:t>Boas</a:t>
            </a:r>
            <a:r>
              <a:rPr lang="cs-CZ" altLang="cs-CZ" sz="2600" b="1" dirty="0">
                <a:latin typeface="+mn-lt"/>
              </a:rPr>
              <a:t>, E. </a:t>
            </a:r>
            <a:r>
              <a:rPr lang="cs-CZ" altLang="cs-CZ" sz="2600" b="1" dirty="0" err="1">
                <a:latin typeface="+mn-lt"/>
              </a:rPr>
              <a:t>Sapir</a:t>
            </a:r>
            <a:r>
              <a:rPr lang="cs-CZ" altLang="cs-CZ" sz="2600" b="1" dirty="0">
                <a:latin typeface="+mn-lt"/>
              </a:rPr>
              <a:t>, B. L. </a:t>
            </a:r>
            <a:r>
              <a:rPr lang="cs-CZ" altLang="cs-CZ" sz="2600" b="1" dirty="0" err="1">
                <a:latin typeface="+mn-lt"/>
              </a:rPr>
              <a:t>Whorf</a:t>
            </a:r>
            <a:r>
              <a:rPr lang="cs-CZ" altLang="cs-CZ" sz="2600" b="1" dirty="0">
                <a:latin typeface="+mn-lt"/>
              </a:rPr>
              <a:t> </a:t>
            </a:r>
          </a:p>
          <a:p>
            <a:pPr marL="0" indent="0" algn="just">
              <a:spcBef>
                <a:spcPts val="800"/>
              </a:spcBef>
              <a:buNone/>
            </a:pPr>
            <a:endParaRPr lang="cs-CZ" altLang="cs-CZ" sz="1500" b="1" dirty="0">
              <a:latin typeface="+mn-lt"/>
            </a:endParaRPr>
          </a:p>
          <a:p>
            <a:pPr marL="0" indent="0" algn="just">
              <a:spcBef>
                <a:spcPts val="800"/>
              </a:spcBef>
              <a:buNone/>
            </a:pPr>
            <a:r>
              <a:rPr lang="cs-CZ" altLang="cs-CZ" sz="2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Předmět studia:</a:t>
            </a:r>
            <a:r>
              <a:rPr lang="cs-CZ" altLang="cs-CZ" sz="2600" b="1" dirty="0">
                <a:latin typeface="+mn-lt"/>
              </a:rPr>
              <a:t> kulturní rozdíly v jazykové komunikaci (náboženství, tradice, rodinné vztahy, pozdravy, zdvořilostní zvyky...)</a:t>
            </a:r>
          </a:p>
          <a:p>
            <a:pPr marL="0" indent="0">
              <a:spcBef>
                <a:spcPts val="800"/>
              </a:spcBef>
              <a:spcAft>
                <a:spcPts val="600"/>
              </a:spcAft>
              <a:buNone/>
            </a:pPr>
            <a:endParaRPr lang="cs-CZ" sz="2600" u="sng" dirty="0">
              <a:latin typeface="+mn-lt"/>
            </a:endParaRP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51FF8399-BD6E-489B-B206-F066CF053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0063" y="5582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C72226D-F7BA-4CBC-BC83-6CDCDF66985E}" type="slidenum">
              <a:rPr lang="cs-CZ" altLang="cs-CZ" sz="1600" smtClean="0">
                <a:solidFill>
                  <a:schemeClr val="tx1"/>
                </a:solidFill>
                <a:latin typeface="Arial" panose="020B0604020202020204" pitchFamily="34" charset="0"/>
              </a:rPr>
              <a:t>5</a:t>
            </a:fld>
            <a:endParaRPr lang="cs-CZ" altLang="cs-CZ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702269"/>
      </p:ext>
    </p:extLst>
  </p:cSld>
  <p:clrMapOvr>
    <a:masterClrMapping/>
  </p:clrMapOvr>
  <p:transition spd="med" advTm="76093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24FE961-C00B-4181-BBF1-B2673EE77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05" y="486274"/>
            <a:ext cx="9404723" cy="1400530"/>
          </a:xfrm>
        </p:spPr>
        <p:txBody>
          <a:bodyPr/>
          <a:lstStyle/>
          <a:p>
            <a:pPr algn="ctr"/>
            <a:r>
              <a:rPr lang="cs-CZ" altLang="cs-CZ" b="1" dirty="0"/>
              <a:t>Interdisciplinární studium jazyka</a:t>
            </a:r>
            <a:br>
              <a:rPr lang="cs-CZ" altLang="cs-CZ" b="1" dirty="0"/>
            </a:br>
            <a:r>
              <a:rPr lang="cs-CZ" altLang="cs-CZ" b="1" dirty="0"/>
              <a:t>Neurolingvistika</a:t>
            </a:r>
            <a:endParaRPr lang="cs-CZ" b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BEFF368-C66F-44C8-A795-F21DBA0DE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021888" cy="4195481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800"/>
              </a:spcBef>
              <a:buNone/>
            </a:pPr>
            <a:endParaRPr lang="cs-CZ" altLang="cs-CZ" sz="2600" b="1" dirty="0">
              <a:latin typeface="+mn-lt"/>
            </a:endParaRPr>
          </a:p>
          <a:p>
            <a:pPr marL="0" indent="0" algn="just">
              <a:spcBef>
                <a:spcPts val="800"/>
              </a:spcBef>
              <a:buNone/>
            </a:pPr>
            <a:r>
              <a:rPr lang="cs-CZ" altLang="cs-CZ" sz="2800" b="1" dirty="0">
                <a:latin typeface="+mn-lt"/>
              </a:rPr>
              <a:t>Již od 2. poloviny 19. století. Výzkum mozku a řečových center. Patologické stavy (jazykové patologie, poškození mozku). </a:t>
            </a:r>
          </a:p>
          <a:p>
            <a:pPr marL="0" indent="0" algn="just">
              <a:spcBef>
                <a:spcPts val="800"/>
              </a:spcBef>
              <a:buNone/>
            </a:pPr>
            <a:endParaRPr lang="cs-CZ" altLang="cs-CZ" sz="300" b="1" dirty="0">
              <a:latin typeface="+mn-lt"/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cs-CZ" altLang="cs-CZ" sz="2400" b="1" dirty="0">
                <a:latin typeface="+mn-lt"/>
              </a:rPr>
              <a:t>Levá hemisféra: 		- </a:t>
            </a:r>
            <a:r>
              <a:rPr lang="cs-CZ" altLang="cs-CZ" sz="2400" b="1" dirty="0" err="1">
                <a:latin typeface="+mn-lt"/>
              </a:rPr>
              <a:t>Brocova</a:t>
            </a:r>
            <a:r>
              <a:rPr lang="cs-CZ" altLang="cs-CZ" sz="2400" b="1" dirty="0">
                <a:latin typeface="+mn-lt"/>
              </a:rPr>
              <a:t> oblast (artikulace + gram. funkce)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cs-CZ" altLang="cs-CZ" sz="2400" b="1" dirty="0">
                <a:latin typeface="+mn-lt"/>
              </a:rPr>
              <a:t>						- </a:t>
            </a:r>
            <a:r>
              <a:rPr lang="cs-CZ" altLang="cs-CZ" sz="2400" b="1" dirty="0" err="1">
                <a:latin typeface="+mn-lt"/>
              </a:rPr>
              <a:t>Wernickeho</a:t>
            </a:r>
            <a:r>
              <a:rPr lang="cs-CZ" altLang="cs-CZ" sz="2400" b="1" dirty="0">
                <a:latin typeface="+mn-lt"/>
              </a:rPr>
              <a:t> oblast (porozumění řeči)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cs-CZ" altLang="cs-CZ" sz="2400" b="1" dirty="0">
                <a:latin typeface="+mn-lt"/>
              </a:rPr>
              <a:t>Pravá hemisféra: 	- celkové zpracování informací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cs-CZ" altLang="cs-CZ" sz="2400" b="1" dirty="0">
                <a:latin typeface="+mn-lt"/>
              </a:rPr>
              <a:t>Propojení obou hemisfér – tzv. </a:t>
            </a:r>
            <a:r>
              <a:rPr lang="cs-CZ" altLang="cs-CZ" sz="2400" b="1" i="1" dirty="0">
                <a:latin typeface="+mn-lt"/>
              </a:rPr>
              <a:t>corpus </a:t>
            </a:r>
            <a:r>
              <a:rPr lang="cs-CZ" altLang="cs-CZ" sz="2400" b="1" i="1" dirty="0" err="1">
                <a:latin typeface="+mn-lt"/>
              </a:rPr>
              <a:t>callosum</a:t>
            </a:r>
            <a:r>
              <a:rPr lang="cs-CZ" altLang="cs-CZ" sz="2400" b="1" dirty="0">
                <a:latin typeface="+mn-lt"/>
              </a:rPr>
              <a:t> 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cs-CZ" altLang="cs-CZ" sz="255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Jazykové poruchy:</a:t>
            </a:r>
            <a:r>
              <a:rPr lang="cs-CZ" altLang="cs-CZ" sz="2550" b="1" dirty="0">
                <a:latin typeface="+mn-lt"/>
              </a:rPr>
              <a:t> afázie (agrafie/dysgrafie, alexie/dyslexie, </a:t>
            </a:r>
            <a:r>
              <a:rPr lang="cs-CZ" altLang="cs-CZ" sz="2550" b="1" dirty="0" err="1">
                <a:latin typeface="+mn-lt"/>
              </a:rPr>
              <a:t>dys-lálie</a:t>
            </a:r>
            <a:r>
              <a:rPr lang="cs-CZ" altLang="cs-CZ" sz="2550" b="1" dirty="0">
                <a:latin typeface="+mn-lt"/>
              </a:rPr>
              <a:t>, koktavost...)</a:t>
            </a:r>
          </a:p>
          <a:p>
            <a:pPr marL="0" indent="0">
              <a:spcBef>
                <a:spcPts val="800"/>
              </a:spcBef>
              <a:buNone/>
            </a:pPr>
            <a:endParaRPr lang="cs-CZ" altLang="cs-CZ" sz="2600" b="1" dirty="0">
              <a:latin typeface="+mn-lt"/>
            </a:endParaRPr>
          </a:p>
          <a:p>
            <a:pPr marL="0" indent="0">
              <a:spcBef>
                <a:spcPts val="800"/>
              </a:spcBef>
              <a:buNone/>
            </a:pPr>
            <a:endParaRPr lang="cs-CZ" altLang="cs-CZ" sz="2600" b="1" dirty="0">
              <a:latin typeface="+mn-lt"/>
            </a:endParaRPr>
          </a:p>
          <a:p>
            <a:pPr>
              <a:spcBef>
                <a:spcPts val="800"/>
              </a:spcBef>
            </a:pPr>
            <a:endParaRPr lang="cs-CZ" altLang="cs-CZ" sz="2400" b="1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0" indent="0" algn="just">
              <a:spcBef>
                <a:spcPts val="800"/>
              </a:spcBef>
              <a:buNone/>
            </a:pPr>
            <a:endParaRPr lang="cs-CZ" altLang="cs-CZ" sz="2400" b="1" dirty="0">
              <a:latin typeface="+mn-lt"/>
            </a:endParaRPr>
          </a:p>
          <a:p>
            <a:pPr marL="0" indent="0">
              <a:spcBef>
                <a:spcPts val="800"/>
              </a:spcBef>
              <a:spcAft>
                <a:spcPts val="600"/>
              </a:spcAft>
              <a:buNone/>
            </a:pPr>
            <a:endParaRPr lang="cs-CZ" sz="2600" u="sng" dirty="0">
              <a:latin typeface="+mn-lt"/>
            </a:endParaRP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51FF8399-BD6E-489B-B206-F066CF053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0063" y="5582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C72226D-F7BA-4CBC-BC83-6CDCDF66985E}" type="slidenum">
              <a:rPr lang="cs-CZ" altLang="cs-CZ" sz="1600" smtClean="0">
                <a:solidFill>
                  <a:schemeClr val="tx1"/>
                </a:solidFill>
                <a:latin typeface="Arial" panose="020B0604020202020204" pitchFamily="34" charset="0"/>
              </a:rPr>
              <a:t>6</a:t>
            </a:fld>
            <a:endParaRPr lang="cs-CZ" altLang="cs-CZ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73331"/>
      </p:ext>
    </p:extLst>
  </p:cSld>
  <p:clrMapOvr>
    <a:masterClrMapping/>
  </p:clrMapOvr>
  <p:transition spd="med" advTm="142608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24FE961-C00B-4181-BBF1-B2673EE77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05" y="486274"/>
            <a:ext cx="9404723" cy="1400530"/>
          </a:xfrm>
        </p:spPr>
        <p:txBody>
          <a:bodyPr/>
          <a:lstStyle/>
          <a:p>
            <a:pPr algn="ctr"/>
            <a:r>
              <a:rPr lang="cs-CZ" altLang="cs-CZ" b="1" dirty="0"/>
              <a:t>Interdisciplinární studium jazyka</a:t>
            </a:r>
            <a:br>
              <a:rPr lang="cs-CZ" altLang="cs-CZ" b="1" dirty="0"/>
            </a:br>
            <a:r>
              <a:rPr lang="cs-CZ" altLang="cs-CZ" b="1" dirty="0"/>
              <a:t>Psycholingvistika</a:t>
            </a:r>
            <a:endParaRPr lang="cs-CZ" b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BEFF368-C66F-44C8-A795-F21DBA0DE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021888" cy="419548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spcBef>
                <a:spcPts val="800"/>
              </a:spcBef>
              <a:buNone/>
            </a:pPr>
            <a:r>
              <a:rPr lang="cs-CZ" altLang="cs-CZ" sz="3200" b="1" dirty="0">
                <a:latin typeface="+mn-lt"/>
              </a:rPr>
              <a:t>Cca. od poloviny 20. století, americká lingvistika (C. E. </a:t>
            </a:r>
            <a:r>
              <a:rPr lang="cs-CZ" altLang="cs-CZ" sz="3200" b="1" dirty="0" err="1">
                <a:latin typeface="+mn-lt"/>
              </a:rPr>
              <a:t>Osgood</a:t>
            </a:r>
            <a:r>
              <a:rPr lang="cs-CZ" altLang="cs-CZ" sz="3200" b="1" dirty="0">
                <a:latin typeface="+mn-lt"/>
              </a:rPr>
              <a:t>,  T. A. </a:t>
            </a:r>
            <a:r>
              <a:rPr lang="cs-CZ" altLang="cs-CZ" sz="3200" b="1" dirty="0" err="1">
                <a:latin typeface="+mn-lt"/>
              </a:rPr>
              <a:t>Sebeok</a:t>
            </a:r>
            <a:r>
              <a:rPr lang="cs-CZ" altLang="cs-CZ" sz="3200" b="1" dirty="0">
                <a:latin typeface="+mn-lt"/>
              </a:rPr>
              <a:t>, G. </a:t>
            </a:r>
            <a:r>
              <a:rPr lang="cs-CZ" altLang="cs-CZ" sz="3200" b="1" dirty="0" err="1">
                <a:latin typeface="+mn-lt"/>
              </a:rPr>
              <a:t>Lakoff</a:t>
            </a:r>
            <a:r>
              <a:rPr lang="cs-CZ" altLang="cs-CZ" sz="3200" b="1" dirty="0">
                <a:latin typeface="+mn-lt"/>
              </a:rPr>
              <a:t>, N. </a:t>
            </a:r>
            <a:r>
              <a:rPr lang="cs-CZ" altLang="cs-CZ" sz="3200" b="1" dirty="0" err="1">
                <a:latin typeface="+mn-lt"/>
              </a:rPr>
              <a:t>Chomsky</a:t>
            </a:r>
            <a:r>
              <a:rPr lang="cs-CZ" altLang="cs-CZ" sz="3200" b="1" dirty="0">
                <a:latin typeface="+mn-lt"/>
              </a:rPr>
              <a:t>)</a:t>
            </a:r>
          </a:p>
          <a:p>
            <a:pPr marL="0" indent="0">
              <a:spcBef>
                <a:spcPts val="800"/>
              </a:spcBef>
              <a:buNone/>
            </a:pPr>
            <a:endParaRPr lang="cs-CZ" altLang="cs-CZ" sz="28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  <a:p>
            <a:pPr marL="0" indent="0" algn="just">
              <a:spcBef>
                <a:spcPts val="800"/>
              </a:spcBef>
              <a:buNone/>
            </a:pPr>
            <a:r>
              <a:rPr lang="cs-CZ" altLang="cs-CZ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Předmět studia:</a:t>
            </a:r>
            <a:r>
              <a:rPr lang="cs-CZ" altLang="cs-CZ" sz="2800" b="1" dirty="0">
                <a:latin typeface="+mn-lt"/>
              </a:rPr>
              <a:t> Jazyk a pojmové myšlení, psychické činnosti spojené s mluvou. </a:t>
            </a:r>
          </a:p>
          <a:p>
            <a:pPr marL="0" indent="0" algn="just">
              <a:spcBef>
                <a:spcPts val="800"/>
              </a:spcBef>
              <a:buNone/>
            </a:pPr>
            <a:r>
              <a:rPr lang="cs-CZ" altLang="cs-CZ" sz="2800" b="1" dirty="0">
                <a:latin typeface="+mn-lt"/>
              </a:rPr>
              <a:t>Produkce řeči:  </a:t>
            </a:r>
            <a:r>
              <a:rPr lang="cs-CZ" altLang="cs-CZ" sz="2800" dirty="0">
                <a:latin typeface="+mn-lt"/>
              </a:rPr>
              <a:t>konceptualizace představy (  &gt;  abstraktní pojmy, </a:t>
            </a:r>
            <a:r>
              <a:rPr lang="cs-CZ" altLang="cs-CZ" sz="2800" dirty="0" err="1">
                <a:latin typeface="+mn-lt"/>
              </a:rPr>
              <a:t>význa</a:t>
            </a:r>
            <a:r>
              <a:rPr lang="cs-CZ" altLang="cs-CZ" sz="2800" dirty="0">
                <a:latin typeface="+mn-lt"/>
              </a:rPr>
              <a:t>- my) &gt; pojmenování &gt; formulace &gt; artikulace</a:t>
            </a:r>
          </a:p>
          <a:p>
            <a:pPr marL="0" indent="0" algn="just">
              <a:spcBef>
                <a:spcPts val="800"/>
              </a:spcBef>
              <a:buNone/>
            </a:pPr>
            <a:r>
              <a:rPr lang="cs-CZ" altLang="cs-CZ" sz="2800" b="1" dirty="0">
                <a:latin typeface="+mn-lt"/>
              </a:rPr>
              <a:t>Percepce řeči: </a:t>
            </a:r>
            <a:r>
              <a:rPr lang="cs-CZ" altLang="cs-CZ" sz="2800" dirty="0">
                <a:latin typeface="+mn-lt"/>
              </a:rPr>
              <a:t>vnímání &gt; segmentace jednotek &gt; přiřazení významu &gt; syntaktická analýza a interpretace</a:t>
            </a:r>
            <a:endParaRPr lang="cs-CZ" altLang="cs-CZ" sz="2800" b="1" dirty="0">
              <a:latin typeface="+mn-lt"/>
            </a:endParaRPr>
          </a:p>
          <a:p>
            <a:pPr marL="0" indent="0" algn="just">
              <a:spcBef>
                <a:spcPts val="800"/>
              </a:spcBef>
              <a:buNone/>
            </a:pPr>
            <a:endParaRPr lang="cs-CZ" altLang="cs-CZ" sz="2600" b="1" dirty="0">
              <a:latin typeface="+mn-lt"/>
            </a:endParaRPr>
          </a:p>
          <a:p>
            <a:pPr marL="0" indent="0" algn="just">
              <a:spcBef>
                <a:spcPts val="800"/>
              </a:spcBef>
              <a:buNone/>
            </a:pPr>
            <a:r>
              <a:rPr lang="cs-CZ" altLang="cs-CZ" sz="2600" b="1" dirty="0">
                <a:latin typeface="+mn-lt"/>
              </a:rPr>
              <a:t>Předchůdci: Psychologická lingvistika (W. </a:t>
            </a:r>
            <a:r>
              <a:rPr lang="cs-CZ" altLang="cs-CZ" sz="2600" b="1" dirty="0" err="1">
                <a:latin typeface="+mn-lt"/>
              </a:rPr>
              <a:t>Wundt</a:t>
            </a:r>
            <a:r>
              <a:rPr lang="cs-CZ" altLang="cs-CZ" sz="2600" b="1" dirty="0">
                <a:latin typeface="+mn-lt"/>
              </a:rPr>
              <a:t> – počátek 20. stol.)</a:t>
            </a:r>
          </a:p>
          <a:p>
            <a:pPr marL="0" indent="0">
              <a:buNone/>
            </a:pPr>
            <a:r>
              <a:rPr lang="cs-CZ" altLang="cs-CZ" sz="2600" b="1" dirty="0">
                <a:latin typeface="+mn-lt"/>
              </a:rPr>
              <a:t>Behaviorismus v jazyce (L. </a:t>
            </a:r>
            <a:r>
              <a:rPr lang="cs-CZ" altLang="cs-CZ" sz="2600" b="1" dirty="0" err="1">
                <a:latin typeface="+mn-lt"/>
              </a:rPr>
              <a:t>Bloomfield</a:t>
            </a:r>
            <a:r>
              <a:rPr lang="cs-CZ" altLang="cs-CZ" sz="2600" b="1" dirty="0">
                <a:latin typeface="+mn-lt"/>
              </a:rPr>
              <a:t>):  S     &gt;     r    &gt;     s     &gt;     R</a:t>
            </a:r>
          </a:p>
          <a:p>
            <a:pPr>
              <a:spcBef>
                <a:spcPts val="800"/>
              </a:spcBef>
            </a:pPr>
            <a:endParaRPr lang="cs-CZ" altLang="cs-CZ" sz="2600" b="1" dirty="0">
              <a:latin typeface="+mn-lt"/>
            </a:endParaRPr>
          </a:p>
          <a:p>
            <a:pPr marL="0" indent="0">
              <a:spcBef>
                <a:spcPts val="800"/>
              </a:spcBef>
              <a:buNone/>
            </a:pPr>
            <a:endParaRPr lang="cs-CZ" altLang="cs-CZ" sz="2600" b="1" dirty="0">
              <a:latin typeface="+mn-lt"/>
            </a:endParaRPr>
          </a:p>
          <a:p>
            <a:pPr marL="0" indent="0">
              <a:spcBef>
                <a:spcPts val="800"/>
              </a:spcBef>
              <a:buNone/>
            </a:pPr>
            <a:endParaRPr lang="cs-CZ" altLang="cs-CZ" sz="2600" b="1" dirty="0">
              <a:latin typeface="+mn-lt"/>
            </a:endParaRPr>
          </a:p>
          <a:p>
            <a:pPr marL="0" indent="0">
              <a:spcBef>
                <a:spcPts val="800"/>
              </a:spcBef>
              <a:buNone/>
            </a:pPr>
            <a:endParaRPr lang="cs-CZ" altLang="cs-CZ" sz="2600" b="1" dirty="0">
              <a:latin typeface="+mn-lt"/>
            </a:endParaRPr>
          </a:p>
          <a:p>
            <a:pPr>
              <a:spcBef>
                <a:spcPts val="800"/>
              </a:spcBef>
            </a:pPr>
            <a:endParaRPr lang="cs-CZ" altLang="cs-CZ" sz="2400" b="1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0" indent="0" algn="just">
              <a:spcBef>
                <a:spcPts val="800"/>
              </a:spcBef>
              <a:buNone/>
            </a:pPr>
            <a:endParaRPr lang="cs-CZ" altLang="cs-CZ" sz="2400" b="1" dirty="0">
              <a:latin typeface="+mn-lt"/>
            </a:endParaRPr>
          </a:p>
          <a:p>
            <a:pPr marL="0" indent="0">
              <a:spcBef>
                <a:spcPts val="800"/>
              </a:spcBef>
              <a:spcAft>
                <a:spcPts val="600"/>
              </a:spcAft>
              <a:buNone/>
            </a:pPr>
            <a:endParaRPr lang="cs-CZ" sz="2600" u="sng" dirty="0">
              <a:latin typeface="+mn-lt"/>
            </a:endParaRP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51FF8399-BD6E-489B-B206-F066CF053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0063" y="5582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C72226D-F7BA-4CBC-BC83-6CDCDF66985E}" type="slidenum">
              <a:rPr lang="cs-CZ" altLang="cs-CZ" sz="1600" smtClean="0">
                <a:solidFill>
                  <a:schemeClr val="tx1"/>
                </a:solidFill>
                <a:latin typeface="Arial" panose="020B0604020202020204" pitchFamily="34" charset="0"/>
              </a:rPr>
              <a:t>7</a:t>
            </a:fld>
            <a:endParaRPr lang="cs-CZ" altLang="cs-CZ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6840"/>
      </p:ext>
    </p:extLst>
  </p:cSld>
  <p:clrMapOvr>
    <a:masterClrMapping/>
  </p:clrMapOvr>
  <p:transition spd="med" advTm="187515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24FE961-C00B-4181-BBF1-B2673EE77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05" y="486274"/>
            <a:ext cx="9404723" cy="1400530"/>
          </a:xfrm>
        </p:spPr>
        <p:txBody>
          <a:bodyPr/>
          <a:lstStyle/>
          <a:p>
            <a:pPr algn="ctr"/>
            <a:r>
              <a:rPr lang="cs-CZ" altLang="cs-CZ" b="1" dirty="0"/>
              <a:t>Interdisciplinární studium jazyka</a:t>
            </a:r>
            <a:br>
              <a:rPr lang="cs-CZ" altLang="cs-CZ" b="1" dirty="0"/>
            </a:br>
            <a:r>
              <a:rPr lang="cs-CZ" altLang="cs-CZ" b="1" dirty="0"/>
              <a:t>Psycholingvistika</a:t>
            </a:r>
            <a:endParaRPr lang="cs-CZ" b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BEFF368-C66F-44C8-A795-F21DBA0DE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021888" cy="4195481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800"/>
              </a:spcBef>
              <a:buNone/>
            </a:pPr>
            <a:endParaRPr lang="cs-CZ" altLang="cs-CZ" sz="1000" b="1" dirty="0">
              <a:latin typeface="+mn-lt"/>
            </a:endParaRPr>
          </a:p>
          <a:p>
            <a:pPr marL="0" indent="0" algn="just">
              <a:spcBef>
                <a:spcPts val="800"/>
              </a:spcBef>
              <a:buNone/>
            </a:pPr>
            <a:r>
              <a:rPr lang="cs-CZ" altLang="cs-CZ" sz="2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Další oblasti studia:</a:t>
            </a:r>
          </a:p>
          <a:p>
            <a:pPr marL="0" indent="0" algn="just">
              <a:spcBef>
                <a:spcPts val="800"/>
              </a:spcBef>
              <a:buNone/>
            </a:pPr>
            <a:endParaRPr lang="cs-CZ" altLang="cs-CZ" sz="500" b="1" dirty="0">
              <a:latin typeface="+mn-lt"/>
            </a:endParaRPr>
          </a:p>
          <a:p>
            <a:pPr algn="just">
              <a:spcBef>
                <a:spcPts val="800"/>
              </a:spcBef>
            </a:pPr>
            <a:r>
              <a:rPr lang="cs-CZ" altLang="cs-CZ" sz="2400" b="1" dirty="0">
                <a:latin typeface="+mn-lt"/>
              </a:rPr>
              <a:t>Osvojování mateřského jazyka (vrozená dispozice, univerzální gramatika?)</a:t>
            </a:r>
          </a:p>
          <a:p>
            <a:pPr algn="just">
              <a:spcBef>
                <a:spcPts val="800"/>
              </a:spcBef>
            </a:pPr>
            <a:r>
              <a:rPr lang="cs-CZ" altLang="cs-CZ" sz="2400" b="1" dirty="0">
                <a:latin typeface="+mn-lt"/>
              </a:rPr>
              <a:t>Bilingvismus (simultánní </a:t>
            </a:r>
            <a:r>
              <a:rPr lang="cs-CZ" altLang="cs-CZ" sz="2400" b="1" i="1" dirty="0">
                <a:latin typeface="+mn-lt"/>
              </a:rPr>
              <a:t>vs.</a:t>
            </a:r>
            <a:r>
              <a:rPr lang="cs-CZ" altLang="cs-CZ" sz="2400" b="1" dirty="0">
                <a:latin typeface="+mn-lt"/>
              </a:rPr>
              <a:t> sekvenční)</a:t>
            </a:r>
          </a:p>
          <a:p>
            <a:pPr algn="just">
              <a:spcBef>
                <a:spcPts val="800"/>
              </a:spcBef>
            </a:pPr>
            <a:r>
              <a:rPr lang="cs-CZ" altLang="cs-CZ" sz="2400" b="1" dirty="0">
                <a:latin typeface="+mn-lt"/>
              </a:rPr>
              <a:t>Studium cizího jazyka (odlišný proces)</a:t>
            </a:r>
          </a:p>
          <a:p>
            <a:pPr algn="just">
              <a:spcBef>
                <a:spcPts val="800"/>
              </a:spcBef>
            </a:pPr>
            <a:r>
              <a:rPr lang="cs-CZ" altLang="cs-CZ" sz="2400" b="1" dirty="0">
                <a:latin typeface="+mn-lt"/>
              </a:rPr>
              <a:t>Vnitřní řeč (= myšlení)</a:t>
            </a:r>
          </a:p>
          <a:p>
            <a:pPr marL="0" indent="0" algn="just">
              <a:spcBef>
                <a:spcPts val="800"/>
              </a:spcBef>
              <a:buNone/>
            </a:pPr>
            <a:endParaRPr lang="cs-CZ" altLang="cs-CZ" sz="2600" b="1" dirty="0">
              <a:latin typeface="+mn-lt"/>
            </a:endParaRPr>
          </a:p>
          <a:p>
            <a:pPr marL="0" indent="0">
              <a:spcBef>
                <a:spcPts val="800"/>
              </a:spcBef>
              <a:buNone/>
            </a:pPr>
            <a:endParaRPr lang="cs-CZ" altLang="cs-CZ" sz="2600" b="1" dirty="0">
              <a:latin typeface="+mn-lt"/>
            </a:endParaRPr>
          </a:p>
          <a:p>
            <a:pPr marL="0" indent="0">
              <a:spcBef>
                <a:spcPts val="800"/>
              </a:spcBef>
              <a:buNone/>
            </a:pPr>
            <a:endParaRPr lang="cs-CZ" altLang="cs-CZ" sz="2600" b="1" dirty="0">
              <a:latin typeface="+mn-lt"/>
            </a:endParaRPr>
          </a:p>
          <a:p>
            <a:pPr marL="0" indent="0">
              <a:spcBef>
                <a:spcPts val="800"/>
              </a:spcBef>
              <a:buNone/>
            </a:pPr>
            <a:endParaRPr lang="cs-CZ" altLang="cs-CZ" sz="2600" b="1" dirty="0">
              <a:latin typeface="+mn-lt"/>
            </a:endParaRPr>
          </a:p>
          <a:p>
            <a:pPr>
              <a:spcBef>
                <a:spcPts val="800"/>
              </a:spcBef>
            </a:pPr>
            <a:endParaRPr lang="cs-CZ" altLang="cs-CZ" sz="2400" b="1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0" indent="0" algn="just">
              <a:spcBef>
                <a:spcPts val="800"/>
              </a:spcBef>
              <a:buNone/>
            </a:pPr>
            <a:endParaRPr lang="cs-CZ" altLang="cs-CZ" sz="2400" b="1" dirty="0">
              <a:latin typeface="+mn-lt"/>
            </a:endParaRPr>
          </a:p>
          <a:p>
            <a:pPr marL="0" indent="0">
              <a:spcBef>
                <a:spcPts val="800"/>
              </a:spcBef>
              <a:spcAft>
                <a:spcPts val="600"/>
              </a:spcAft>
              <a:buNone/>
            </a:pPr>
            <a:endParaRPr lang="cs-CZ" sz="2600" u="sng" dirty="0">
              <a:latin typeface="+mn-lt"/>
            </a:endParaRP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51FF8399-BD6E-489B-B206-F066CF053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0063" y="5582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C72226D-F7BA-4CBC-BC83-6CDCDF66985E}" type="slidenum">
              <a:rPr lang="cs-CZ" altLang="cs-CZ" sz="1600" smtClean="0">
                <a:solidFill>
                  <a:schemeClr val="tx1"/>
                </a:solidFill>
                <a:latin typeface="Arial" panose="020B0604020202020204" pitchFamily="34" charset="0"/>
              </a:rPr>
              <a:t>8</a:t>
            </a:fld>
            <a:endParaRPr lang="cs-CZ" altLang="cs-CZ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982581"/>
      </p:ext>
    </p:extLst>
  </p:cSld>
  <p:clrMapOvr>
    <a:masterClrMapping/>
  </p:clrMapOvr>
  <p:transition spd="med" advTm="112474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24FE961-C00B-4181-BBF1-B2673EE77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05" y="486274"/>
            <a:ext cx="9404723" cy="1400530"/>
          </a:xfrm>
        </p:spPr>
        <p:txBody>
          <a:bodyPr/>
          <a:lstStyle/>
          <a:p>
            <a:pPr algn="ctr"/>
            <a:r>
              <a:rPr lang="cs-CZ" altLang="cs-CZ" b="1" dirty="0"/>
              <a:t>Členění a přesahy lingvistiky:</a:t>
            </a:r>
            <a:br>
              <a:rPr lang="cs-CZ" altLang="cs-CZ" b="1" dirty="0"/>
            </a:br>
            <a:r>
              <a:rPr lang="cs-CZ" altLang="cs-CZ" b="1" dirty="0"/>
              <a:t>Shrnutí</a:t>
            </a:r>
            <a:endParaRPr lang="cs-CZ" b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BEFF368-C66F-44C8-A795-F21DBA0DE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021888" cy="41954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Tx/>
              <a:buNone/>
            </a:pPr>
            <a:r>
              <a:rPr lang="cs-CZ" altLang="cs-CZ" sz="2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1. Lingvistika jako součást šířeji pojatých vědních oborů</a:t>
            </a:r>
            <a:r>
              <a:rPr lang="cs-CZ" altLang="cs-CZ" sz="2600" b="1" dirty="0"/>
              <a:t> (filologie, sémiotika, kognitivní věda)</a:t>
            </a:r>
          </a:p>
          <a:p>
            <a:pPr>
              <a:spcBef>
                <a:spcPts val="1200"/>
              </a:spcBef>
              <a:buClrTx/>
              <a:buNone/>
            </a:pPr>
            <a:r>
              <a:rPr lang="cs-CZ" altLang="cs-CZ" sz="2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2. Tradiční jádro lingvistiky:</a:t>
            </a:r>
            <a:r>
              <a:rPr lang="cs-CZ" altLang="cs-CZ" sz="2600" b="1" dirty="0"/>
              <a:t> disciplíny odpovídající </a:t>
            </a:r>
            <a:r>
              <a:rPr lang="cs-CZ" altLang="cs-CZ" sz="2600" b="1" dirty="0" err="1"/>
              <a:t>jednotli-vým</a:t>
            </a:r>
            <a:r>
              <a:rPr lang="cs-CZ" altLang="cs-CZ" sz="2600" b="1" dirty="0"/>
              <a:t> jazykovým subsystémům (fonetika a fonologie, morfologie, lexikologie a sémantika, syntax)</a:t>
            </a:r>
          </a:p>
          <a:p>
            <a:pPr>
              <a:spcBef>
                <a:spcPts val="1200"/>
              </a:spcBef>
              <a:buClrTx/>
              <a:buNone/>
            </a:pPr>
            <a:r>
              <a:rPr lang="cs-CZ" altLang="cs-CZ" sz="2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3. Další lingvistické disciplíny</a:t>
            </a:r>
            <a:r>
              <a:rPr lang="cs-CZ" altLang="cs-CZ" sz="2600" b="1" dirty="0"/>
              <a:t> (pragmatika, stylistika, </a:t>
            </a:r>
            <a:r>
              <a:rPr lang="cs-CZ" altLang="cs-CZ" sz="2600" b="1" dirty="0" err="1"/>
              <a:t>dialekto-logie</a:t>
            </a:r>
            <a:r>
              <a:rPr lang="cs-CZ" altLang="cs-CZ" sz="2600" b="1" dirty="0"/>
              <a:t> a jazykový zeměpis, historická gramatika…)</a:t>
            </a:r>
          </a:p>
          <a:p>
            <a:pPr>
              <a:spcBef>
                <a:spcPts val="1200"/>
              </a:spcBef>
              <a:buClrTx/>
              <a:buNone/>
            </a:pPr>
            <a:r>
              <a:rPr lang="cs-CZ" altLang="cs-CZ" sz="2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4. Pomezní disciplíny</a:t>
            </a:r>
            <a:r>
              <a:rPr lang="cs-CZ" altLang="cs-CZ" sz="2600" b="1" dirty="0"/>
              <a:t> (interdisciplinární studium: </a:t>
            </a:r>
            <a:r>
              <a:rPr lang="cs-CZ" altLang="cs-CZ" sz="2600" b="1" dirty="0" err="1"/>
              <a:t>sociolingvi-stika</a:t>
            </a:r>
            <a:r>
              <a:rPr lang="cs-CZ" altLang="cs-CZ" sz="2600" b="1" dirty="0"/>
              <a:t>, neurolingvistika, psycholingvistika atd.)</a:t>
            </a:r>
          </a:p>
          <a:p>
            <a:pPr>
              <a:spcBef>
                <a:spcPct val="0"/>
              </a:spcBef>
              <a:buClrTx/>
              <a:buNone/>
            </a:pPr>
            <a:endParaRPr lang="cs-CZ" altLang="cs-CZ" sz="2600" b="1" dirty="0"/>
          </a:p>
          <a:p>
            <a:pPr>
              <a:spcBef>
                <a:spcPct val="0"/>
              </a:spcBef>
              <a:buClrTx/>
              <a:buNone/>
            </a:pPr>
            <a:endParaRPr lang="cs-CZ" altLang="cs-CZ" sz="2600" b="1" dirty="0"/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51FF8399-BD6E-489B-B206-F066CF053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0063" y="5582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C72226D-F7BA-4CBC-BC83-6CDCDF66985E}" type="slidenum">
              <a:rPr lang="cs-CZ" altLang="cs-CZ" sz="1600" smtClean="0">
                <a:solidFill>
                  <a:schemeClr val="tx1"/>
                </a:solidFill>
                <a:latin typeface="Arial" panose="020B0604020202020204" pitchFamily="34" charset="0"/>
              </a:rPr>
              <a:t>9</a:t>
            </a:fld>
            <a:endParaRPr lang="cs-CZ" altLang="cs-CZ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25443"/>
      </p:ext>
    </p:extLst>
  </p:cSld>
  <p:clrMapOvr>
    <a:masterClrMapping/>
  </p:clrMapOvr>
  <p:transition spd="med" advTm="109903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2507</TotalTime>
  <Words>620</Words>
  <Application>Microsoft Office PowerPoint</Application>
  <PresentationFormat>Širokoúhlá obrazovka</PresentationFormat>
  <Paragraphs>98</Paragraphs>
  <Slides>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Tahoma</vt:lpstr>
      <vt:lpstr>Times New Roman</vt:lpstr>
      <vt:lpstr>Wingdings 3</vt:lpstr>
      <vt:lpstr>Ion</vt:lpstr>
      <vt:lpstr>Prezentace aplikace PowerPoint</vt:lpstr>
      <vt:lpstr>Interdisciplinární studium jazyka Sociolingvistika</vt:lpstr>
      <vt:lpstr>Světové jazyky</vt:lpstr>
      <vt:lpstr>Interdisciplinární studium jazyka Sociolingvistika</vt:lpstr>
      <vt:lpstr>Interdisciplinární studium jazyka Antropolingvistika / Etnolingvistika </vt:lpstr>
      <vt:lpstr>Interdisciplinární studium jazyka Neurolingvistika</vt:lpstr>
      <vt:lpstr>Interdisciplinární studium jazyka Psycholingvistika</vt:lpstr>
      <vt:lpstr>Interdisciplinární studium jazyka Psycholingvistika</vt:lpstr>
      <vt:lpstr>Členění a přesahy lingvistiky: Shrnutí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Koncept identitární neologie: generačně příznaková slova ve výzkumu</dc:title>
  <dc:creator>Alena</dc:creator>
  <cp:lastModifiedBy>Petr Stehlík</cp:lastModifiedBy>
  <cp:revision>781</cp:revision>
  <cp:lastPrinted>2020-07-02T07:34:28Z</cp:lastPrinted>
  <dcterms:created xsi:type="dcterms:W3CDTF">2019-10-17T09:02:16Z</dcterms:created>
  <dcterms:modified xsi:type="dcterms:W3CDTF">2020-10-26T18:55:12Z</dcterms:modified>
</cp:coreProperties>
</file>