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handoutMasterIdLst>
    <p:handoutMasterId r:id="rId13"/>
  </p:handoutMasterIdLst>
  <p:sldIdLst>
    <p:sldId id="256" r:id="rId2"/>
    <p:sldId id="403" r:id="rId3"/>
    <p:sldId id="398" r:id="rId4"/>
    <p:sldId id="399" r:id="rId5"/>
    <p:sldId id="405" r:id="rId6"/>
    <p:sldId id="404" r:id="rId7"/>
    <p:sldId id="400" r:id="rId8"/>
    <p:sldId id="406" r:id="rId9"/>
    <p:sldId id="407" r:id="rId10"/>
    <p:sldId id="408" r:id="rId11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" initials="A" lastIdx="1" clrIdx="0">
    <p:extLst>
      <p:ext uri="{19B8F6BF-5375-455C-9EA6-DF929625EA0E}">
        <p15:presenceInfo xmlns:p15="http://schemas.microsoft.com/office/powerpoint/2012/main" userId="A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FC24"/>
    <a:srgbClr val="DB1C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6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934BC-94FD-4BC2-AEF0-451E18BEA9D7}" type="datetimeFigureOut">
              <a:rPr lang="fr-FR" smtClean="0"/>
              <a:t>03/11/2020</a:t>
            </a:fld>
            <a:endParaRPr lang="fr-FR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8721"/>
            <a:ext cx="2971800" cy="4985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1089F-EBCB-406F-95FF-F62EAEAAA90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76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12E5F-B7F6-4425-AF56-C02BE0F11D23}" type="datetimeFigureOut">
              <a:rPr lang="fr-FR" smtClean="0"/>
              <a:t>03/11/2020</a:t>
            </a:fld>
            <a:endParaRPr lang="fr-FR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FR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8186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0430B0-4080-4D35-B877-61192B60C7E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383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">
            <a:extLst>
              <a:ext uri="{FF2B5EF4-FFF2-40B4-BE49-F238E27FC236}">
                <a16:creationId xmlns:a16="http://schemas.microsoft.com/office/drawing/2014/main" id="{AD5917AD-0377-40A2-A11C-BAA92657E6A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7EC1E3D-3F38-4ECF-BCE6-518E1E3ABD46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147" name="Text Box 1">
            <a:extLst>
              <a:ext uri="{FF2B5EF4-FFF2-40B4-BE49-F238E27FC236}">
                <a16:creationId xmlns:a16="http://schemas.microsoft.com/office/drawing/2014/main" id="{AB5592CA-3735-4F95-B602-0B97600CF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0BED404B-CD2C-4294-8F06-302724AD3E11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68133607-D78A-496F-9800-ABCBE5874C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A188D463-7021-4229-B21B-8EDB0BC41A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57514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09663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3427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4360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3041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11563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15708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16297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0">
            <a:extLst>
              <a:ext uri="{FF2B5EF4-FFF2-40B4-BE49-F238E27FC236}">
                <a16:creationId xmlns:a16="http://schemas.microsoft.com/office/drawing/2014/main" id="{79819631-519F-4D8E-A707-B156C35BD2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D9D982C-00FC-4B95-97C6-BC96C8C5E8EB}" type="slidenum">
              <a:rPr lang="cs-CZ" altLang="cs-CZ"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385E0E08-1D50-49FA-AD05-43DD0E8FE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A7D731D-3535-46AA-A99A-4D73E7D844EC}" type="slidenum">
              <a:rPr lang="cs-CZ" altLang="cs-CZ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3B74F5C0-227B-4485-B054-1404A9A08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57E3F4B4-617C-4C14-AB94-BE5E45F293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58147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25FF-D271-4E53-B6F7-B4D4579C387D}" type="datetime1">
              <a:rPr lang="fr-FR" smtClean="0"/>
              <a:t>03/11/2020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4289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CCBE-9879-431C-A466-F755C2DCFE5C}" type="datetime1">
              <a:rPr lang="fr-FR" smtClean="0"/>
              <a:t>03/11/2020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5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12BBF-9801-48F3-9C22-98BCF8BA2B1E}" type="datetime1">
              <a:rPr lang="fr-FR" smtClean="0"/>
              <a:t>03/11/2020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094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7D7B5-95AD-4F56-8C85-8E7D742564FF}" type="datetime1">
              <a:rPr lang="fr-FR" smtClean="0"/>
              <a:t>03/11/2020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5881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BB49F-B501-4E8F-80E3-E29365F9901D}" type="datetime1">
              <a:rPr lang="fr-FR" smtClean="0"/>
              <a:t>03/11/2020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18963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49FD7-390E-4191-B877-C8E4831E133B}" type="datetime1">
              <a:rPr lang="fr-FR" smtClean="0"/>
              <a:t>03/11/2020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3199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74322-4496-4156-BEE3-02AB30888F4E}" type="datetime1">
              <a:rPr lang="fr-FR" smtClean="0"/>
              <a:t>03/11/2020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8373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809DB-F2CA-478A-B553-6DF45AFC29B6}" type="datetime1">
              <a:rPr lang="fr-FR" smtClean="0"/>
              <a:t>03/11/2020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6615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EB7F2-4294-4EF7-A49C-E4D69F719749}" type="datetime1">
              <a:rPr lang="fr-FR" smtClean="0"/>
              <a:t>03/11/2020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687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0A51-9896-4462-9180-57F2AAE61AA8}" type="datetime1">
              <a:rPr lang="fr-FR" smtClean="0"/>
              <a:t>03/11/2020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18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2E95-9B60-425A-A0F4-B830E817108F}" type="datetime1">
              <a:rPr lang="fr-FR" smtClean="0"/>
              <a:t>03/11/2020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9544184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65159-7C23-4DF1-B2B1-2093247B8531}" type="datetime1">
              <a:rPr lang="fr-FR" smtClean="0"/>
              <a:t>03/11/2020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0409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3380-C13E-4FDA-9A67-0B38C34F5BF6}" type="datetime1">
              <a:rPr lang="fr-FR" smtClean="0"/>
              <a:t>03/11/2020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2867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E2E95-9B60-425A-A0F4-B830E817108F}" type="datetime1">
              <a:rPr lang="fr-FR" smtClean="0"/>
              <a:t>03/11/2020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482567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8577-4E49-403A-92E6-1D8995838B55}" type="datetime1">
              <a:rPr lang="fr-FR" smtClean="0"/>
              <a:t>03/11/2020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316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1E0B-96FF-4C71-B196-5DE41711CA0E}" type="datetime1">
              <a:rPr lang="fr-FR" smtClean="0"/>
              <a:t>03/11/2020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595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7487F-3779-4B7D-9985-93037B15F873}" type="datetime1">
              <a:rPr lang="fr-FR" smtClean="0"/>
              <a:t>03/11/2020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KMF, Praha 13.12.2013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2177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F3E2E95-9B60-425A-A0F4-B830E817108F}" type="datetime1">
              <a:rPr lang="fr-FR" smtClean="0"/>
              <a:t>03/11/2020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fr-FR"/>
              <a:t>KMF, Praha 13.12.2013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C6337-CE92-4805-951A-B68939D4C72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621327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2">
            <a:extLst>
              <a:ext uri="{FF2B5EF4-FFF2-40B4-BE49-F238E27FC236}">
                <a16:creationId xmlns:a16="http://schemas.microsoft.com/office/drawing/2014/main" id="{49C08969-64D5-4E20-B774-3A507761E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4889" y="2701925"/>
            <a:ext cx="8161337" cy="252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500" b="1" dirty="0">
                <a:solidFill>
                  <a:schemeClr val="tx1"/>
                </a:solidFill>
                <a:latin typeface="+mj-lt"/>
              </a:rPr>
              <a:t>Úvod do jazykovědy</a:t>
            </a:r>
          </a:p>
          <a:p>
            <a:pPr algn="ctr"/>
            <a:r>
              <a:rPr lang="cs-CZ" sz="3000" b="1" dirty="0">
                <a:solidFill>
                  <a:schemeClr val="tx1"/>
                </a:solidFill>
                <a:latin typeface="+mj-lt"/>
              </a:rPr>
              <a:t>(4)</a:t>
            </a:r>
          </a:p>
          <a:p>
            <a:pPr algn="ctr"/>
            <a:r>
              <a:rPr lang="cs-CZ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+mj-lt"/>
              </a:rPr>
              <a:t>doc. Mgr. Petr Stehlík, Ph.D. </a:t>
            </a:r>
          </a:p>
          <a:p>
            <a:pPr algn="ctr"/>
            <a:r>
              <a:rPr lang="cs-CZ" sz="2600" dirty="0">
                <a:solidFill>
                  <a:schemeClr val="bg2">
                    <a:lumMod val="20000"/>
                    <a:lumOff val="80000"/>
                  </a:schemeClr>
                </a:solidFill>
                <a:latin typeface="+mn-lt"/>
              </a:rPr>
              <a:t>ÚRJL FF MU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cs-CZ" altLang="cs-CZ" sz="45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id="{EB0BD601-3095-4668-8713-205FEB5BA8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1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Tm="51602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05" y="486274"/>
            <a:ext cx="9404723" cy="1400530"/>
          </a:xfrm>
        </p:spPr>
        <p:txBody>
          <a:bodyPr/>
          <a:lstStyle/>
          <a:p>
            <a:pPr algn="ctr"/>
            <a:r>
              <a:rPr lang="cs-CZ" altLang="cs-CZ" b="1" dirty="0"/>
              <a:t>Klasifikace jazyků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195481"/>
          </a:xfrm>
        </p:spPr>
        <p:txBody>
          <a:bodyPr>
            <a:normAutofit/>
          </a:bodyPr>
          <a:lstStyle/>
          <a:p>
            <a:pPr marL="0" indent="0">
              <a:spcBef>
                <a:spcPts val="726"/>
              </a:spcBef>
              <a:buClrTx/>
              <a:buNone/>
              <a:defRPr/>
            </a:pPr>
            <a:r>
              <a:rPr lang="cs-CZ" altLang="cs-CZ" sz="2400" b="1" dirty="0"/>
              <a:t>1) Genetická / genealogická klasifikace</a:t>
            </a:r>
          </a:p>
          <a:p>
            <a:pPr marL="0" indent="0">
              <a:spcBef>
                <a:spcPts val="0"/>
              </a:spcBef>
              <a:buClrTx/>
              <a:buNone/>
              <a:defRPr/>
            </a:pPr>
            <a:r>
              <a:rPr lang="cs-CZ" altLang="cs-CZ" sz="2400" dirty="0"/>
              <a:t>Kritérium příbuznosti jazyků (společný prajazyk)</a:t>
            </a:r>
          </a:p>
          <a:p>
            <a:pPr marL="0" indent="0">
              <a:spcBef>
                <a:spcPts val="1200"/>
              </a:spcBef>
              <a:buClrTx/>
              <a:buNone/>
              <a:defRPr/>
            </a:pPr>
            <a:r>
              <a:rPr lang="cs-CZ" altLang="cs-CZ" sz="2400" b="1" dirty="0"/>
              <a:t>2) Typologická klasifikace</a:t>
            </a:r>
          </a:p>
          <a:p>
            <a:pPr marL="0" indent="0">
              <a:spcBef>
                <a:spcPts val="0"/>
              </a:spcBef>
              <a:buClrTx/>
              <a:buNone/>
              <a:defRPr/>
            </a:pPr>
            <a:r>
              <a:rPr lang="cs-CZ" altLang="cs-CZ" sz="2400" dirty="0"/>
              <a:t>Základní typy jazyků podle strukturálních rysů</a:t>
            </a:r>
          </a:p>
          <a:p>
            <a:pPr marL="0" indent="0">
              <a:spcBef>
                <a:spcPts val="1200"/>
              </a:spcBef>
              <a:buClrTx/>
              <a:buNone/>
              <a:defRPr/>
            </a:pPr>
            <a:r>
              <a:rPr lang="cs-CZ" altLang="cs-CZ" sz="2400" b="1" dirty="0"/>
              <a:t>3) </a:t>
            </a:r>
            <a:r>
              <a:rPr lang="cs-CZ" altLang="cs-CZ" sz="2400" b="1" dirty="0" err="1"/>
              <a:t>Areální</a:t>
            </a:r>
            <a:r>
              <a:rPr lang="cs-CZ" altLang="cs-CZ" sz="2400" b="1" dirty="0"/>
              <a:t> / geografická klasifikace</a:t>
            </a:r>
          </a:p>
          <a:p>
            <a:pPr marL="0" indent="0">
              <a:spcBef>
                <a:spcPts val="0"/>
              </a:spcBef>
              <a:buClrTx/>
              <a:buNone/>
              <a:defRPr/>
            </a:pPr>
            <a:r>
              <a:rPr lang="cs-CZ" altLang="cs-CZ" sz="2400" dirty="0"/>
              <a:t>Kritérium geografického rozložení jazyků</a:t>
            </a:r>
          </a:p>
          <a:p>
            <a:pPr marL="0" indent="0">
              <a:spcBef>
                <a:spcPts val="1200"/>
              </a:spcBef>
              <a:buClrTx/>
              <a:buNone/>
              <a:defRPr/>
            </a:pPr>
            <a:r>
              <a:rPr lang="cs-CZ" altLang="cs-CZ" sz="2400" b="1" dirty="0"/>
              <a:t>4) Sociolingvistická klasifikace</a:t>
            </a:r>
          </a:p>
          <a:p>
            <a:pPr marL="0" indent="0">
              <a:spcBef>
                <a:spcPts val="0"/>
              </a:spcBef>
              <a:buClrTx/>
              <a:buNone/>
              <a:defRPr/>
            </a:pPr>
            <a:r>
              <a:rPr lang="cs-CZ" altLang="cs-CZ" sz="2400" dirty="0"/>
              <a:t>Podle počtu mluvčích jazyků</a:t>
            </a:r>
          </a:p>
          <a:p>
            <a:pPr>
              <a:spcBef>
                <a:spcPts val="800"/>
              </a:spcBef>
              <a:spcAft>
                <a:spcPts val="1200"/>
              </a:spcAft>
              <a:buClrTx/>
              <a:buNone/>
            </a:pPr>
            <a:endParaRPr lang="cs-CZ" altLang="cs-CZ" sz="2200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51FF8399-BD6E-489B-B206-F066CF05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10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079479"/>
      </p:ext>
    </p:extLst>
  </p:cSld>
  <p:clrMapOvr>
    <a:masterClrMapping/>
  </p:clrMapOvr>
  <p:transition spd="med" advTm="117019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05" y="486274"/>
            <a:ext cx="9404723" cy="1400530"/>
          </a:xfrm>
        </p:spPr>
        <p:txBody>
          <a:bodyPr/>
          <a:lstStyle/>
          <a:p>
            <a:pPr algn="ctr"/>
            <a:r>
              <a:rPr lang="cs-CZ" altLang="cs-CZ" b="1" dirty="0"/>
              <a:t>Vývoj jazyka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633108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  <a:buClrTx/>
              <a:buNone/>
            </a:pPr>
            <a:endParaRPr lang="cs-CZ" altLang="cs-CZ" sz="2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spcBef>
                <a:spcPts val="800"/>
              </a:spcBef>
              <a:buClrTx/>
              <a:buNone/>
            </a:pP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1) Fylogeneze: </a:t>
            </a:r>
            <a:r>
              <a:rPr lang="cs-CZ" altLang="cs-CZ" sz="2800" b="1" dirty="0"/>
              <a:t>	 vývoj jazyka obecně</a:t>
            </a:r>
          </a:p>
          <a:p>
            <a:pPr>
              <a:spcBef>
                <a:spcPts val="800"/>
              </a:spcBef>
              <a:buClrTx/>
              <a:buNone/>
            </a:pPr>
            <a:endParaRPr lang="cs-CZ" altLang="cs-CZ" sz="2800" b="1" dirty="0"/>
          </a:p>
          <a:p>
            <a:pPr>
              <a:spcBef>
                <a:spcPts val="800"/>
              </a:spcBef>
              <a:buClrTx/>
              <a:buNone/>
            </a:pP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2) Ontogeneze:</a:t>
            </a:r>
            <a:r>
              <a:rPr lang="cs-CZ" altLang="cs-CZ" sz="2800" b="1" dirty="0"/>
              <a:t>  jazykový vývoj jedince</a:t>
            </a:r>
          </a:p>
          <a:p>
            <a:pPr marL="0" indent="0" algn="just">
              <a:spcBef>
                <a:spcPts val="800"/>
              </a:spcBef>
              <a:buNone/>
            </a:pPr>
            <a:endParaRPr lang="cs-CZ" altLang="cs-CZ" sz="2600" b="1" dirty="0">
              <a:latin typeface="+mn-lt"/>
            </a:endParaRPr>
          </a:p>
          <a:p>
            <a:pPr>
              <a:spcBef>
                <a:spcPts val="800"/>
              </a:spcBef>
            </a:pPr>
            <a:endParaRPr lang="cs-CZ" altLang="cs-CZ" sz="2800" b="1" dirty="0">
              <a:latin typeface="+mn-lt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51FF8399-BD6E-489B-B206-F066CF05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2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100407"/>
      </p:ext>
    </p:extLst>
  </p:cSld>
  <p:clrMapOvr>
    <a:masterClrMapping/>
  </p:clrMapOvr>
  <p:transition spd="med" advTm="34019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05" y="486274"/>
            <a:ext cx="9404723" cy="1400530"/>
          </a:xfrm>
        </p:spPr>
        <p:txBody>
          <a:bodyPr/>
          <a:lstStyle/>
          <a:p>
            <a:pPr algn="ctr"/>
            <a:r>
              <a:rPr lang="cs-CZ" altLang="cs-CZ" b="1" dirty="0"/>
              <a:t>Ontogeneze jazyka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195481"/>
          </a:xfrm>
        </p:spPr>
        <p:txBody>
          <a:bodyPr>
            <a:normAutofit fontScale="85000" lnSpcReduction="10000"/>
          </a:bodyPr>
          <a:lstStyle/>
          <a:p>
            <a:pPr marL="0" algn="just">
              <a:spcBef>
                <a:spcPts val="800"/>
              </a:spcBef>
              <a:buClrTx/>
              <a:buNone/>
            </a:pPr>
            <a:r>
              <a:rPr lang="cs-CZ" altLang="cs-CZ" sz="3100" b="1" dirty="0"/>
              <a:t>Vrozená jazyková schopnost, přirozený proces učení, auto-</a:t>
            </a:r>
            <a:r>
              <a:rPr lang="cs-CZ" altLang="cs-CZ" sz="3100" b="1" dirty="0" err="1"/>
              <a:t>matické</a:t>
            </a:r>
            <a:r>
              <a:rPr lang="cs-CZ" altLang="cs-CZ" sz="3100" b="1" dirty="0"/>
              <a:t> osvojení pravidel jazyka</a:t>
            </a:r>
          </a:p>
          <a:p>
            <a:pPr marL="0">
              <a:spcBef>
                <a:spcPts val="800"/>
              </a:spcBef>
              <a:buClrTx/>
              <a:buNone/>
            </a:pPr>
            <a:r>
              <a:rPr lang="cs-CZ" altLang="cs-CZ" sz="3100" b="1" i="1" dirty="0"/>
              <a:t>Vs.</a:t>
            </a:r>
          </a:p>
          <a:p>
            <a:pPr marL="0" algn="just">
              <a:spcBef>
                <a:spcPts val="800"/>
              </a:spcBef>
              <a:buClrTx/>
              <a:buNone/>
            </a:pPr>
            <a:r>
              <a:rPr lang="cs-CZ" altLang="cs-CZ" sz="3100" b="1" dirty="0"/>
              <a:t>Studium cizího jazyka (vědomý proces učení, obtížné a ne-dokonalé zvládnutí, problémy s výslovností a intonací)</a:t>
            </a:r>
          </a:p>
          <a:p>
            <a:pPr marL="0" algn="just">
              <a:spcBef>
                <a:spcPts val="800"/>
              </a:spcBef>
              <a:buClrTx/>
              <a:buNone/>
            </a:pPr>
            <a:endParaRPr lang="cs-CZ" altLang="cs-CZ" sz="1800" dirty="0"/>
          </a:p>
          <a:p>
            <a:pPr marL="0" algn="just">
              <a:spcBef>
                <a:spcPts val="800"/>
              </a:spcBef>
              <a:buClrTx/>
              <a:buNone/>
            </a:pPr>
            <a:r>
              <a:rPr lang="cs-CZ" altLang="cs-CZ" sz="2600" b="1" dirty="0"/>
              <a:t>Dítě:</a:t>
            </a:r>
            <a:r>
              <a:rPr lang="cs-CZ" altLang="cs-CZ" sz="2600" dirty="0"/>
              <a:t> 8.-18. měsíc – izolovaná slova (až 100 slov); do 24. měsíce – spojení dvou slov (až 200 slov, elementární věty); od 3. do 15. roku – vlastní vývojová fáze (3. rok – cca 800 slov, 6. rok – cca 2500 slov), poté úpadek přirozené schopnosti osvojení jazyka.</a:t>
            </a:r>
          </a:p>
          <a:p>
            <a:pPr marL="0">
              <a:spcBef>
                <a:spcPts val="1200"/>
              </a:spcBef>
              <a:buClrTx/>
              <a:buNone/>
            </a:pPr>
            <a:r>
              <a:rPr lang="cs-CZ" altLang="cs-CZ" sz="2200" dirty="0"/>
              <a:t>N. </a:t>
            </a:r>
            <a:r>
              <a:rPr lang="cs-CZ" altLang="cs-CZ" sz="2200" dirty="0" err="1"/>
              <a:t>Chomsky</a:t>
            </a:r>
            <a:r>
              <a:rPr lang="cs-CZ" altLang="cs-CZ" sz="2200" dirty="0"/>
              <a:t>: vrozené jazykové struktury (univerzální gramatika)</a:t>
            </a:r>
          </a:p>
          <a:p>
            <a:pPr marL="0" indent="0">
              <a:spcBef>
                <a:spcPts val="800"/>
              </a:spcBef>
              <a:spcAft>
                <a:spcPts val="600"/>
              </a:spcAft>
              <a:buNone/>
            </a:pPr>
            <a:endParaRPr lang="cs-CZ" altLang="cs-CZ" sz="26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51FF8399-BD6E-489B-B206-F066CF05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3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793445"/>
      </p:ext>
    </p:extLst>
  </p:cSld>
  <p:clrMapOvr>
    <a:masterClrMapping/>
  </p:clrMapOvr>
  <p:transition spd="med" advTm="146923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05" y="486274"/>
            <a:ext cx="9404723" cy="1400530"/>
          </a:xfrm>
        </p:spPr>
        <p:txBody>
          <a:bodyPr/>
          <a:lstStyle/>
          <a:p>
            <a:pPr algn="ctr"/>
            <a:r>
              <a:rPr lang="cs-CZ" altLang="cs-CZ" b="1" dirty="0"/>
              <a:t>Fylogeneze jazyka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195481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800"/>
              </a:spcBef>
              <a:buClrTx/>
              <a:buNone/>
            </a:pPr>
            <a:r>
              <a:rPr lang="cs-CZ" altLang="cs-CZ" sz="3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Otázka vzniku jazyka: jeden nebo více prajazyků?</a:t>
            </a:r>
          </a:p>
          <a:p>
            <a:pPr algn="just">
              <a:spcBef>
                <a:spcPts val="800"/>
              </a:spcBef>
              <a:buClrTx/>
              <a:buNone/>
            </a:pPr>
            <a:endParaRPr lang="cs-CZ" altLang="cs-CZ" sz="2600" b="1" dirty="0"/>
          </a:p>
          <a:p>
            <a:pPr algn="just">
              <a:spcBef>
                <a:spcPts val="800"/>
              </a:spcBef>
              <a:buClrTx/>
              <a:buNone/>
            </a:pPr>
            <a:r>
              <a:rPr lang="cs-CZ" altLang="cs-CZ" sz="2600" b="1" dirty="0"/>
              <a:t>Vznik: před 100 000 – 1 milionem let</a:t>
            </a:r>
          </a:p>
          <a:p>
            <a:pPr>
              <a:spcBef>
                <a:spcPts val="800"/>
              </a:spcBef>
              <a:buClrTx/>
              <a:buNone/>
            </a:pPr>
            <a:r>
              <a:rPr lang="cs-CZ" altLang="cs-CZ" sz="2600" b="1" dirty="0"/>
              <a:t>Nejstarší písemné záznamy: 6000 let</a:t>
            </a:r>
          </a:p>
          <a:p>
            <a:pPr>
              <a:spcBef>
                <a:spcPts val="800"/>
              </a:spcBef>
              <a:buClrTx/>
              <a:buNone/>
            </a:pPr>
            <a:r>
              <a:rPr lang="cs-CZ" altLang="cs-CZ" sz="2600" b="1" dirty="0"/>
              <a:t>3500-4000 př. n. l. - Sumer</a:t>
            </a:r>
          </a:p>
          <a:p>
            <a:pPr>
              <a:spcBef>
                <a:spcPts val="800"/>
              </a:spcBef>
              <a:buClrTx/>
              <a:buNone/>
            </a:pPr>
            <a:r>
              <a:rPr lang="cs-CZ" altLang="cs-CZ" sz="2600" b="1" dirty="0"/>
              <a:t>3000 př. n. l. - Egypt</a:t>
            </a:r>
          </a:p>
          <a:p>
            <a:pPr>
              <a:spcBef>
                <a:spcPts val="800"/>
              </a:spcBef>
              <a:buClrTx/>
              <a:buNone/>
            </a:pPr>
            <a:r>
              <a:rPr lang="cs-CZ" altLang="cs-CZ" sz="2600" b="1" dirty="0"/>
              <a:t>2000 př. n. l. - Čína</a:t>
            </a:r>
          </a:p>
          <a:p>
            <a:pPr>
              <a:spcBef>
                <a:spcPts val="800"/>
              </a:spcBef>
              <a:buClrTx/>
              <a:buNone/>
            </a:pPr>
            <a:r>
              <a:rPr lang="cs-CZ" altLang="cs-CZ" sz="2600" b="1" dirty="0"/>
              <a:t>1700-1500 př. n. l. - Féničané (hláskové písmo)</a:t>
            </a:r>
          </a:p>
          <a:p>
            <a:pPr>
              <a:spcBef>
                <a:spcPts val="800"/>
              </a:spcBef>
              <a:buClrTx/>
              <a:buNone/>
            </a:pPr>
            <a:r>
              <a:rPr lang="cs-CZ" altLang="cs-CZ" sz="2600" b="1" dirty="0"/>
              <a:t>1400 př. n. l. - Řecko</a:t>
            </a:r>
          </a:p>
          <a:p>
            <a:pPr marL="0" indent="0">
              <a:spcBef>
                <a:spcPts val="800"/>
              </a:spcBef>
              <a:spcAft>
                <a:spcPts val="600"/>
              </a:spcAft>
              <a:buNone/>
            </a:pPr>
            <a:endParaRPr lang="cs-CZ" sz="2600" u="sng" dirty="0">
              <a:latin typeface="+mn-lt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51FF8399-BD6E-489B-B206-F066CF05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4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702269"/>
      </p:ext>
    </p:extLst>
  </p:cSld>
  <p:clrMapOvr>
    <a:masterClrMapping/>
  </p:clrMapOvr>
  <p:transition spd="med" advTm="65362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05" y="486274"/>
            <a:ext cx="9404723" cy="1400530"/>
          </a:xfrm>
        </p:spPr>
        <p:txBody>
          <a:bodyPr/>
          <a:lstStyle/>
          <a:p>
            <a:pPr algn="ctr"/>
            <a:r>
              <a:rPr lang="cs-CZ" altLang="cs-CZ" b="1" dirty="0"/>
              <a:t>Fylogeneze jazyka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195481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  <a:buClrTx/>
              <a:buNone/>
            </a:pP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Teorie vzniku jazyka:</a:t>
            </a:r>
          </a:p>
          <a:p>
            <a:pPr>
              <a:spcBef>
                <a:spcPts val="1200"/>
              </a:spcBef>
              <a:buClrTx/>
              <a:buNone/>
            </a:pPr>
            <a:r>
              <a:rPr lang="cs-CZ" altLang="cs-CZ" sz="2400" b="1" dirty="0"/>
              <a:t>1) utopická (Bible)</a:t>
            </a:r>
          </a:p>
          <a:p>
            <a:pPr>
              <a:spcBef>
                <a:spcPts val="800"/>
              </a:spcBef>
              <a:buClrTx/>
              <a:buNone/>
            </a:pPr>
            <a:r>
              <a:rPr lang="cs-CZ" altLang="cs-CZ" sz="2400" b="1" dirty="0"/>
              <a:t>2) genetická (mutace člověka)</a:t>
            </a:r>
          </a:p>
          <a:p>
            <a:pPr>
              <a:spcBef>
                <a:spcPts val="800"/>
              </a:spcBef>
              <a:buClrTx/>
              <a:buNone/>
            </a:pPr>
            <a:r>
              <a:rPr lang="cs-CZ" altLang="cs-CZ" sz="2400" b="1" dirty="0"/>
              <a:t>3) přirozená</a:t>
            </a:r>
          </a:p>
          <a:p>
            <a:pPr>
              <a:spcBef>
                <a:spcPts val="800"/>
              </a:spcBef>
              <a:buClrTx/>
              <a:buNone/>
            </a:pPr>
            <a:r>
              <a:rPr lang="cs-CZ" altLang="cs-CZ" sz="2800" dirty="0"/>
              <a:t>						</a:t>
            </a:r>
            <a:r>
              <a:rPr lang="cs-CZ" altLang="cs-CZ" sz="2200" b="1" dirty="0"/>
              <a:t>a) onomatopoická (imitace přirozených zvuků)</a:t>
            </a:r>
          </a:p>
          <a:p>
            <a:pPr>
              <a:spcBef>
                <a:spcPts val="800"/>
              </a:spcBef>
              <a:buClrTx/>
              <a:buNone/>
            </a:pPr>
            <a:r>
              <a:rPr lang="cs-CZ" altLang="cs-CZ" sz="2200" b="1" dirty="0"/>
              <a:t>						b) interjekční (výkřiky pro vyjádření pocitů)</a:t>
            </a:r>
          </a:p>
          <a:p>
            <a:pPr algn="just">
              <a:spcBef>
                <a:spcPts val="800"/>
              </a:spcBef>
              <a:buClrTx/>
              <a:buNone/>
            </a:pPr>
            <a:endParaRPr lang="cs-CZ" altLang="cs-CZ" sz="2600" b="1" dirty="0"/>
          </a:p>
          <a:p>
            <a:pPr algn="just">
              <a:spcBef>
                <a:spcPts val="800"/>
              </a:spcBef>
              <a:buClrTx/>
              <a:buNone/>
            </a:pPr>
            <a:r>
              <a:rPr lang="cs-CZ" altLang="cs-CZ" sz="2600" b="1" dirty="0"/>
              <a:t>Teorie monogenetická </a:t>
            </a:r>
            <a:r>
              <a:rPr lang="cs-CZ" altLang="cs-CZ" sz="2600" b="1" i="1" dirty="0"/>
              <a:t>vs.</a:t>
            </a:r>
            <a:r>
              <a:rPr lang="cs-CZ" altLang="cs-CZ" sz="2600" b="1" dirty="0"/>
              <a:t> polygenetická</a:t>
            </a:r>
          </a:p>
          <a:p>
            <a:pPr marL="0" indent="0">
              <a:spcBef>
                <a:spcPts val="800"/>
              </a:spcBef>
              <a:spcAft>
                <a:spcPts val="600"/>
              </a:spcAft>
              <a:buNone/>
            </a:pPr>
            <a:endParaRPr lang="cs-CZ" sz="2600" u="sng" dirty="0">
              <a:latin typeface="+mn-lt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51FF8399-BD6E-489B-B206-F066CF05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5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692098"/>
      </p:ext>
    </p:extLst>
  </p:cSld>
  <p:clrMapOvr>
    <a:masterClrMapping/>
  </p:clrMapOvr>
  <p:transition spd="med" advTm="104838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05" y="486274"/>
            <a:ext cx="9404723" cy="1400530"/>
          </a:xfrm>
        </p:spPr>
        <p:txBody>
          <a:bodyPr/>
          <a:lstStyle/>
          <a:p>
            <a:pPr algn="ctr"/>
            <a:r>
              <a:rPr lang="cs-CZ" altLang="cs-CZ" b="1" dirty="0"/>
              <a:t>Biblická monogenetická teorie (Gen 11:1-9)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465328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cs-CZ" altLang="cs-CZ" sz="8000" dirty="0">
                <a:latin typeface="+mn-lt"/>
              </a:rPr>
              <a:t>1. </a:t>
            </a:r>
            <a:r>
              <a:rPr lang="cs-CZ" sz="8000" b="1" dirty="0">
                <a:latin typeface="+mn-lt"/>
              </a:rPr>
              <a:t>Celá země byla jednotná v řeči i v činech.</a:t>
            </a:r>
            <a:br>
              <a:rPr lang="cs-CZ" altLang="cs-CZ" sz="8000" b="1" dirty="0">
                <a:latin typeface="+mn-lt"/>
              </a:rPr>
            </a:br>
            <a:r>
              <a:rPr lang="cs-CZ" altLang="cs-CZ" sz="8000" dirty="0">
                <a:latin typeface="+mn-lt"/>
              </a:rPr>
              <a:t>2. </a:t>
            </a:r>
            <a:r>
              <a:rPr lang="cs-CZ" sz="8000" dirty="0">
                <a:latin typeface="+mn-lt"/>
              </a:rPr>
              <a:t>Když táhli na východ, nalezli v zemi </a:t>
            </a:r>
            <a:r>
              <a:rPr lang="cs-CZ" sz="8000" dirty="0" err="1">
                <a:latin typeface="+mn-lt"/>
              </a:rPr>
              <a:t>Šineáru</a:t>
            </a:r>
            <a:r>
              <a:rPr lang="cs-CZ" sz="8000" dirty="0">
                <a:latin typeface="+mn-lt"/>
              </a:rPr>
              <a:t> pláň a usadili se tam.</a:t>
            </a:r>
            <a:br>
              <a:rPr lang="cs-CZ" altLang="cs-CZ" sz="8000" dirty="0">
                <a:latin typeface="+mn-lt"/>
              </a:rPr>
            </a:br>
            <a:r>
              <a:rPr lang="cs-CZ" altLang="cs-CZ" sz="8000" dirty="0">
                <a:latin typeface="+mn-lt"/>
              </a:rPr>
              <a:t>3. </a:t>
            </a:r>
            <a:r>
              <a:rPr lang="cs-CZ" sz="8000" dirty="0">
                <a:latin typeface="+mn-lt"/>
              </a:rPr>
              <a:t>Tu si řekli vespolek: „Nuže, nadělejme cihel a důkladně je vypalme.“ Cihly měli místo kamene a asfalt místo hlíny.</a:t>
            </a:r>
            <a:br>
              <a:rPr lang="cs-CZ" altLang="cs-CZ" sz="8000" dirty="0">
                <a:latin typeface="+mn-lt"/>
              </a:rPr>
            </a:br>
            <a:r>
              <a:rPr lang="cs-CZ" altLang="cs-CZ" sz="8000" dirty="0">
                <a:latin typeface="+mn-lt"/>
              </a:rPr>
              <a:t>4. </a:t>
            </a:r>
            <a:r>
              <a:rPr lang="cs-CZ" sz="8000" b="1" dirty="0">
                <a:latin typeface="+mn-lt"/>
              </a:rPr>
              <a:t>Nato řekli: „Nuže, vybudujme si město a věž, jejíž vrchol bude v nebi. Tak si učiníme jméno a nebudeme rozptýleni po celé zemi.“</a:t>
            </a:r>
            <a:br>
              <a:rPr lang="cs-CZ" altLang="cs-CZ" sz="8000" b="1" dirty="0">
                <a:latin typeface="+mn-lt"/>
              </a:rPr>
            </a:br>
            <a:r>
              <a:rPr lang="cs-CZ" altLang="cs-CZ" sz="8000" dirty="0">
                <a:latin typeface="+mn-lt"/>
              </a:rPr>
              <a:t>5. </a:t>
            </a:r>
            <a:r>
              <a:rPr lang="cs-CZ" sz="8000" dirty="0">
                <a:latin typeface="+mn-lt"/>
              </a:rPr>
              <a:t>I sestoupil Hospodin, aby zhlédl město i věž, které synové lidští budovali.</a:t>
            </a:r>
            <a:br>
              <a:rPr lang="cs-CZ" altLang="cs-CZ" sz="8000" dirty="0">
                <a:latin typeface="+mn-lt"/>
              </a:rPr>
            </a:br>
            <a:r>
              <a:rPr lang="cs-CZ" altLang="cs-CZ" sz="8000" dirty="0">
                <a:latin typeface="+mn-lt"/>
              </a:rPr>
              <a:t>6. </a:t>
            </a:r>
            <a:r>
              <a:rPr lang="cs-CZ" sz="8000" b="1" dirty="0">
                <a:latin typeface="+mn-lt"/>
              </a:rPr>
              <a:t>Hospodin totiž řekl: „Hle, jsou jeden lid a všichni mají jednu řeč. A toto je teprve začátek jejich díla. Pak nebudou chtít ustoupit od ničeho, co si usmyslí provést.</a:t>
            </a:r>
            <a:br>
              <a:rPr lang="cs-CZ" altLang="cs-CZ" sz="8000" dirty="0">
                <a:latin typeface="+mn-lt"/>
              </a:rPr>
            </a:br>
            <a:r>
              <a:rPr lang="cs-CZ" altLang="cs-CZ" sz="8000" dirty="0">
                <a:latin typeface="+mn-lt"/>
              </a:rPr>
              <a:t>7.</a:t>
            </a:r>
            <a:r>
              <a:rPr lang="cs-CZ" altLang="cs-CZ" sz="8000" b="1" dirty="0">
                <a:latin typeface="+mn-lt"/>
              </a:rPr>
              <a:t> </a:t>
            </a:r>
            <a:r>
              <a:rPr lang="cs-CZ" sz="8000" b="1" dirty="0">
                <a:latin typeface="+mn-lt"/>
              </a:rPr>
              <a:t>Nuže, sestoupíme a zmateme jim tam řeč, aby si navzájem nerozuměli.“</a:t>
            </a:r>
            <a:br>
              <a:rPr lang="cs-CZ" altLang="cs-CZ" sz="8000" b="1" dirty="0">
                <a:latin typeface="+mn-lt"/>
              </a:rPr>
            </a:br>
            <a:r>
              <a:rPr lang="cs-CZ" altLang="cs-CZ" sz="8000" dirty="0">
                <a:latin typeface="+mn-lt"/>
              </a:rPr>
              <a:t>8. </a:t>
            </a:r>
            <a:r>
              <a:rPr lang="cs-CZ" sz="8000" dirty="0">
                <a:latin typeface="+mn-lt"/>
              </a:rPr>
              <a:t>I rozehnal je Hospodin po celé zemi, takže upustili od budování města.</a:t>
            </a:r>
            <a:br>
              <a:rPr lang="cs-CZ" altLang="cs-CZ" sz="8000" dirty="0">
                <a:latin typeface="+mn-lt"/>
              </a:rPr>
            </a:br>
            <a:r>
              <a:rPr lang="cs-CZ" altLang="cs-CZ" sz="8000" dirty="0">
                <a:latin typeface="+mn-lt"/>
              </a:rPr>
              <a:t>9. </a:t>
            </a:r>
            <a:r>
              <a:rPr lang="cs-CZ" sz="8000" b="1" dirty="0">
                <a:latin typeface="+mn-lt"/>
              </a:rPr>
              <a:t>Proto se jeho jméno nazývá Bábel (to je Zmatek) , že tam Hospodin zmátl řeč veškeré země</a:t>
            </a:r>
            <a:r>
              <a:rPr lang="cs-CZ" sz="8000" dirty="0">
                <a:latin typeface="+mn-lt"/>
              </a:rPr>
              <a:t> a lid rozehnal po celé zemi.</a:t>
            </a:r>
            <a:r>
              <a:rPr lang="cs-CZ" altLang="cs-CZ" sz="8000" dirty="0">
                <a:latin typeface="+mn-lt"/>
              </a:rPr>
              <a:t> </a:t>
            </a:r>
          </a:p>
          <a:p>
            <a:pPr marL="0" indent="0">
              <a:spcBef>
                <a:spcPts val="800"/>
              </a:spcBef>
              <a:spcAft>
                <a:spcPts val="600"/>
              </a:spcAft>
              <a:buNone/>
            </a:pPr>
            <a:endParaRPr lang="cs-CZ" sz="2600" u="sng" dirty="0">
              <a:latin typeface="+mn-lt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51FF8399-BD6E-489B-B206-F066CF05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6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42354"/>
      </p:ext>
    </p:extLst>
  </p:cSld>
  <p:clrMapOvr>
    <a:masterClrMapping/>
  </p:clrMapOvr>
  <p:transition spd="med" advTm="70095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05" y="486274"/>
            <a:ext cx="9404723" cy="1400530"/>
          </a:xfrm>
        </p:spPr>
        <p:txBody>
          <a:bodyPr/>
          <a:lstStyle/>
          <a:p>
            <a:pPr algn="ctr"/>
            <a:r>
              <a:rPr lang="cs-CZ" altLang="cs-CZ" b="1" dirty="0"/>
              <a:t>Evoluční teorie a vývoj jazyků</a:t>
            </a:r>
            <a:br>
              <a:rPr lang="cs-CZ" altLang="cs-CZ" b="1" dirty="0"/>
            </a:br>
            <a:r>
              <a:rPr lang="cs-CZ" altLang="cs-CZ" sz="3000" b="1" dirty="0"/>
              <a:t>(A. </a:t>
            </a:r>
            <a:r>
              <a:rPr lang="cs-CZ" altLang="cs-CZ" sz="3000" b="1" dirty="0" err="1"/>
              <a:t>Schleicher</a:t>
            </a:r>
            <a:r>
              <a:rPr lang="cs-CZ" altLang="cs-CZ" sz="3000" b="1" dirty="0"/>
              <a:t>)</a:t>
            </a:r>
            <a:endParaRPr lang="cs-CZ" sz="3000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5056" y="1958818"/>
            <a:ext cx="10021888" cy="4195481"/>
          </a:xfrm>
        </p:spPr>
        <p:txBody>
          <a:bodyPr>
            <a:normAutofit/>
          </a:bodyPr>
          <a:lstStyle/>
          <a:p>
            <a:pPr marL="0" indent="0">
              <a:spcBef>
                <a:spcPts val="800"/>
              </a:spcBef>
              <a:buNone/>
            </a:pPr>
            <a:endParaRPr lang="cs-CZ" altLang="cs-CZ" sz="2600" b="1" dirty="0">
              <a:latin typeface="+mn-lt"/>
            </a:endParaRPr>
          </a:p>
          <a:p>
            <a:pPr marL="0" indent="0">
              <a:spcBef>
                <a:spcPts val="800"/>
              </a:spcBef>
              <a:buNone/>
            </a:pPr>
            <a:endParaRPr lang="cs-CZ" altLang="cs-CZ" sz="2600" b="1" dirty="0">
              <a:latin typeface="+mn-lt"/>
            </a:endParaRPr>
          </a:p>
          <a:p>
            <a:pPr marL="0" indent="0">
              <a:spcBef>
                <a:spcPts val="800"/>
              </a:spcBef>
              <a:buNone/>
            </a:pPr>
            <a:endParaRPr lang="cs-CZ" altLang="cs-CZ" sz="2600" b="1" dirty="0">
              <a:latin typeface="+mn-lt"/>
            </a:endParaRPr>
          </a:p>
          <a:p>
            <a:pPr>
              <a:spcBef>
                <a:spcPts val="800"/>
              </a:spcBef>
            </a:pPr>
            <a:endParaRPr lang="cs-CZ" altLang="cs-CZ" sz="2400" b="1" dirty="0">
              <a:solidFill>
                <a:srgbClr val="000000"/>
              </a:solidFill>
              <a:latin typeface="Tahoma" panose="020B0604030504040204" pitchFamily="34" charset="0"/>
            </a:endParaRPr>
          </a:p>
          <a:p>
            <a:pPr marL="0" indent="0" algn="just">
              <a:spcBef>
                <a:spcPts val="800"/>
              </a:spcBef>
              <a:buNone/>
            </a:pPr>
            <a:endParaRPr lang="cs-CZ" altLang="cs-CZ" sz="2400" b="1" dirty="0">
              <a:latin typeface="+mn-lt"/>
            </a:endParaRPr>
          </a:p>
          <a:p>
            <a:pPr marL="0" indent="0">
              <a:spcBef>
                <a:spcPts val="800"/>
              </a:spcBef>
              <a:spcAft>
                <a:spcPts val="600"/>
              </a:spcAft>
              <a:buNone/>
            </a:pPr>
            <a:endParaRPr lang="cs-CZ" sz="2600" u="sng" dirty="0">
              <a:latin typeface="+mn-lt"/>
            </a:endParaRP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51FF8399-BD6E-489B-B206-F066CF05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7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pSp>
        <p:nvGrpSpPr>
          <p:cNvPr id="7" name="Group 3">
            <a:extLst>
              <a:ext uri="{FF2B5EF4-FFF2-40B4-BE49-F238E27FC236}">
                <a16:creationId xmlns:a16="http://schemas.microsoft.com/office/drawing/2014/main" id="{A4B64E10-EE9E-47FD-9996-DD264C8BE957}"/>
              </a:ext>
            </a:extLst>
          </p:cNvPr>
          <p:cNvGrpSpPr>
            <a:grpSpLocks/>
          </p:cNvGrpSpPr>
          <p:nvPr/>
        </p:nvGrpSpPr>
        <p:grpSpPr bwMode="auto">
          <a:xfrm>
            <a:off x="1621153" y="1958818"/>
            <a:ext cx="8226425" cy="4522788"/>
            <a:chOff x="288" y="1008"/>
            <a:chExt cx="5182" cy="2849"/>
          </a:xfrm>
        </p:grpSpPr>
        <p:pic>
          <p:nvPicPr>
            <p:cNvPr id="8" name="Picture 4">
              <a:extLst>
                <a:ext uri="{FF2B5EF4-FFF2-40B4-BE49-F238E27FC236}">
                  <a16:creationId xmlns:a16="http://schemas.microsoft.com/office/drawing/2014/main" id="{5911659B-8332-40C3-BAF8-B414A38F10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1008"/>
              <a:ext cx="5182" cy="28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9" name="Text Box 5">
              <a:extLst>
                <a:ext uri="{FF2B5EF4-FFF2-40B4-BE49-F238E27FC236}">
                  <a16:creationId xmlns:a16="http://schemas.microsoft.com/office/drawing/2014/main" id="{97943F1C-6064-4469-8793-931D67C774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1008"/>
              <a:ext cx="5182" cy="28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449263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cs-CZ" altLang="cs-CZ">
                <a:solidFill>
                  <a:srgbClr val="FFFFFF"/>
                </a:solidFill>
                <a:latin typeface="Arial" panose="020B0604020202020204" pitchFamily="34" charset="0"/>
                <a:ea typeface="Microsoft YaHei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073331"/>
      </p:ext>
    </p:extLst>
  </p:cSld>
  <p:clrMapOvr>
    <a:masterClrMapping/>
  </p:clrMapOvr>
  <p:transition spd="med" advTm="156634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05" y="486274"/>
            <a:ext cx="9404723" cy="1400530"/>
          </a:xfrm>
        </p:spPr>
        <p:txBody>
          <a:bodyPr/>
          <a:lstStyle/>
          <a:p>
            <a:pPr algn="ctr"/>
            <a:r>
              <a:rPr lang="cs-CZ" altLang="cs-CZ" b="1" dirty="0"/>
              <a:t>Fylogeneze jazyka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195481"/>
          </a:xfrm>
        </p:spPr>
        <p:txBody>
          <a:bodyPr>
            <a:normAutofit lnSpcReduction="10000"/>
          </a:bodyPr>
          <a:lstStyle/>
          <a:p>
            <a:pPr>
              <a:spcBef>
                <a:spcPts val="800"/>
              </a:spcBef>
              <a:spcAft>
                <a:spcPts val="1200"/>
              </a:spcAft>
              <a:buClrTx/>
              <a:buNone/>
            </a:pPr>
            <a:r>
              <a:rPr lang="cs-CZ" altLang="cs-CZ" sz="26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Dva protichůdné procesy vývoje jazyků: </a:t>
            </a:r>
          </a:p>
          <a:p>
            <a:pPr algn="just">
              <a:spcBef>
                <a:spcPts val="800"/>
              </a:spcBef>
              <a:buClrTx/>
              <a:buNone/>
            </a:pPr>
            <a:r>
              <a:rPr lang="cs-CZ" altLang="cs-CZ" sz="2600" b="1" dirty="0"/>
              <a:t>1) Divergence </a:t>
            </a:r>
            <a:r>
              <a:rPr lang="cs-CZ" altLang="cs-CZ" sz="2600" dirty="0"/>
              <a:t>(štěpení: latina &gt; románské jazyky)</a:t>
            </a:r>
          </a:p>
          <a:p>
            <a:pPr>
              <a:spcBef>
                <a:spcPts val="800"/>
              </a:spcBef>
              <a:buClrTx/>
              <a:buNone/>
            </a:pPr>
            <a:r>
              <a:rPr lang="cs-CZ" altLang="cs-CZ" sz="2600" b="1" dirty="0"/>
              <a:t>2) Konvergence </a:t>
            </a:r>
            <a:r>
              <a:rPr lang="cs-CZ" altLang="cs-CZ" sz="2600" dirty="0"/>
              <a:t>(smíšení: angl. + francouzština)</a:t>
            </a:r>
          </a:p>
          <a:p>
            <a:pPr>
              <a:spcBef>
                <a:spcPts val="800"/>
              </a:spcBef>
              <a:buClrTx/>
              <a:buNone/>
            </a:pPr>
            <a:endParaRPr lang="cs-CZ" altLang="cs-CZ" sz="26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600" b="1" dirty="0"/>
              <a:t>Jazykový substrát </a:t>
            </a:r>
            <a:r>
              <a:rPr lang="cs-CZ" altLang="cs-CZ" sz="2600" b="1" i="1" dirty="0"/>
              <a:t>vs.</a:t>
            </a:r>
            <a:r>
              <a:rPr lang="cs-CZ" altLang="cs-CZ" sz="2600" b="1" dirty="0"/>
              <a:t> superstrát </a:t>
            </a:r>
            <a:r>
              <a:rPr lang="cs-CZ" altLang="cs-CZ" sz="2600" b="1" i="1" dirty="0"/>
              <a:t>vs.</a:t>
            </a:r>
            <a:r>
              <a:rPr lang="cs-CZ" altLang="cs-CZ" sz="2600" b="1" dirty="0"/>
              <a:t> adstrát</a:t>
            </a:r>
          </a:p>
          <a:p>
            <a:pPr>
              <a:spcBef>
                <a:spcPct val="0"/>
              </a:spcBef>
              <a:buClrTx/>
              <a:buNone/>
            </a:pPr>
            <a:endParaRPr lang="cs-CZ" altLang="cs-CZ" sz="26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Příklady pro románské jazyky</a:t>
            </a:r>
            <a:r>
              <a:rPr lang="cs-CZ" altLang="cs-CZ" sz="2600" b="1" dirty="0"/>
              <a:t>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200" dirty="0"/>
              <a:t>Substrát: keltština, iberština…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200" dirty="0"/>
              <a:t>Superstrát: germánské jazyky (např. gótština, franština…)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cs-CZ" altLang="cs-CZ" sz="2200" dirty="0"/>
              <a:t>Adstrát: arabština v Hispánii, francouzština v Anglii</a:t>
            </a:r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51FF8399-BD6E-489B-B206-F066CF05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8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824723"/>
      </p:ext>
    </p:extLst>
  </p:cSld>
  <p:clrMapOvr>
    <a:masterClrMapping/>
  </p:clrMapOvr>
  <p:transition spd="med" advTm="149094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24FE961-C00B-4181-BBF1-B2673EE77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005" y="486274"/>
            <a:ext cx="9404723" cy="1400530"/>
          </a:xfrm>
        </p:spPr>
        <p:txBody>
          <a:bodyPr/>
          <a:lstStyle/>
          <a:p>
            <a:pPr algn="ctr"/>
            <a:r>
              <a:rPr lang="cs-CZ" altLang="cs-CZ" b="1" dirty="0"/>
              <a:t>Fylogeneze jazyka</a:t>
            </a:r>
            <a:endParaRPr lang="cs-CZ" b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BEFF368-C66F-44C8-A795-F21DBA0DE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10021888" cy="4195481"/>
          </a:xfrm>
        </p:spPr>
        <p:txBody>
          <a:bodyPr>
            <a:normAutofit/>
          </a:bodyPr>
          <a:lstStyle/>
          <a:p>
            <a:pPr>
              <a:spcBef>
                <a:spcPts val="800"/>
              </a:spcBef>
              <a:buClrTx/>
              <a:buNone/>
            </a:pPr>
            <a:r>
              <a:rPr lang="cs-CZ" altLang="cs-CZ" sz="2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Staří Řekové:</a:t>
            </a:r>
            <a:r>
              <a:rPr lang="cs-CZ" altLang="cs-CZ" sz="2400" b="1" dirty="0"/>
              <a:t> </a:t>
            </a:r>
          </a:p>
          <a:p>
            <a:pPr>
              <a:spcBef>
                <a:spcPts val="800"/>
              </a:spcBef>
              <a:buClrTx/>
              <a:buNone/>
            </a:pPr>
            <a:endParaRPr lang="cs-CZ" altLang="cs-CZ" sz="1500" b="1" dirty="0"/>
          </a:p>
          <a:p>
            <a:pPr>
              <a:spcBef>
                <a:spcPts val="800"/>
              </a:spcBef>
              <a:buClrTx/>
              <a:buNone/>
            </a:pPr>
            <a:r>
              <a:rPr lang="cs-CZ" altLang="cs-CZ" sz="2400" b="1" dirty="0"/>
              <a:t>Jazyk jako přirozený jev   	</a:t>
            </a:r>
            <a:r>
              <a:rPr lang="cs-CZ" altLang="cs-CZ" sz="2400" b="1" i="1" dirty="0"/>
              <a:t>vs.</a:t>
            </a:r>
            <a:r>
              <a:rPr lang="cs-CZ" altLang="cs-CZ" sz="2400" b="1" dirty="0"/>
              <a:t> 	Jazyk jako konvence</a:t>
            </a:r>
          </a:p>
          <a:p>
            <a:pPr>
              <a:spcBef>
                <a:spcPts val="800"/>
              </a:spcBef>
              <a:buClrTx/>
              <a:buNone/>
            </a:pPr>
            <a:r>
              <a:rPr lang="cs-CZ" altLang="cs-CZ" sz="2400" dirty="0"/>
              <a:t>(Platón)						     			(</a:t>
            </a:r>
            <a:r>
              <a:rPr lang="cs-CZ" altLang="cs-CZ" sz="2400" dirty="0" err="1"/>
              <a:t>Aristotelés</a:t>
            </a:r>
            <a:r>
              <a:rPr lang="cs-CZ" altLang="cs-CZ" sz="2400" dirty="0"/>
              <a:t>)</a:t>
            </a:r>
          </a:p>
          <a:p>
            <a:pPr>
              <a:spcBef>
                <a:spcPts val="800"/>
              </a:spcBef>
              <a:buClrTx/>
              <a:buNone/>
            </a:pPr>
            <a:endParaRPr lang="cs-CZ" altLang="cs-CZ" sz="1500" b="1" dirty="0"/>
          </a:p>
          <a:p>
            <a:pPr>
              <a:spcBef>
                <a:spcPts val="800"/>
              </a:spcBef>
              <a:buClrTx/>
              <a:buNone/>
            </a:pPr>
            <a:r>
              <a:rPr lang="cs-CZ" altLang="cs-CZ" sz="2400" b="1" dirty="0"/>
              <a:t>Jazyk jako chaos 	  			</a:t>
            </a:r>
            <a:r>
              <a:rPr lang="cs-CZ" altLang="cs-CZ" sz="2400" b="1" i="1" dirty="0"/>
              <a:t>vs.</a:t>
            </a:r>
            <a:r>
              <a:rPr lang="cs-CZ" altLang="cs-CZ" sz="2400" b="1" dirty="0"/>
              <a:t> 	 Jazyk jako řád</a:t>
            </a:r>
          </a:p>
          <a:p>
            <a:pPr>
              <a:spcBef>
                <a:spcPts val="800"/>
              </a:spcBef>
              <a:buClrTx/>
              <a:buNone/>
            </a:pPr>
            <a:r>
              <a:rPr lang="cs-CZ" altLang="cs-CZ" sz="2400" dirty="0"/>
              <a:t>(</a:t>
            </a:r>
            <a:r>
              <a:rPr lang="cs-CZ" altLang="cs-CZ" sz="2400" dirty="0" err="1"/>
              <a:t>anomalisté</a:t>
            </a:r>
            <a:r>
              <a:rPr lang="cs-CZ" altLang="cs-CZ" sz="2400" dirty="0"/>
              <a:t> – Pergamon)	 		 (</a:t>
            </a:r>
            <a:r>
              <a:rPr lang="cs-CZ" altLang="cs-CZ" sz="2400" dirty="0" err="1"/>
              <a:t>analogisté</a:t>
            </a:r>
            <a:r>
              <a:rPr lang="cs-CZ" altLang="cs-CZ" sz="2400" dirty="0"/>
              <a:t> – Alexandrie)</a:t>
            </a:r>
          </a:p>
          <a:p>
            <a:pPr>
              <a:spcBef>
                <a:spcPts val="800"/>
              </a:spcBef>
              <a:buClrTx/>
              <a:buNone/>
            </a:pPr>
            <a:endParaRPr lang="cs-CZ" altLang="cs-CZ" sz="2400" b="1" dirty="0"/>
          </a:p>
          <a:p>
            <a:pPr>
              <a:spcBef>
                <a:spcPts val="800"/>
              </a:spcBef>
              <a:spcAft>
                <a:spcPts val="1200"/>
              </a:spcAft>
              <a:buClrTx/>
              <a:buNone/>
            </a:pPr>
            <a:endParaRPr lang="cs-CZ" altLang="cs-CZ" sz="2200" dirty="0"/>
          </a:p>
        </p:txBody>
      </p:sp>
      <p:sp>
        <p:nvSpPr>
          <p:cNvPr id="6" name="Text Box 1">
            <a:extLst>
              <a:ext uri="{FF2B5EF4-FFF2-40B4-BE49-F238E27FC236}">
                <a16:creationId xmlns:a16="http://schemas.microsoft.com/office/drawing/2014/main" id="{51FF8399-BD6E-489B-B206-F066CF053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0063" y="5582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C72226D-F7BA-4CBC-BC83-6CDCDF66985E}" type="slidenum">
              <a:rPr lang="cs-CZ" altLang="cs-CZ" sz="1600" smtClean="0">
                <a:solidFill>
                  <a:schemeClr val="tx1"/>
                </a:solidFill>
                <a:latin typeface="Arial" panose="020B0604020202020204" pitchFamily="34" charset="0"/>
              </a:rPr>
              <a:t>9</a:t>
            </a:fld>
            <a:endParaRPr lang="cs-CZ" altLang="cs-CZ" sz="16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545979"/>
      </p:ext>
    </p:extLst>
  </p:cSld>
  <p:clrMapOvr>
    <a:masterClrMapping/>
  </p:clrMapOvr>
  <p:transition spd="med" advTm="62415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3419</TotalTime>
  <Words>711</Words>
  <Application>Microsoft Office PowerPoint</Application>
  <PresentationFormat>Širokoúhlá obrazovka</PresentationFormat>
  <Paragraphs>100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Tahoma</vt:lpstr>
      <vt:lpstr>Times New Roman</vt:lpstr>
      <vt:lpstr>Wingdings 3</vt:lpstr>
      <vt:lpstr>Ion</vt:lpstr>
      <vt:lpstr>Prezentace aplikace PowerPoint</vt:lpstr>
      <vt:lpstr>Vývoj jazyka</vt:lpstr>
      <vt:lpstr>Ontogeneze jazyka</vt:lpstr>
      <vt:lpstr>Fylogeneze jazyka</vt:lpstr>
      <vt:lpstr>Fylogeneze jazyka</vt:lpstr>
      <vt:lpstr>Biblická monogenetická teorie (Gen 11:1-9)</vt:lpstr>
      <vt:lpstr>Evoluční teorie a vývoj jazyků (A. Schleicher)</vt:lpstr>
      <vt:lpstr>Fylogeneze jazyka</vt:lpstr>
      <vt:lpstr>Fylogeneze jazyka</vt:lpstr>
      <vt:lpstr>Klasifikace jazyků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Koncept identitární neologie: generačně příznaková slova ve výzkumu</dc:title>
  <dc:creator>Alena</dc:creator>
  <cp:lastModifiedBy>Petr Stehlík</cp:lastModifiedBy>
  <cp:revision>814</cp:revision>
  <cp:lastPrinted>2020-07-02T07:34:28Z</cp:lastPrinted>
  <dcterms:created xsi:type="dcterms:W3CDTF">2019-10-17T09:02:16Z</dcterms:created>
  <dcterms:modified xsi:type="dcterms:W3CDTF">2020-11-03T10:09:01Z</dcterms:modified>
</cp:coreProperties>
</file>