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handoutMasterIdLst>
    <p:handoutMasterId r:id="rId11"/>
  </p:handoutMasterIdLst>
  <p:sldIdLst>
    <p:sldId id="256" r:id="rId2"/>
    <p:sldId id="408" r:id="rId3"/>
    <p:sldId id="426" r:id="rId4"/>
    <p:sldId id="403" r:id="rId5"/>
    <p:sldId id="427" r:id="rId6"/>
    <p:sldId id="428" r:id="rId7"/>
    <p:sldId id="409" r:id="rId8"/>
    <p:sldId id="429" r:id="rId9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51" y="8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AD5917AD-0377-40A2-A11C-BAA92657E6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EC1E3D-3F38-4ECF-BCE6-518E1E3ABD4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B5592CA-3735-4F95-B602-0B97600C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BED404B-CD2C-4294-8F06-302724AD3E1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8133607-D78A-496F-9800-ABCBE5874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188D463-7021-4229-B21B-8EDB0BC4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7514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784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9663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601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680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8130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7384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28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23/11/2020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5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094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5881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89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23/11/2020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199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23/11/2020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373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615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68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18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2E95-9B60-425A-A0F4-B830E817108F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54418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23/11/2020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40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23/11/2020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86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2E95-9B60-425A-A0F4-B830E817108F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82567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31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59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23/11/2020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17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23/11/2020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213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>
            <a:extLst>
              <a:ext uri="{FF2B5EF4-FFF2-40B4-BE49-F238E27FC236}">
                <a16:creationId xmlns:a16="http://schemas.microsoft.com/office/drawing/2014/main" id="{49C08969-64D5-4E20-B774-3A507761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701925"/>
            <a:ext cx="8161337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500" b="1" dirty="0">
                <a:solidFill>
                  <a:schemeClr val="tx1"/>
                </a:solidFill>
                <a:latin typeface="+mj-lt"/>
              </a:rPr>
              <a:t>Úvod do jazykovědy</a:t>
            </a:r>
          </a:p>
          <a:p>
            <a:pPr algn="ctr"/>
            <a:r>
              <a:rPr lang="cs-CZ" sz="3000" b="1" dirty="0">
                <a:solidFill>
                  <a:schemeClr val="tx1"/>
                </a:solidFill>
                <a:latin typeface="+mj-lt"/>
              </a:rPr>
              <a:t>(6)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doc. Mgr. Petr Stehlík, Ph.D. 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ÚRJL FF 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5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EB0BD601-3095-4668-8713-205FEB5BA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Tm="3323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831941" cy="1641987"/>
          </a:xfrm>
        </p:spPr>
        <p:txBody>
          <a:bodyPr>
            <a:normAutofit/>
          </a:bodyPr>
          <a:lstStyle/>
          <a:p>
            <a:r>
              <a:rPr lang="cs-CZ" altLang="cs-CZ" b="1" dirty="0"/>
              <a:t>Ferdinand de </a:t>
            </a:r>
            <a:r>
              <a:rPr lang="cs-CZ" altLang="cs-CZ" b="1" dirty="0" err="1"/>
              <a:t>Saussure</a:t>
            </a:r>
            <a:r>
              <a:rPr lang="cs-CZ" altLang="cs-CZ" b="1" dirty="0"/>
              <a:t> </a:t>
            </a:r>
            <a:r>
              <a:rPr lang="cs-CZ" altLang="cs-CZ" sz="3500" b="1" dirty="0"/>
              <a:t>(1857-1913)</a:t>
            </a:r>
            <a:endParaRPr lang="cs-CZ" sz="35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66CB1B1-44DE-40D2-B2E5-EC90705349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87"/>
          <a:stretch/>
        </p:blipFill>
        <p:spPr bwMode="auto">
          <a:xfrm>
            <a:off x="8128644" y="786888"/>
            <a:ext cx="3414427" cy="56387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809E3E1B-C8AD-46FD-8A76-75D5BBD77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2438401"/>
            <a:ext cx="6743001" cy="3809998"/>
          </a:xfrm>
        </p:spPr>
        <p:txBody>
          <a:bodyPr>
            <a:normAutofit/>
          </a:bodyPr>
          <a:lstStyle/>
          <a:p>
            <a:pPr marL="0">
              <a:spcBef>
                <a:spcPts val="600"/>
              </a:spcBef>
              <a:buClrTx/>
              <a:buNone/>
            </a:pPr>
            <a:r>
              <a:rPr lang="cs-CZ" altLang="cs-CZ" sz="2100" b="1" dirty="0"/>
              <a:t>Ženeva, rodina s vědeckou tradicí a francouzským původem  (hugenoti).</a:t>
            </a:r>
          </a:p>
          <a:p>
            <a:pPr marL="0" algn="just">
              <a:spcBef>
                <a:spcPts val="600"/>
              </a:spcBef>
              <a:buClrTx/>
              <a:buNone/>
            </a:pPr>
            <a:r>
              <a:rPr lang="cs-CZ" altLang="cs-CZ" sz="2100" b="1" dirty="0"/>
              <a:t>Už od dětství zájem o jazyky (původ jazyků, </a:t>
            </a:r>
            <a:r>
              <a:rPr lang="cs-CZ" altLang="cs-CZ" sz="2100" b="1" dirty="0" err="1"/>
              <a:t>san-skrt</a:t>
            </a:r>
            <a:r>
              <a:rPr lang="cs-CZ" altLang="cs-CZ" sz="2100" b="1" dirty="0"/>
              <a:t>).</a:t>
            </a:r>
          </a:p>
          <a:p>
            <a:pPr marL="0" algn="just">
              <a:spcBef>
                <a:spcPts val="600"/>
              </a:spcBef>
              <a:buClrTx/>
              <a:buNone/>
            </a:pPr>
            <a:r>
              <a:rPr lang="cs-CZ" altLang="cs-CZ" sz="2100" b="1" dirty="0"/>
              <a:t>Studium fyziky a chemie na Ženevské univerzitě, kromě toho studium filosofie, dějin umění, latiny a řečtiny, vliv Franze </a:t>
            </a:r>
            <a:r>
              <a:rPr lang="cs-CZ" altLang="cs-CZ" sz="2100" b="1" dirty="0" err="1"/>
              <a:t>Boppa</a:t>
            </a:r>
            <a:r>
              <a:rPr lang="cs-CZ" altLang="cs-CZ" sz="2100" b="1" dirty="0"/>
              <a:t> (</a:t>
            </a:r>
            <a:r>
              <a:rPr lang="cs-CZ" altLang="cs-CZ" sz="2100" b="1" i="1" dirty="0"/>
              <a:t>Srovnávací gramatika</a:t>
            </a:r>
            <a:r>
              <a:rPr lang="cs-CZ" altLang="cs-CZ" sz="2100" b="1" dirty="0"/>
              <a:t>).</a:t>
            </a:r>
          </a:p>
          <a:p>
            <a:pPr marL="0" algn="just">
              <a:spcBef>
                <a:spcPts val="600"/>
              </a:spcBef>
              <a:buClrTx/>
              <a:buNone/>
            </a:pPr>
            <a:r>
              <a:rPr lang="cs-CZ" altLang="cs-CZ" sz="2100" b="1" dirty="0"/>
              <a:t>1876 – odchod do Lipska, centra formující se </a:t>
            </a:r>
            <a:r>
              <a:rPr lang="cs-CZ" altLang="cs-CZ" sz="2100" b="1" dirty="0" err="1"/>
              <a:t>mla-dogramatické</a:t>
            </a:r>
            <a:r>
              <a:rPr lang="cs-CZ" altLang="cs-CZ" sz="2100" b="1" dirty="0"/>
              <a:t> školy (</a:t>
            </a:r>
            <a:r>
              <a:rPr lang="cs-CZ" altLang="cs-CZ" sz="2100" b="1" dirty="0" err="1"/>
              <a:t>Brugmann</a:t>
            </a:r>
            <a:r>
              <a:rPr lang="cs-CZ" altLang="cs-CZ" sz="2100" b="1" dirty="0"/>
              <a:t>, </a:t>
            </a:r>
            <a:r>
              <a:rPr lang="cs-CZ" altLang="cs-CZ" sz="2100" b="1" dirty="0" err="1"/>
              <a:t>Osthoff</a:t>
            </a:r>
            <a:r>
              <a:rPr lang="cs-CZ" altLang="cs-CZ" sz="2100" b="1" dirty="0"/>
              <a:t>), studium lingvistiky. </a:t>
            </a:r>
          </a:p>
          <a:p>
            <a:pPr>
              <a:spcBef>
                <a:spcPts val="800"/>
              </a:spcBef>
              <a:spcAft>
                <a:spcPts val="1200"/>
              </a:spcAft>
              <a:buClrTx/>
              <a:buNone/>
            </a:pPr>
            <a:endParaRPr lang="cs-CZ" altLang="cs-CZ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spcAft>
                  <a:spcPts val="600"/>
                </a:spcAft>
                <a:buClrTx/>
                <a:buFontTx/>
                <a:buNone/>
              </a:pPr>
              <a:t>2</a:t>
            </a:fld>
            <a:endParaRPr lang="cs-CZ" altLang="cs-CZ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79479"/>
      </p:ext>
    </p:extLst>
  </p:cSld>
  <p:clrMapOvr>
    <a:masterClrMapping/>
  </p:clrMapOvr>
  <p:transition spd="med" advTm="8301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831941" cy="1641987"/>
          </a:xfrm>
        </p:spPr>
        <p:txBody>
          <a:bodyPr>
            <a:normAutofit/>
          </a:bodyPr>
          <a:lstStyle/>
          <a:p>
            <a:r>
              <a:rPr lang="cs-CZ" altLang="cs-CZ" b="1" dirty="0"/>
              <a:t>Ferdinand de </a:t>
            </a:r>
            <a:r>
              <a:rPr lang="cs-CZ" altLang="cs-CZ" b="1" dirty="0" err="1"/>
              <a:t>Saussure</a:t>
            </a:r>
            <a:r>
              <a:rPr lang="cs-CZ" altLang="cs-CZ" b="1" dirty="0"/>
              <a:t> </a:t>
            </a:r>
            <a:r>
              <a:rPr lang="cs-CZ" altLang="cs-CZ" sz="3500" b="1" dirty="0"/>
              <a:t>(1857-1913)</a:t>
            </a:r>
            <a:endParaRPr lang="cs-CZ" sz="35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66CB1B1-44DE-40D2-B2E5-EC90705349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87"/>
          <a:stretch/>
        </p:blipFill>
        <p:spPr bwMode="auto">
          <a:xfrm>
            <a:off x="8128644" y="786888"/>
            <a:ext cx="3414427" cy="56387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809E3E1B-C8AD-46FD-8A76-75D5BBD77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99" y="2438400"/>
            <a:ext cx="6902393" cy="4012733"/>
          </a:xfrm>
        </p:spPr>
        <p:txBody>
          <a:bodyPr>
            <a:normAutofit fontScale="85000" lnSpcReduction="20000"/>
          </a:bodyPr>
          <a:lstStyle/>
          <a:p>
            <a:pPr marL="0" algn="just">
              <a:spcBef>
                <a:spcPts val="600"/>
              </a:spcBef>
              <a:buClrTx/>
              <a:buNone/>
              <a:defRPr/>
            </a:pPr>
            <a:r>
              <a:rPr lang="cs-CZ" altLang="cs-CZ" sz="2300" b="1" dirty="0"/>
              <a:t>1878</a:t>
            </a:r>
            <a:r>
              <a:rPr lang="cs-CZ" altLang="cs-CZ" sz="2300" b="1" i="1" dirty="0"/>
              <a:t> </a:t>
            </a:r>
            <a:r>
              <a:rPr lang="cs-CZ" altLang="cs-CZ" sz="2300" b="1" dirty="0"/>
              <a:t>– </a:t>
            </a:r>
            <a:r>
              <a:rPr lang="cs-CZ" altLang="cs-CZ" sz="2300" b="1" i="1" dirty="0"/>
              <a:t>Pojednání o systému samohlásek v </a:t>
            </a:r>
            <a:r>
              <a:rPr lang="cs-CZ" altLang="cs-CZ" sz="2300" b="1" i="1" dirty="0" err="1"/>
              <a:t>indoevrop-ských</a:t>
            </a:r>
            <a:r>
              <a:rPr lang="cs-CZ" altLang="cs-CZ" sz="2300" b="1" i="1" dirty="0"/>
              <a:t> jazycích</a:t>
            </a:r>
            <a:r>
              <a:rPr lang="cs-CZ" altLang="cs-CZ" sz="2300" b="1" dirty="0"/>
              <a:t> (odpor mladogramatiků)</a:t>
            </a:r>
          </a:p>
          <a:p>
            <a:pPr marL="0" indent="0" algn="just">
              <a:spcBef>
                <a:spcPts val="600"/>
              </a:spcBef>
              <a:buClrTx/>
              <a:buNone/>
              <a:defRPr/>
            </a:pPr>
            <a:r>
              <a:rPr lang="cs-CZ" altLang="cs-CZ" sz="2300" b="1" dirty="0"/>
              <a:t>1880 – </a:t>
            </a:r>
            <a:r>
              <a:rPr lang="cs-CZ" altLang="cs-CZ" sz="2300" b="1" i="1" dirty="0"/>
              <a:t>O užívání absolutního genitivu v sanskrtu  </a:t>
            </a:r>
            <a:r>
              <a:rPr lang="cs-CZ" altLang="cs-CZ" sz="2300" b="1" dirty="0"/>
              <a:t>(disertační práce)</a:t>
            </a:r>
          </a:p>
          <a:p>
            <a:pPr marL="0" indent="0" algn="just">
              <a:spcBef>
                <a:spcPts val="600"/>
              </a:spcBef>
              <a:buClrTx/>
              <a:buNone/>
              <a:defRPr/>
            </a:pPr>
            <a:r>
              <a:rPr lang="cs-CZ" altLang="cs-CZ" sz="2300" b="1" dirty="0"/>
              <a:t>Od r. 1881 – působení v Paříži (komparativní </a:t>
            </a:r>
            <a:r>
              <a:rPr lang="cs-CZ" altLang="cs-CZ" sz="2300" b="1" dirty="0" err="1"/>
              <a:t>gramati-ka</a:t>
            </a:r>
            <a:r>
              <a:rPr lang="cs-CZ" altLang="cs-CZ" sz="2300" b="1" dirty="0"/>
              <a:t>), ve 24 letech profesorem gótštiny a staré němčiny.</a:t>
            </a:r>
          </a:p>
          <a:p>
            <a:pPr marL="0" indent="0" algn="just">
              <a:spcBef>
                <a:spcPts val="600"/>
              </a:spcBef>
              <a:buClrTx/>
              <a:buNone/>
              <a:defRPr/>
            </a:pPr>
            <a:r>
              <a:rPr lang="cs-CZ" altLang="cs-CZ" sz="2300" b="1" dirty="0"/>
              <a:t>Po 11 letech návrat do Ženevy, </a:t>
            </a:r>
            <a:r>
              <a:rPr lang="cs-CZ" altLang="cs-CZ" sz="2300" b="1"/>
              <a:t>profesor komparativní </a:t>
            </a:r>
            <a:r>
              <a:rPr lang="cs-CZ" altLang="cs-CZ" sz="2300" b="1" dirty="0"/>
              <a:t>lingvistiky.</a:t>
            </a:r>
          </a:p>
          <a:p>
            <a:pPr marL="0" indent="0" algn="just">
              <a:spcBef>
                <a:spcPts val="600"/>
              </a:spcBef>
              <a:buClrTx/>
              <a:buNone/>
              <a:defRPr/>
            </a:pPr>
            <a:r>
              <a:rPr lang="cs-CZ" altLang="cs-CZ" sz="2300" b="1" dirty="0"/>
              <a:t>1907-1911 – cyklus kurzů obecné lingvistiky, základ jeho nejslavnějšího díla (vydáno posmrtně na základě poznámek </a:t>
            </a:r>
            <a:r>
              <a:rPr lang="cs-CZ" altLang="cs-CZ" sz="2300" b="1" dirty="0" err="1"/>
              <a:t>Saussurových</a:t>
            </a:r>
            <a:r>
              <a:rPr lang="cs-CZ" altLang="cs-CZ" sz="2300" b="1" dirty="0"/>
              <a:t> žáků: Charles </a:t>
            </a:r>
            <a:r>
              <a:rPr lang="cs-CZ" altLang="cs-CZ" sz="2300" b="1" dirty="0" err="1"/>
              <a:t>Bally</a:t>
            </a:r>
            <a:r>
              <a:rPr lang="cs-CZ" altLang="cs-CZ" sz="2300" b="1" dirty="0"/>
              <a:t> + Albert </a:t>
            </a:r>
            <a:r>
              <a:rPr lang="cs-CZ" altLang="cs-CZ" sz="2300" b="1" dirty="0" err="1"/>
              <a:t>Sechehaye</a:t>
            </a:r>
            <a:r>
              <a:rPr lang="cs-CZ" altLang="cs-CZ" sz="2300" b="1" dirty="0"/>
              <a:t>). </a:t>
            </a:r>
          </a:p>
          <a:p>
            <a:pPr marL="0" indent="0" algn="just">
              <a:spcBef>
                <a:spcPts val="600"/>
              </a:spcBef>
              <a:buClrTx/>
              <a:buNone/>
              <a:defRPr/>
            </a:pPr>
            <a:r>
              <a:rPr lang="en-US" altLang="cs-CZ" sz="2300" b="1" dirty="0"/>
              <a:t>1916</a:t>
            </a:r>
            <a:r>
              <a:rPr lang="en-US" altLang="cs-CZ" sz="2300" b="1" i="1" dirty="0"/>
              <a:t> </a:t>
            </a:r>
            <a:r>
              <a:rPr lang="cs-CZ" altLang="cs-CZ" sz="2300" b="1" dirty="0"/>
              <a:t>– </a:t>
            </a:r>
            <a:r>
              <a:rPr lang="cs-CZ" altLang="cs-CZ" sz="2300" b="1" i="1" dirty="0"/>
              <a:t>Kurs obecné lingvistiky</a:t>
            </a:r>
            <a:endParaRPr lang="cs-CZ" altLang="cs-CZ" sz="2300" b="1" dirty="0"/>
          </a:p>
          <a:p>
            <a:pPr>
              <a:spcBef>
                <a:spcPts val="800"/>
              </a:spcBef>
              <a:spcAft>
                <a:spcPts val="1200"/>
              </a:spcAft>
              <a:buClrTx/>
              <a:buNone/>
            </a:pPr>
            <a:endParaRPr lang="cs-CZ" altLang="cs-CZ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spcAft>
                  <a:spcPts val="600"/>
                </a:spcAft>
                <a:buClrTx/>
                <a:buFontTx/>
                <a:buNone/>
              </a:pPr>
              <a:t>3</a:t>
            </a:fld>
            <a:endParaRPr lang="cs-CZ" altLang="cs-CZ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724431"/>
      </p:ext>
    </p:extLst>
  </p:cSld>
  <p:clrMapOvr>
    <a:masterClrMapping/>
  </p:clrMapOvr>
  <p:transition spd="med" advTm="120088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i="1" dirty="0"/>
              <a:t>Kurs obecné lingvistiky</a:t>
            </a:r>
            <a:br>
              <a:rPr lang="cs-CZ" altLang="cs-CZ" b="1" dirty="0"/>
            </a:br>
            <a:r>
              <a:rPr lang="cs-CZ" altLang="cs-CZ" b="1" dirty="0"/>
              <a:t>(</a:t>
            </a:r>
            <a:r>
              <a:rPr lang="cs-CZ" altLang="cs-CZ" sz="3800" b="1" dirty="0"/>
              <a:t>Základní pojmy)</a:t>
            </a:r>
            <a:endParaRPr lang="cs-CZ" sz="38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633108"/>
          </a:xfrm>
        </p:spPr>
        <p:txBody>
          <a:bodyPr>
            <a:normAutofit/>
          </a:bodyPr>
          <a:lstStyle/>
          <a:p>
            <a:pPr>
              <a:buSzPct val="60000"/>
              <a:defRPr/>
            </a:pPr>
            <a:endParaRPr lang="cs-CZ" altLang="cs-CZ" sz="2800" b="1" dirty="0"/>
          </a:p>
          <a:p>
            <a:pPr>
              <a:buSzPct val="60000"/>
              <a:defRPr/>
            </a:pPr>
            <a:r>
              <a:rPr lang="cs-CZ" altLang="cs-CZ" sz="2600" b="1" dirty="0"/>
              <a:t>Synchronní </a:t>
            </a:r>
            <a:r>
              <a:rPr lang="cs-CZ" altLang="cs-CZ" sz="2600" b="1" i="1" dirty="0"/>
              <a:t>vs.</a:t>
            </a:r>
            <a:r>
              <a:rPr lang="cs-CZ" altLang="cs-CZ" sz="2600" b="1" dirty="0"/>
              <a:t> diachronní přístup</a:t>
            </a:r>
          </a:p>
          <a:p>
            <a:pPr>
              <a:buSzPct val="60000"/>
              <a:defRPr/>
            </a:pPr>
            <a:r>
              <a:rPr lang="cs-CZ" altLang="cs-CZ" sz="2600" b="1" i="1" dirty="0" err="1"/>
              <a:t>Langue</a:t>
            </a:r>
            <a:r>
              <a:rPr lang="cs-CZ" altLang="cs-CZ" sz="2600" b="1" dirty="0"/>
              <a:t> vs. </a:t>
            </a:r>
            <a:r>
              <a:rPr lang="cs-CZ" altLang="cs-CZ" sz="2600" b="1" i="1" dirty="0" err="1"/>
              <a:t>parole</a:t>
            </a:r>
            <a:endParaRPr lang="cs-CZ" altLang="cs-CZ" sz="2600" b="1" i="1" dirty="0"/>
          </a:p>
          <a:p>
            <a:pPr>
              <a:buSzPct val="60000"/>
              <a:defRPr/>
            </a:pPr>
            <a:r>
              <a:rPr lang="cs-CZ" altLang="cs-CZ" sz="2600" b="1" dirty="0"/>
              <a:t>Jazyk jako systém</a:t>
            </a:r>
          </a:p>
          <a:p>
            <a:pPr>
              <a:buSzPct val="60000"/>
              <a:defRPr/>
            </a:pPr>
            <a:r>
              <a:rPr lang="cs-CZ" altLang="cs-CZ" sz="2600" b="1" dirty="0"/>
              <a:t>Syntagmatické </a:t>
            </a:r>
            <a:r>
              <a:rPr lang="cs-CZ" altLang="cs-CZ" sz="2600" b="1" i="1" dirty="0"/>
              <a:t>vs.</a:t>
            </a:r>
            <a:r>
              <a:rPr lang="cs-CZ" altLang="cs-CZ" sz="2600" b="1" dirty="0"/>
              <a:t> asociativní (paradigmatické) vztahy</a:t>
            </a:r>
          </a:p>
          <a:p>
            <a:pPr>
              <a:buSzPct val="60000"/>
              <a:defRPr/>
            </a:pPr>
            <a:r>
              <a:rPr lang="cs-CZ" altLang="cs-CZ" sz="2600" b="1" dirty="0"/>
              <a:t>Teorie jazykového znaku: </a:t>
            </a:r>
            <a:r>
              <a:rPr lang="cs-CZ" altLang="cs-CZ" sz="2600" b="1" i="1" dirty="0"/>
              <a:t>signifiant</a:t>
            </a:r>
            <a:r>
              <a:rPr lang="cs-CZ" altLang="cs-CZ" sz="2600" b="1" dirty="0"/>
              <a:t> vs. </a:t>
            </a:r>
            <a:r>
              <a:rPr lang="cs-CZ" altLang="cs-CZ" sz="2600" b="1" i="1" dirty="0"/>
              <a:t>signifié</a:t>
            </a:r>
          </a:p>
          <a:p>
            <a:pPr>
              <a:buSzPct val="60000"/>
              <a:defRPr/>
            </a:pPr>
            <a:r>
              <a:rPr lang="cs-CZ" altLang="cs-CZ" sz="2600" b="1" dirty="0"/>
              <a:t>Sémiologie</a:t>
            </a:r>
          </a:p>
          <a:p>
            <a:pPr>
              <a:spcBef>
                <a:spcPts val="800"/>
              </a:spcBef>
            </a:pPr>
            <a:endParaRPr lang="cs-CZ" altLang="cs-CZ" sz="2800" b="1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4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100407"/>
      </p:ext>
    </p:extLst>
  </p:cSld>
  <p:clrMapOvr>
    <a:masterClrMapping/>
  </p:clrMapOvr>
  <p:transition spd="med" advTm="181684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i="1" dirty="0"/>
              <a:t>Kurs obecné lingvistiky</a:t>
            </a:r>
            <a:br>
              <a:rPr lang="cs-CZ" altLang="cs-CZ" b="1" dirty="0"/>
            </a:br>
            <a:r>
              <a:rPr lang="cs-CZ" altLang="cs-CZ" sz="3800" b="1" dirty="0"/>
              <a:t>(Obsah)</a:t>
            </a:r>
            <a:endParaRPr lang="cs-CZ" sz="38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633108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ClrTx/>
              <a:buNone/>
            </a:pPr>
            <a:r>
              <a:rPr lang="cs-CZ" altLang="cs-CZ" sz="2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Úvod</a:t>
            </a:r>
            <a:r>
              <a:rPr lang="cs-CZ" altLang="cs-CZ" sz="2800" b="1" dirty="0"/>
              <a:t> </a:t>
            </a:r>
          </a:p>
          <a:p>
            <a:pPr marL="0" algn="just">
              <a:spcBef>
                <a:spcPts val="800"/>
              </a:spcBef>
              <a:buSzPct val="70000"/>
              <a:buFont typeface="Century Gothic" panose="020B0502020202020204" pitchFamily="34" charset="0"/>
              <a:buChar char="►"/>
            </a:pPr>
            <a:r>
              <a:rPr lang="cs-CZ" altLang="cs-CZ" sz="2200" b="1" dirty="0"/>
              <a:t>Dějiny lingvistiky: 3 etapy (gramatika, filologie, „pravá“ lingvistika – 	komparativní a historická metoda)</a:t>
            </a:r>
          </a:p>
          <a:p>
            <a:pPr marL="0" algn="just">
              <a:spcBef>
                <a:spcPts val="800"/>
              </a:spcBef>
              <a:buSzPct val="70000"/>
              <a:buFont typeface="Century Gothic" panose="020B0502020202020204" pitchFamily="34" charset="0"/>
              <a:buChar char="►"/>
            </a:pPr>
            <a:r>
              <a:rPr lang="cs-CZ" altLang="cs-CZ" sz="2200" b="1" dirty="0"/>
              <a:t>Úkoly lingvistiky (popis všech jazyků a jejich vývoje, rekonstrukce 	prajazyka; odhalení zákonitostí v jazyce; vymezení jazykovědy)</a:t>
            </a:r>
          </a:p>
          <a:p>
            <a:pPr marL="0" algn="just">
              <a:spcBef>
                <a:spcPts val="800"/>
              </a:spcBef>
              <a:buSzPct val="70000"/>
              <a:buFont typeface="Century Gothic" panose="020B0502020202020204" pitchFamily="34" charset="0"/>
              <a:buChar char="►"/>
            </a:pPr>
            <a:r>
              <a:rPr lang="cs-CZ" altLang="cs-CZ" sz="2200" b="1" dirty="0"/>
              <a:t>Předmět studia lingvistiky (</a:t>
            </a:r>
            <a:r>
              <a:rPr lang="cs-CZ" altLang="cs-CZ" sz="2200" b="1" i="1" dirty="0" err="1"/>
              <a:t>langue</a:t>
            </a:r>
            <a:r>
              <a:rPr lang="cs-CZ" altLang="cs-CZ" sz="2200" b="1" dirty="0"/>
              <a:t> vs. </a:t>
            </a:r>
            <a:r>
              <a:rPr lang="cs-CZ" altLang="cs-CZ" sz="2200" b="1" i="1" dirty="0" err="1"/>
              <a:t>parole</a:t>
            </a:r>
            <a:r>
              <a:rPr lang="cs-CZ" altLang="cs-CZ" sz="2200" b="1" dirty="0"/>
              <a:t>; lingvistika jako součást 	sémiologie)</a:t>
            </a:r>
          </a:p>
          <a:p>
            <a:pPr marL="0" algn="just">
              <a:spcBef>
                <a:spcPts val="800"/>
              </a:spcBef>
              <a:buSzPct val="70000"/>
              <a:buFont typeface="Century Gothic" panose="020B0502020202020204" pitchFamily="34" charset="0"/>
              <a:buChar char="►"/>
            </a:pPr>
            <a:r>
              <a:rPr lang="cs-CZ" altLang="cs-CZ" sz="2200" b="1" dirty="0"/>
              <a:t>Systémy písma (ideografické </a:t>
            </a:r>
            <a:r>
              <a:rPr lang="cs-CZ" altLang="cs-CZ" sz="2200" b="1" i="1" dirty="0"/>
              <a:t>vs.</a:t>
            </a:r>
            <a:r>
              <a:rPr lang="cs-CZ" altLang="cs-CZ" sz="2200" b="1" dirty="0"/>
              <a:t> fonetické)</a:t>
            </a:r>
          </a:p>
          <a:p>
            <a:pPr marL="0" algn="just">
              <a:spcBef>
                <a:spcPts val="800"/>
              </a:spcBef>
              <a:buSzPct val="70000"/>
              <a:buFont typeface="Century Gothic" panose="020B0502020202020204" pitchFamily="34" charset="0"/>
              <a:buChar char="►"/>
            </a:pPr>
            <a:r>
              <a:rPr lang="cs-CZ" altLang="cs-CZ" sz="2200" b="1" dirty="0"/>
              <a:t>Fonologie (= dnešní fonetika, synchronní; fonetika = historická, </a:t>
            </a:r>
            <a:r>
              <a:rPr lang="cs-CZ" altLang="cs-CZ" sz="2200" b="1" dirty="0" err="1"/>
              <a:t>dia</a:t>
            </a:r>
            <a:r>
              <a:rPr lang="cs-CZ" altLang="cs-CZ" sz="2200" b="1" dirty="0"/>
              <a:t>-	</a:t>
            </a:r>
            <a:r>
              <a:rPr lang="cs-CZ" altLang="cs-CZ" sz="2200" b="1" dirty="0" err="1"/>
              <a:t>chronní</a:t>
            </a:r>
            <a:r>
              <a:rPr lang="cs-CZ" altLang="cs-CZ" sz="2200" b="1" dirty="0"/>
              <a:t>)</a:t>
            </a: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5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935513"/>
      </p:ext>
    </p:extLst>
  </p:cSld>
  <p:clrMapOvr>
    <a:masterClrMapping/>
  </p:clrMapOvr>
  <p:transition spd="med" advTm="76576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i="1" dirty="0"/>
              <a:t>Kurs obecné lingvistiky</a:t>
            </a:r>
            <a:br>
              <a:rPr lang="cs-CZ" altLang="cs-CZ" b="1" dirty="0"/>
            </a:br>
            <a:r>
              <a:rPr lang="cs-CZ" altLang="cs-CZ" sz="3800" b="1" dirty="0"/>
              <a:t>(Obsah)</a:t>
            </a:r>
            <a:endParaRPr lang="cs-CZ" sz="38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10037269" cy="4633108"/>
          </a:xfrm>
        </p:spPr>
        <p:txBody>
          <a:bodyPr>
            <a:normAutofit/>
          </a:bodyPr>
          <a:lstStyle/>
          <a:p>
            <a:pPr marL="171450" indent="-468000" algn="just">
              <a:lnSpc>
                <a:spcPct val="93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SzPct val="100000"/>
              <a:buFont typeface="+mj-lt"/>
              <a:buAutoNum type="romanUcPeriod"/>
            </a:pPr>
            <a:r>
              <a:rPr lang="cs-CZ" altLang="cs-CZ" sz="22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Obecné principy:</a:t>
            </a:r>
            <a:r>
              <a:rPr lang="cs-CZ" altLang="cs-CZ" sz="2200" b="1" i="1" dirty="0"/>
              <a:t> </a:t>
            </a:r>
            <a:r>
              <a:rPr lang="cs-CZ" altLang="cs-CZ" sz="2200" b="1" dirty="0"/>
              <a:t>jazykový znak a jeho základní charakteristiky; 	synchronní a diachronní lingvistika, význam synchronního přístupu.</a:t>
            </a:r>
          </a:p>
          <a:p>
            <a:pPr marL="171450" indent="-514350">
              <a:lnSpc>
                <a:spcPct val="93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SzPct val="100000"/>
              <a:buFont typeface="+mj-lt"/>
              <a:buAutoNum type="romanUcPeriod"/>
            </a:pPr>
            <a:endParaRPr lang="cs-CZ" altLang="cs-CZ" sz="2200" b="1" dirty="0"/>
          </a:p>
          <a:p>
            <a:pPr marL="171450" indent="-468000" algn="just">
              <a:lnSpc>
                <a:spcPct val="93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SzPct val="100000"/>
              <a:buFont typeface="+mj-lt"/>
              <a:buAutoNum type="romanUcPeriod"/>
            </a:pPr>
            <a:r>
              <a:rPr lang="cs-CZ" altLang="cs-CZ" sz="22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Synchronní lingvistika:</a:t>
            </a:r>
            <a:r>
              <a:rPr lang="cs-CZ" altLang="cs-CZ" sz="2200" b="1" i="1" dirty="0"/>
              <a:t> </a:t>
            </a:r>
            <a:r>
              <a:rPr lang="cs-CZ" altLang="cs-CZ" sz="2200" b="1" dirty="0"/>
              <a:t>hodnota jazykových jednotek v rámci </a:t>
            </a:r>
            <a:r>
              <a:rPr lang="cs-CZ" altLang="cs-CZ" sz="2200" b="1" dirty="0" err="1"/>
              <a:t>systé</a:t>
            </a:r>
            <a:r>
              <a:rPr lang="cs-CZ" altLang="cs-CZ" sz="2200" b="1" dirty="0"/>
              <a:t>-	mu; syntagmatické a asociativní/paradigmatické vztahy.</a:t>
            </a:r>
          </a:p>
          <a:p>
            <a:pPr marL="171450" indent="-514350" algn="just">
              <a:lnSpc>
                <a:spcPct val="93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SzPct val="100000"/>
              <a:buFont typeface="+mj-lt"/>
              <a:buAutoNum type="romanUcPeriod"/>
            </a:pPr>
            <a:endParaRPr lang="cs-CZ" altLang="cs-CZ" sz="2200" b="1" dirty="0"/>
          </a:p>
          <a:p>
            <a:pPr marL="171450" indent="-468000" algn="just">
              <a:lnSpc>
                <a:spcPct val="93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SzPct val="100000"/>
              <a:buFont typeface="+mj-lt"/>
              <a:buAutoNum type="romanUcPeriod"/>
            </a:pPr>
            <a:r>
              <a:rPr lang="cs-CZ" altLang="cs-CZ" sz="22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Diachronní lingvistika:</a:t>
            </a:r>
            <a:r>
              <a:rPr lang="cs-CZ" altLang="cs-CZ" sz="2200" b="1" i="1" dirty="0"/>
              <a:t> </a:t>
            </a:r>
            <a:r>
              <a:rPr lang="cs-CZ" altLang="cs-CZ" sz="2200" b="1" dirty="0"/>
              <a:t>primární předmět zájmu: hláskový vývoj + 	gramatika a slovní zásoba; vliv analogie.</a:t>
            </a:r>
          </a:p>
          <a:p>
            <a:pPr marL="171450" indent="-514350">
              <a:lnSpc>
                <a:spcPct val="93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SzPct val="100000"/>
              <a:buFont typeface="+mj-lt"/>
              <a:buAutoNum type="romanUcPeriod"/>
            </a:pPr>
            <a:endParaRPr lang="cs-CZ" altLang="cs-CZ" sz="2200" b="1" dirty="0"/>
          </a:p>
          <a:p>
            <a:pPr marL="171450" indent="-468000">
              <a:lnSpc>
                <a:spcPct val="93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SzPct val="100000"/>
              <a:buFont typeface="+mj-lt"/>
              <a:buAutoNum type="romanUcPeriod"/>
            </a:pPr>
            <a:r>
              <a:rPr lang="cs-CZ" altLang="cs-CZ" sz="22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Geografická lingvistika:</a:t>
            </a:r>
            <a:r>
              <a:rPr lang="cs-CZ" alt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200" b="1" dirty="0"/>
              <a:t>dialekty + vzájemné působení jazyků.</a:t>
            </a:r>
            <a:endParaRPr lang="cs-CZ" altLang="cs-CZ" sz="2200" b="1" i="1" dirty="0"/>
          </a:p>
          <a:p>
            <a:pPr marL="0">
              <a:lnSpc>
                <a:spcPct val="93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SzPct val="100000"/>
              <a:buFont typeface="+mj-lt"/>
              <a:buAutoNum type="romanUcPeriod"/>
            </a:pPr>
            <a:endParaRPr lang="cs-CZ" altLang="cs-CZ" sz="2200" b="1" dirty="0"/>
          </a:p>
          <a:p>
            <a:pPr marL="171450" indent="-468000" algn="just">
              <a:lnSpc>
                <a:spcPct val="93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SzPct val="100000"/>
              <a:buFont typeface="+mj-lt"/>
              <a:buAutoNum type="romanUcPeriod"/>
            </a:pPr>
            <a:r>
              <a:rPr lang="cs-CZ" altLang="cs-CZ" sz="22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Otázky retrospektivní lingvistiky. Závěry:</a:t>
            </a:r>
            <a:r>
              <a:rPr lang="cs-CZ" altLang="cs-CZ" sz="2200" b="1" i="1" dirty="0"/>
              <a:t> </a:t>
            </a:r>
            <a:r>
              <a:rPr lang="cs-CZ" altLang="cs-CZ" sz="2200" b="1" dirty="0"/>
              <a:t>retrospektivní metoda, re-	konstrukce slov</a:t>
            </a:r>
            <a:r>
              <a:rPr lang="cs-CZ" altLang="cs-CZ" sz="2200" b="1" i="1" dirty="0"/>
              <a:t> </a:t>
            </a:r>
          </a:p>
          <a:p>
            <a:pPr marL="0" algn="just">
              <a:lnSpc>
                <a:spcPct val="93000"/>
              </a:lnSpc>
              <a:spcBef>
                <a:spcPct val="0"/>
              </a:spcBef>
              <a:buClrTx/>
              <a:buFont typeface="+mj-lt"/>
              <a:buAutoNum type="romanUcPeriod"/>
            </a:pPr>
            <a:endParaRPr lang="cs-CZ" altLang="cs-CZ" sz="2200" b="1" i="1" dirty="0"/>
          </a:p>
          <a:p>
            <a:pPr marL="0" indent="0">
              <a:lnSpc>
                <a:spcPct val="93000"/>
              </a:lnSpc>
              <a:spcBef>
                <a:spcPct val="0"/>
              </a:spcBef>
              <a:buClrTx/>
              <a:buNone/>
            </a:pPr>
            <a:endParaRPr lang="cs-CZ" altLang="cs-CZ" sz="2200" b="1" dirty="0"/>
          </a:p>
          <a:p>
            <a:pPr>
              <a:spcBef>
                <a:spcPts val="800"/>
              </a:spcBef>
              <a:buClrTx/>
              <a:buNone/>
            </a:pPr>
            <a:endParaRPr lang="cs-CZ" altLang="cs-CZ" sz="22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6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952117"/>
      </p:ext>
    </p:extLst>
  </p:cSld>
  <p:clrMapOvr>
    <a:masterClrMapping/>
  </p:clrMapOvr>
  <p:transition spd="med" advTm="135728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Strukturalistické školy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633108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Ženevská škola</a:t>
            </a:r>
            <a:r>
              <a:rPr lang="cs-CZ" altLang="cs-CZ" sz="2400" b="1" dirty="0"/>
              <a:t> </a:t>
            </a:r>
            <a:r>
              <a:rPr lang="cs-CZ" altLang="cs-CZ" sz="2400" dirty="0"/>
              <a:t>(Charles </a:t>
            </a:r>
            <a:r>
              <a:rPr lang="cs-CZ" altLang="cs-CZ" sz="2400" dirty="0" err="1"/>
              <a:t>Bally</a:t>
            </a:r>
            <a:r>
              <a:rPr lang="cs-CZ" altLang="cs-CZ" sz="2400" dirty="0"/>
              <a:t> + Albert </a:t>
            </a:r>
            <a:r>
              <a:rPr lang="cs-CZ" altLang="cs-CZ" sz="2400" dirty="0" err="1"/>
              <a:t>Sechehaye</a:t>
            </a:r>
            <a:r>
              <a:rPr lang="cs-CZ" altLang="cs-CZ" sz="2400" dirty="0"/>
              <a:t>)</a:t>
            </a:r>
          </a:p>
          <a:p>
            <a:pPr>
              <a:spcBef>
                <a:spcPct val="0"/>
              </a:spcBef>
            </a:pPr>
            <a:endParaRPr lang="cs-CZ" altLang="cs-CZ" sz="1000" b="1" dirty="0"/>
          </a:p>
          <a:p>
            <a:pPr algn="just">
              <a:spcBef>
                <a:spcPct val="0"/>
              </a:spcBef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Pražský lingvistický kroužek</a:t>
            </a:r>
            <a:r>
              <a:rPr lang="cs-CZ" altLang="cs-CZ" sz="2400" b="1" dirty="0"/>
              <a:t> </a:t>
            </a:r>
            <a:r>
              <a:rPr lang="cs-CZ" altLang="cs-CZ" sz="2400" dirty="0"/>
              <a:t>(1926, Vilém Mathesius, Jan Muka-</a:t>
            </a:r>
            <a:r>
              <a:rPr lang="cs-CZ" altLang="cs-CZ" sz="2400" dirty="0" err="1"/>
              <a:t>řovský</a:t>
            </a:r>
            <a:r>
              <a:rPr lang="cs-CZ" altLang="cs-CZ" sz="2400" dirty="0"/>
              <a:t>, Bohuslav Havránek, Bohumil Trnka, Vladimír Skalička. Roman </a:t>
            </a:r>
            <a:r>
              <a:rPr lang="cs-CZ" altLang="cs-CZ" sz="2400" dirty="0" err="1"/>
              <a:t>Jakobson</a:t>
            </a:r>
            <a:r>
              <a:rPr lang="cs-CZ" altLang="cs-CZ" sz="2400" dirty="0"/>
              <a:t>, Nikolaj </a:t>
            </a:r>
            <a:r>
              <a:rPr lang="cs-CZ" altLang="cs-CZ" sz="2400" dirty="0" err="1"/>
              <a:t>Trubeckoj</a:t>
            </a:r>
            <a:r>
              <a:rPr lang="cs-CZ" altLang="cs-CZ" sz="2400" dirty="0"/>
              <a:t>, Sergej </a:t>
            </a:r>
            <a:r>
              <a:rPr lang="cs-CZ" altLang="cs-CZ" sz="2400" dirty="0" err="1"/>
              <a:t>Karcevskij</a:t>
            </a:r>
            <a:r>
              <a:rPr lang="cs-CZ" altLang="cs-CZ" sz="2400" dirty="0"/>
              <a:t>) </a:t>
            </a:r>
            <a:endParaRPr lang="cs-CZ" altLang="cs-CZ" sz="2400" b="1" dirty="0"/>
          </a:p>
          <a:p>
            <a:pPr>
              <a:spcBef>
                <a:spcPct val="0"/>
              </a:spcBef>
            </a:pPr>
            <a:endParaRPr lang="cs-CZ" altLang="cs-CZ" sz="1000" b="1" dirty="0"/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Kodaňský lingvistický kroužek</a:t>
            </a:r>
            <a:r>
              <a:rPr lang="cs-CZ" altLang="cs-CZ" sz="2400" b="1" dirty="0"/>
              <a:t> </a:t>
            </a:r>
            <a:r>
              <a:rPr lang="cs-CZ" altLang="cs-CZ" sz="2400" dirty="0"/>
              <a:t>(1931, Luis Hjelmslev, </a:t>
            </a:r>
            <a:r>
              <a:rPr lang="cs-CZ" altLang="cs-CZ" sz="2400" dirty="0" err="1"/>
              <a:t>Viggo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Brøndal</a:t>
            </a:r>
            <a:r>
              <a:rPr lang="cs-CZ" altLang="cs-CZ" sz="2400" dirty="0"/>
              <a:t>)</a:t>
            </a:r>
          </a:p>
          <a:p>
            <a:pPr marL="0" indent="-720000">
              <a:buNone/>
            </a:pPr>
            <a:r>
              <a:rPr lang="cs-CZ" altLang="cs-CZ" sz="2400" b="1" dirty="0"/>
              <a:t>	+ další evropští strukturalisté </a:t>
            </a:r>
            <a:r>
              <a:rPr lang="cs-CZ" altLang="cs-CZ" sz="2400" dirty="0"/>
              <a:t>(André </a:t>
            </a:r>
            <a:r>
              <a:rPr lang="cs-CZ" altLang="cs-CZ" sz="2400" dirty="0" err="1"/>
              <a:t>Martinet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Émile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Benveniste</a:t>
            </a:r>
            <a:r>
              <a:rPr lang="cs-CZ" altLang="cs-CZ" sz="2400" dirty="0"/>
              <a:t>, 	   Eugen </a:t>
            </a:r>
            <a:r>
              <a:rPr lang="cs-CZ" altLang="cs-CZ" sz="2400" dirty="0" err="1"/>
              <a:t>Coseriu</a:t>
            </a:r>
            <a:r>
              <a:rPr lang="cs-CZ" altLang="cs-CZ" sz="2400" dirty="0"/>
              <a:t> atd.)</a:t>
            </a:r>
          </a:p>
          <a:p>
            <a:pPr>
              <a:spcBef>
                <a:spcPct val="0"/>
              </a:spcBef>
            </a:pPr>
            <a:endParaRPr lang="cs-CZ" altLang="cs-CZ" sz="2400" b="1" dirty="0"/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Americký strukturalismus</a:t>
            </a:r>
            <a:r>
              <a:rPr lang="cs-CZ" altLang="cs-CZ" sz="2400" b="1" dirty="0"/>
              <a:t> </a:t>
            </a:r>
            <a:r>
              <a:rPr lang="cs-CZ" altLang="cs-CZ" sz="2400" dirty="0"/>
              <a:t>(Edward </a:t>
            </a:r>
            <a:r>
              <a:rPr lang="cs-CZ" altLang="cs-CZ" sz="2400" dirty="0" err="1"/>
              <a:t>Sapir</a:t>
            </a:r>
            <a:r>
              <a:rPr lang="cs-CZ" altLang="cs-CZ" sz="2400" dirty="0"/>
              <a:t>, Leonard </a:t>
            </a:r>
            <a:r>
              <a:rPr lang="cs-CZ" altLang="cs-CZ" sz="2400" dirty="0" err="1"/>
              <a:t>Bloomfield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Zellig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Harris</a:t>
            </a:r>
            <a:r>
              <a:rPr lang="cs-CZ" altLang="cs-CZ" sz="2400" dirty="0"/>
              <a:t>, Noam </a:t>
            </a:r>
            <a:r>
              <a:rPr lang="cs-CZ" altLang="cs-CZ" sz="2400" dirty="0" err="1"/>
              <a:t>Chomsky</a:t>
            </a:r>
            <a:r>
              <a:rPr lang="cs-CZ" altLang="cs-CZ" sz="2400" dirty="0"/>
              <a:t>)</a:t>
            </a:r>
          </a:p>
          <a:p>
            <a:pPr>
              <a:spcBef>
                <a:spcPts val="800"/>
              </a:spcBef>
              <a:buClrTx/>
              <a:buNone/>
            </a:pPr>
            <a:endParaRPr lang="cs-CZ" altLang="cs-CZ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800"/>
              </a:spcBef>
            </a:pPr>
            <a:endParaRPr lang="cs-CZ" altLang="cs-CZ" sz="2800" b="1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7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144759"/>
      </p:ext>
    </p:extLst>
  </p:cSld>
  <p:clrMapOvr>
    <a:masterClrMapping/>
  </p:clrMapOvr>
  <p:transition spd="med" advTm="110069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i="1" dirty="0"/>
              <a:t>Kurs obecné lingvistiky</a:t>
            </a:r>
            <a:endParaRPr lang="cs-CZ" sz="38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9404723" cy="4633108"/>
          </a:xfrm>
        </p:spPr>
        <p:txBody>
          <a:bodyPr>
            <a:normAutofit/>
          </a:bodyPr>
          <a:lstStyle/>
          <a:p>
            <a:pPr marL="0" algn="ctr">
              <a:lnSpc>
                <a:spcPct val="93000"/>
              </a:lnSpc>
              <a:spcBef>
                <a:spcPct val="0"/>
              </a:spcBef>
              <a:buClrTx/>
              <a:buNone/>
            </a:pPr>
            <a:r>
              <a:rPr lang="cs-CZ" altLang="cs-CZ" sz="2600" b="1" i="1" dirty="0"/>
              <a:t>Jediným a pravým předmětem lingvistiky je jazyk uvažovaný sám o sobě a pro sebe.</a:t>
            </a:r>
          </a:p>
          <a:p>
            <a:pPr marL="0" algn="ctr">
              <a:lnSpc>
                <a:spcPct val="93000"/>
              </a:lnSpc>
              <a:spcBef>
                <a:spcPct val="0"/>
              </a:spcBef>
              <a:buClrTx/>
              <a:buNone/>
            </a:pPr>
            <a:endParaRPr lang="cs-CZ" altLang="cs-CZ" sz="2600" b="1" i="1" dirty="0"/>
          </a:p>
          <a:p>
            <a:pPr marL="0" algn="ctr">
              <a:lnSpc>
                <a:spcPct val="93000"/>
              </a:lnSpc>
              <a:spcBef>
                <a:spcPct val="0"/>
              </a:spcBef>
              <a:buClrTx/>
              <a:buNone/>
            </a:pPr>
            <a:endParaRPr lang="cs-CZ" altLang="cs-CZ" sz="2600" b="1" i="1" dirty="0"/>
          </a:p>
          <a:p>
            <a:pPr marL="0" algn="ctr">
              <a:lnSpc>
                <a:spcPct val="93000"/>
              </a:lnSpc>
              <a:spcBef>
                <a:spcPct val="0"/>
              </a:spcBef>
              <a:buClrTx/>
              <a:buNone/>
            </a:pPr>
            <a:endParaRPr lang="cs-CZ" altLang="cs-CZ" sz="2600" b="1" i="1" dirty="0"/>
          </a:p>
          <a:p>
            <a:pPr marL="0" algn="ctr">
              <a:lnSpc>
                <a:spcPct val="93000"/>
              </a:lnSpc>
              <a:spcBef>
                <a:spcPct val="0"/>
              </a:spcBef>
              <a:buClrTx/>
              <a:buNone/>
            </a:pPr>
            <a:r>
              <a:rPr lang="fr-FR" altLang="cs-CZ" sz="2600" b="1" i="1" dirty="0"/>
              <a:t>La linguistique a pour unique et véritable objet la langue envisagée en elle-même et pour elle-même.</a:t>
            </a:r>
            <a:r>
              <a:rPr lang="fr-FR" altLang="cs-CZ" sz="2600" b="1" dirty="0"/>
              <a:t> </a:t>
            </a:r>
          </a:p>
          <a:p>
            <a:pPr marL="0" algn="just">
              <a:spcBef>
                <a:spcPts val="800"/>
              </a:spcBef>
              <a:buClrTx/>
              <a:buNone/>
            </a:pPr>
            <a:endParaRPr lang="cs-CZ" altLang="cs-CZ" sz="22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8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59855"/>
      </p:ext>
    </p:extLst>
  </p:cSld>
  <p:clrMapOvr>
    <a:masterClrMapping/>
  </p:clrMapOvr>
  <p:transition spd="med" advTm="25544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548</Words>
  <Application>Microsoft Office PowerPoint</Application>
  <PresentationFormat>Širokoúhlá obrazovka</PresentationFormat>
  <Paragraphs>81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</vt:lpstr>
      <vt:lpstr>Prezentace aplikace PowerPoint</vt:lpstr>
      <vt:lpstr>Ferdinand de Saussure (1857-1913)</vt:lpstr>
      <vt:lpstr>Ferdinand de Saussure (1857-1913)</vt:lpstr>
      <vt:lpstr>Kurs obecné lingvistiky (Základní pojmy)</vt:lpstr>
      <vt:lpstr>Kurs obecné lingvistiky (Obsah)</vt:lpstr>
      <vt:lpstr>Kurs obecné lingvistiky (Obsah)</vt:lpstr>
      <vt:lpstr>Strukturalistické školy</vt:lpstr>
      <vt:lpstr>Kurs obecné lingvistiky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Stehlík</dc:creator>
  <cp:lastModifiedBy>Petr Stehlík</cp:lastModifiedBy>
  <cp:revision>27</cp:revision>
  <dcterms:created xsi:type="dcterms:W3CDTF">2020-11-12T14:33:30Z</dcterms:created>
  <dcterms:modified xsi:type="dcterms:W3CDTF">2020-11-23T14:49:09Z</dcterms:modified>
</cp:coreProperties>
</file>