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0"/>
  </p:notesMasterIdLst>
  <p:handoutMasterIdLst>
    <p:handoutMasterId r:id="rId11"/>
  </p:handoutMasterIdLst>
  <p:sldIdLst>
    <p:sldId id="256" r:id="rId2"/>
    <p:sldId id="408" r:id="rId3"/>
    <p:sldId id="426" r:id="rId4"/>
    <p:sldId id="403" r:id="rId5"/>
    <p:sldId id="427" r:id="rId6"/>
    <p:sldId id="428" r:id="rId7"/>
    <p:sldId id="409" r:id="rId8"/>
    <p:sldId id="429" r:id="rId9"/>
  </p:sldIdLst>
  <p:sldSz cx="12192000" cy="6858000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na" initials="A" lastIdx="1" clrIdx="0">
    <p:extLst>
      <p:ext uri="{19B8F6BF-5375-455C-9EA6-DF929625EA0E}">
        <p15:presenceInfo xmlns:p15="http://schemas.microsoft.com/office/powerpoint/2012/main" userId="Ale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FC24"/>
    <a:srgbClr val="DB1C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451" y="8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5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85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934BC-94FD-4BC2-AEF0-451E18BEA9D7}" type="datetimeFigureOut">
              <a:rPr lang="fr-FR" smtClean="0"/>
              <a:t>23/11/2020</a:t>
            </a:fld>
            <a:endParaRPr lang="fr-FR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48721"/>
            <a:ext cx="2971800" cy="4985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9448721"/>
            <a:ext cx="2971800" cy="4985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21089F-EBCB-406F-95FF-F62EAEAAA90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766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512E5F-B7F6-4425-AF56-C02BE0F11D23}" type="datetimeFigureOut">
              <a:rPr lang="fr-FR" smtClean="0"/>
              <a:t>23/11/2020</a:t>
            </a:fld>
            <a:endParaRPr lang="fr-FR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fr-FR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48186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9448186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0430B0-4080-4D35-B877-61192B60C7E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6383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">
            <a:extLst>
              <a:ext uri="{FF2B5EF4-FFF2-40B4-BE49-F238E27FC236}">
                <a16:creationId xmlns:a16="http://schemas.microsoft.com/office/drawing/2014/main" id="{AD5917AD-0377-40A2-A11C-BAA92657E6A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7EC1E3D-3F38-4ECF-BCE6-518E1E3ABD46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147" name="Text Box 1">
            <a:extLst>
              <a:ext uri="{FF2B5EF4-FFF2-40B4-BE49-F238E27FC236}">
                <a16:creationId xmlns:a16="http://schemas.microsoft.com/office/drawing/2014/main" id="{AB5592CA-3735-4F95-B602-0B97600CF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BED404B-CD2C-4294-8F06-302724AD3E11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68133607-D78A-496F-9800-ABCBE5874C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9" name="Rectangle 3">
            <a:extLst>
              <a:ext uri="{FF2B5EF4-FFF2-40B4-BE49-F238E27FC236}">
                <a16:creationId xmlns:a16="http://schemas.microsoft.com/office/drawing/2014/main" id="{A188D463-7021-4229-B21B-8EDB0BC41A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57514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50784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09663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5601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1680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48130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17384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725FF-D271-4E53-B6F7-B4D4579C387D}" type="datetime1">
              <a:rPr lang="fr-FR" smtClean="0"/>
              <a:t>23/11/2020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4289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5CCBE-9879-431C-A466-F755C2DCFE5C}" type="datetime1">
              <a:rPr lang="fr-FR" smtClean="0"/>
              <a:t>23/11/2020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2750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12BBF-9801-48F3-9C22-98BCF8BA2B1E}" type="datetime1">
              <a:rPr lang="fr-FR" smtClean="0"/>
              <a:t>23/11/2020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0094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7D7B5-95AD-4F56-8C85-8E7D742564FF}" type="datetime1">
              <a:rPr lang="fr-FR" smtClean="0"/>
              <a:t>23/11/2020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658812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49F-B501-4E8F-80E3-E29365F9901D}" type="datetime1">
              <a:rPr lang="fr-FR" smtClean="0"/>
              <a:t>23/11/2020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1896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49FD7-390E-4191-B877-C8E4831E133B}" type="datetime1">
              <a:rPr lang="fr-FR" smtClean="0"/>
              <a:t>23/11/2020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31998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74322-4496-4156-BEE3-02AB30888F4E}" type="datetime1">
              <a:rPr lang="fr-FR" smtClean="0"/>
              <a:t>23/11/2020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8373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809DB-F2CA-478A-B553-6DF45AFC29B6}" type="datetime1">
              <a:rPr lang="fr-FR" smtClean="0"/>
              <a:t>23/11/2020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6615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EB7F2-4294-4EF7-A49C-E4D69F719749}" type="datetime1">
              <a:rPr lang="fr-FR" smtClean="0"/>
              <a:t>23/11/2020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9687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00A51-9896-4462-9180-57F2AAE61AA8}" type="datetime1">
              <a:rPr lang="fr-FR" smtClean="0"/>
              <a:t>23/11/2020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8186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E2E95-9B60-425A-A0F4-B830E817108F}" type="datetime1">
              <a:rPr lang="fr-FR" smtClean="0"/>
              <a:t>23/11/2020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9544184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5159-7C23-4DF1-B2B1-2093247B8531}" type="datetime1">
              <a:rPr lang="fr-FR" smtClean="0"/>
              <a:t>23/11/2020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409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43380-C13E-4FDA-9A67-0B38C34F5BF6}" type="datetime1">
              <a:rPr lang="fr-FR" smtClean="0"/>
              <a:t>23/11/2020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2867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E2E95-9B60-425A-A0F4-B830E817108F}" type="datetime1">
              <a:rPr lang="fr-FR" smtClean="0"/>
              <a:t>23/11/2020</a:t>
            </a:fld>
            <a:endParaRPr lang="fr-F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4825677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8577-4E49-403A-92E6-1D8995838B55}" type="datetime1">
              <a:rPr lang="fr-FR" smtClean="0"/>
              <a:t>23/11/2020</a:t>
            </a:fld>
            <a:endParaRPr lang="fr-F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6316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11E0B-96FF-4C71-B196-5DE41711CA0E}" type="datetime1">
              <a:rPr lang="fr-FR" smtClean="0"/>
              <a:t>23/11/2020</a:t>
            </a:fld>
            <a:endParaRPr lang="fr-F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5595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7487F-3779-4B7D-9985-93037B15F873}" type="datetime1">
              <a:rPr lang="fr-FR" smtClean="0"/>
              <a:t>23/11/2020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2177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F3E2E95-9B60-425A-A0F4-B830E817108F}" type="datetime1">
              <a:rPr lang="fr-FR" smtClean="0"/>
              <a:t>23/11/2020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62132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2">
            <a:extLst>
              <a:ext uri="{FF2B5EF4-FFF2-40B4-BE49-F238E27FC236}">
                <a16:creationId xmlns:a16="http://schemas.microsoft.com/office/drawing/2014/main" id="{49C08969-64D5-4E20-B774-3A507761E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4889" y="2701925"/>
            <a:ext cx="8161337" cy="252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500" b="1" dirty="0">
                <a:solidFill>
                  <a:schemeClr val="tx1"/>
                </a:solidFill>
                <a:latin typeface="+mj-lt"/>
              </a:rPr>
              <a:t>Úvod do jazykovědy</a:t>
            </a:r>
          </a:p>
          <a:p>
            <a:pPr algn="ctr"/>
            <a:r>
              <a:rPr lang="cs-CZ" sz="3000" b="1" dirty="0">
                <a:solidFill>
                  <a:schemeClr val="tx1"/>
                </a:solidFill>
                <a:latin typeface="+mj-lt"/>
              </a:rPr>
              <a:t>(6)</a:t>
            </a:r>
          </a:p>
          <a:p>
            <a:pPr algn="ctr"/>
            <a:r>
              <a:rPr lang="cs-CZ" sz="2600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doc. Mgr. Petr Stehlík, Ph.D. </a:t>
            </a:r>
          </a:p>
          <a:p>
            <a:pPr algn="ctr"/>
            <a:r>
              <a:rPr lang="cs-CZ" sz="260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ÚRJL FF MU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cs-CZ" sz="45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EB0BD601-3095-4668-8713-205FEB5BA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1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6D407209-7506-4025-BCBB-E248D8D326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med" advTm="332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6831941" cy="1641987"/>
          </a:xfrm>
        </p:spPr>
        <p:txBody>
          <a:bodyPr>
            <a:normAutofit/>
          </a:bodyPr>
          <a:lstStyle/>
          <a:p>
            <a:r>
              <a:rPr lang="cs-CZ" altLang="cs-CZ" b="1" dirty="0"/>
              <a:t>Ferdinand de </a:t>
            </a:r>
            <a:r>
              <a:rPr lang="cs-CZ" altLang="cs-CZ" b="1" dirty="0" err="1"/>
              <a:t>Saussure</a:t>
            </a:r>
            <a:r>
              <a:rPr lang="cs-CZ" altLang="cs-CZ" b="1" dirty="0"/>
              <a:t> </a:t>
            </a:r>
            <a:r>
              <a:rPr lang="cs-CZ" altLang="cs-CZ" sz="3500" b="1" dirty="0"/>
              <a:t>(1857-1913)</a:t>
            </a:r>
            <a:endParaRPr lang="cs-CZ" sz="35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66CB1B1-44DE-40D2-B2E5-EC90705349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87"/>
          <a:stretch/>
        </p:blipFill>
        <p:spPr bwMode="auto">
          <a:xfrm>
            <a:off x="8128644" y="786888"/>
            <a:ext cx="3414427" cy="56387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809E3E1B-C8AD-46FD-8A76-75D5BBD77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2438401"/>
            <a:ext cx="6743001" cy="3809998"/>
          </a:xfrm>
        </p:spPr>
        <p:txBody>
          <a:bodyPr>
            <a:normAutofit/>
          </a:bodyPr>
          <a:lstStyle/>
          <a:p>
            <a:pPr marL="0">
              <a:spcBef>
                <a:spcPts val="600"/>
              </a:spcBef>
              <a:buClrTx/>
              <a:buNone/>
            </a:pPr>
            <a:r>
              <a:rPr lang="cs-CZ" altLang="cs-CZ" sz="2100" b="1" dirty="0"/>
              <a:t>Ženeva, rodina s vědeckou tradicí a francouzským původem  (hugenoti).</a:t>
            </a:r>
          </a:p>
          <a:p>
            <a:pPr marL="0" algn="just">
              <a:spcBef>
                <a:spcPts val="600"/>
              </a:spcBef>
              <a:buClrTx/>
              <a:buNone/>
            </a:pPr>
            <a:r>
              <a:rPr lang="cs-CZ" altLang="cs-CZ" sz="2100" b="1" dirty="0"/>
              <a:t>Už od dětství zájem o jazyky (původ jazyků, </a:t>
            </a:r>
            <a:r>
              <a:rPr lang="cs-CZ" altLang="cs-CZ" sz="2100" b="1" dirty="0" err="1"/>
              <a:t>san-skrt</a:t>
            </a:r>
            <a:r>
              <a:rPr lang="cs-CZ" altLang="cs-CZ" sz="2100" b="1" dirty="0"/>
              <a:t>).</a:t>
            </a:r>
          </a:p>
          <a:p>
            <a:pPr marL="0" algn="just">
              <a:spcBef>
                <a:spcPts val="600"/>
              </a:spcBef>
              <a:buClrTx/>
              <a:buNone/>
            </a:pPr>
            <a:r>
              <a:rPr lang="cs-CZ" altLang="cs-CZ" sz="2100" b="1" dirty="0"/>
              <a:t>Studium fyziky a chemie na Ženevské univerzitě, kromě toho studium filosofie, dějin umění, latiny a řečtiny, vliv Franze </a:t>
            </a:r>
            <a:r>
              <a:rPr lang="cs-CZ" altLang="cs-CZ" sz="2100" b="1" dirty="0" err="1"/>
              <a:t>Boppa</a:t>
            </a:r>
            <a:r>
              <a:rPr lang="cs-CZ" altLang="cs-CZ" sz="2100" b="1" dirty="0"/>
              <a:t> (</a:t>
            </a:r>
            <a:r>
              <a:rPr lang="cs-CZ" altLang="cs-CZ" sz="2100" b="1" i="1" dirty="0"/>
              <a:t>Srovnávací gramatika</a:t>
            </a:r>
            <a:r>
              <a:rPr lang="cs-CZ" altLang="cs-CZ" sz="2100" b="1" dirty="0"/>
              <a:t>).</a:t>
            </a:r>
          </a:p>
          <a:p>
            <a:pPr marL="0" algn="just">
              <a:spcBef>
                <a:spcPts val="600"/>
              </a:spcBef>
              <a:buClrTx/>
              <a:buNone/>
            </a:pPr>
            <a:r>
              <a:rPr lang="cs-CZ" altLang="cs-CZ" sz="2100" b="1" dirty="0"/>
              <a:t>1876 – odchod do Lipska, centra formující se </a:t>
            </a:r>
            <a:r>
              <a:rPr lang="cs-CZ" altLang="cs-CZ" sz="2100" b="1" dirty="0" err="1"/>
              <a:t>mla-dogramatické</a:t>
            </a:r>
            <a:r>
              <a:rPr lang="cs-CZ" altLang="cs-CZ" sz="2100" b="1" dirty="0"/>
              <a:t> školy (</a:t>
            </a:r>
            <a:r>
              <a:rPr lang="cs-CZ" altLang="cs-CZ" sz="2100" b="1" dirty="0" err="1"/>
              <a:t>Brugmann</a:t>
            </a:r>
            <a:r>
              <a:rPr lang="cs-CZ" altLang="cs-CZ" sz="2100" b="1" dirty="0"/>
              <a:t>, </a:t>
            </a:r>
            <a:r>
              <a:rPr lang="cs-CZ" altLang="cs-CZ" sz="2100" b="1" dirty="0" err="1"/>
              <a:t>Osthoff</a:t>
            </a:r>
            <a:r>
              <a:rPr lang="cs-CZ" altLang="cs-CZ" sz="2100" b="1" dirty="0"/>
              <a:t>), studium lingvistiky. </a:t>
            </a:r>
          </a:p>
          <a:p>
            <a:pPr>
              <a:spcBef>
                <a:spcPts val="800"/>
              </a:spcBef>
              <a:spcAft>
                <a:spcPts val="1200"/>
              </a:spcAft>
              <a:buClrTx/>
              <a:buNone/>
            </a:pPr>
            <a:endParaRPr lang="cs-CZ" altLang="cs-CZ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51FF8399-BD6E-489B-B206-F066CF05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t>2</a:t>
            </a:fld>
            <a:endParaRPr lang="cs-CZ" altLang="cs-CZ" sz="16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Zvuk 17">
            <a:hlinkClick r:id="" action="ppaction://media"/>
            <a:extLst>
              <a:ext uri="{FF2B5EF4-FFF2-40B4-BE49-F238E27FC236}">
                <a16:creationId xmlns:a16="http://schemas.microsoft.com/office/drawing/2014/main" id="{AC2CC44A-6C63-4176-B18B-8BF1F78E81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79479"/>
      </p:ext>
    </p:extLst>
  </p:cSld>
  <p:clrMapOvr>
    <a:masterClrMapping/>
  </p:clrMapOvr>
  <p:transition spd="med" advTm="830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6831941" cy="1641987"/>
          </a:xfrm>
        </p:spPr>
        <p:txBody>
          <a:bodyPr>
            <a:normAutofit/>
          </a:bodyPr>
          <a:lstStyle/>
          <a:p>
            <a:r>
              <a:rPr lang="cs-CZ" altLang="cs-CZ" b="1" dirty="0"/>
              <a:t>Ferdinand de </a:t>
            </a:r>
            <a:r>
              <a:rPr lang="cs-CZ" altLang="cs-CZ" b="1" dirty="0" err="1"/>
              <a:t>Saussure</a:t>
            </a:r>
            <a:r>
              <a:rPr lang="cs-CZ" altLang="cs-CZ" b="1" dirty="0"/>
              <a:t> </a:t>
            </a:r>
            <a:r>
              <a:rPr lang="cs-CZ" altLang="cs-CZ" sz="3500" b="1" dirty="0"/>
              <a:t>(1857-1913)</a:t>
            </a:r>
            <a:endParaRPr lang="cs-CZ" sz="35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66CB1B1-44DE-40D2-B2E5-EC90705349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87"/>
          <a:stretch/>
        </p:blipFill>
        <p:spPr bwMode="auto">
          <a:xfrm>
            <a:off x="8128644" y="786888"/>
            <a:ext cx="3414427" cy="56387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809E3E1B-C8AD-46FD-8A76-75D5BBD77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699" y="2438400"/>
            <a:ext cx="6902393" cy="4012733"/>
          </a:xfrm>
        </p:spPr>
        <p:txBody>
          <a:bodyPr>
            <a:normAutofit fontScale="85000" lnSpcReduction="20000"/>
          </a:bodyPr>
          <a:lstStyle/>
          <a:p>
            <a:pPr marL="0" algn="just">
              <a:spcBef>
                <a:spcPts val="600"/>
              </a:spcBef>
              <a:buClrTx/>
              <a:buNone/>
              <a:defRPr/>
            </a:pPr>
            <a:r>
              <a:rPr lang="cs-CZ" altLang="cs-CZ" sz="2300" b="1" dirty="0"/>
              <a:t>1878</a:t>
            </a:r>
            <a:r>
              <a:rPr lang="cs-CZ" altLang="cs-CZ" sz="2300" b="1" i="1" dirty="0"/>
              <a:t> </a:t>
            </a:r>
            <a:r>
              <a:rPr lang="cs-CZ" altLang="cs-CZ" sz="2300" b="1" dirty="0"/>
              <a:t>– </a:t>
            </a:r>
            <a:r>
              <a:rPr lang="cs-CZ" altLang="cs-CZ" sz="2300" b="1" i="1" dirty="0"/>
              <a:t>Pojednání o systému samohlásek v </a:t>
            </a:r>
            <a:r>
              <a:rPr lang="cs-CZ" altLang="cs-CZ" sz="2300" b="1" i="1" dirty="0" err="1"/>
              <a:t>indoevrop-ských</a:t>
            </a:r>
            <a:r>
              <a:rPr lang="cs-CZ" altLang="cs-CZ" sz="2300" b="1" i="1" dirty="0"/>
              <a:t> jazycích</a:t>
            </a:r>
            <a:r>
              <a:rPr lang="cs-CZ" altLang="cs-CZ" sz="2300" b="1" dirty="0"/>
              <a:t> (odpor mladogramatiků)</a:t>
            </a:r>
          </a:p>
          <a:p>
            <a:pPr marL="0" indent="0" algn="just">
              <a:spcBef>
                <a:spcPts val="600"/>
              </a:spcBef>
              <a:buClrTx/>
              <a:buNone/>
              <a:defRPr/>
            </a:pPr>
            <a:r>
              <a:rPr lang="cs-CZ" altLang="cs-CZ" sz="2300" b="1" dirty="0"/>
              <a:t>1880 – </a:t>
            </a:r>
            <a:r>
              <a:rPr lang="cs-CZ" altLang="cs-CZ" sz="2300" b="1" i="1" dirty="0"/>
              <a:t>O užívání absolutního genitivu v sanskrtu  </a:t>
            </a:r>
            <a:r>
              <a:rPr lang="cs-CZ" altLang="cs-CZ" sz="2300" b="1" dirty="0"/>
              <a:t>(disertační práce)</a:t>
            </a:r>
          </a:p>
          <a:p>
            <a:pPr marL="0" indent="0" algn="just">
              <a:spcBef>
                <a:spcPts val="600"/>
              </a:spcBef>
              <a:buClrTx/>
              <a:buNone/>
              <a:defRPr/>
            </a:pPr>
            <a:r>
              <a:rPr lang="cs-CZ" altLang="cs-CZ" sz="2300" b="1" dirty="0"/>
              <a:t>Od r. 1881 – působení v Paříži (komparativní </a:t>
            </a:r>
            <a:r>
              <a:rPr lang="cs-CZ" altLang="cs-CZ" sz="2300" b="1" dirty="0" err="1"/>
              <a:t>gramati-ka</a:t>
            </a:r>
            <a:r>
              <a:rPr lang="cs-CZ" altLang="cs-CZ" sz="2300" b="1" dirty="0"/>
              <a:t>), ve 24 letech profesorem gótštiny a staré němčiny.</a:t>
            </a:r>
          </a:p>
          <a:p>
            <a:pPr marL="0" indent="0" algn="just">
              <a:spcBef>
                <a:spcPts val="600"/>
              </a:spcBef>
              <a:buClrTx/>
              <a:buNone/>
              <a:defRPr/>
            </a:pPr>
            <a:r>
              <a:rPr lang="cs-CZ" altLang="cs-CZ" sz="2300" b="1" dirty="0"/>
              <a:t>Po 11 letech návrat do Ženevy, </a:t>
            </a:r>
            <a:r>
              <a:rPr lang="cs-CZ" altLang="cs-CZ" sz="2300" b="1"/>
              <a:t>profesor komparativní </a:t>
            </a:r>
            <a:r>
              <a:rPr lang="cs-CZ" altLang="cs-CZ" sz="2300" b="1" dirty="0"/>
              <a:t>lingvistiky.</a:t>
            </a:r>
          </a:p>
          <a:p>
            <a:pPr marL="0" indent="0" algn="just">
              <a:spcBef>
                <a:spcPts val="600"/>
              </a:spcBef>
              <a:buClrTx/>
              <a:buNone/>
              <a:defRPr/>
            </a:pPr>
            <a:r>
              <a:rPr lang="cs-CZ" altLang="cs-CZ" sz="2300" b="1" dirty="0"/>
              <a:t>1907-1911 – cyklus kurzů obecné lingvistiky, základ jeho nejslavnějšího díla (vydáno posmrtně na základě poznámek </a:t>
            </a:r>
            <a:r>
              <a:rPr lang="cs-CZ" altLang="cs-CZ" sz="2300" b="1" dirty="0" err="1"/>
              <a:t>Saussurových</a:t>
            </a:r>
            <a:r>
              <a:rPr lang="cs-CZ" altLang="cs-CZ" sz="2300" b="1" dirty="0"/>
              <a:t> žáků: Charles </a:t>
            </a:r>
            <a:r>
              <a:rPr lang="cs-CZ" altLang="cs-CZ" sz="2300" b="1" dirty="0" err="1"/>
              <a:t>Bally</a:t>
            </a:r>
            <a:r>
              <a:rPr lang="cs-CZ" altLang="cs-CZ" sz="2300" b="1" dirty="0"/>
              <a:t> + Albert </a:t>
            </a:r>
            <a:r>
              <a:rPr lang="cs-CZ" altLang="cs-CZ" sz="2300" b="1" dirty="0" err="1"/>
              <a:t>Sechehaye</a:t>
            </a:r>
            <a:r>
              <a:rPr lang="cs-CZ" altLang="cs-CZ" sz="2300" b="1" dirty="0"/>
              <a:t>). </a:t>
            </a:r>
          </a:p>
          <a:p>
            <a:pPr marL="0" indent="0" algn="just">
              <a:spcBef>
                <a:spcPts val="600"/>
              </a:spcBef>
              <a:buClrTx/>
              <a:buNone/>
              <a:defRPr/>
            </a:pPr>
            <a:r>
              <a:rPr lang="en-US" altLang="cs-CZ" sz="2300" b="1" dirty="0"/>
              <a:t>1916</a:t>
            </a:r>
            <a:r>
              <a:rPr lang="en-US" altLang="cs-CZ" sz="2300" b="1" i="1" dirty="0"/>
              <a:t> </a:t>
            </a:r>
            <a:r>
              <a:rPr lang="cs-CZ" altLang="cs-CZ" sz="2300" b="1" dirty="0"/>
              <a:t>– </a:t>
            </a:r>
            <a:r>
              <a:rPr lang="cs-CZ" altLang="cs-CZ" sz="2300" b="1" i="1" dirty="0"/>
              <a:t>Kurs obecné lingvistiky</a:t>
            </a:r>
            <a:endParaRPr lang="cs-CZ" altLang="cs-CZ" sz="2300" b="1" dirty="0"/>
          </a:p>
          <a:p>
            <a:pPr>
              <a:spcBef>
                <a:spcPts val="800"/>
              </a:spcBef>
              <a:spcAft>
                <a:spcPts val="1200"/>
              </a:spcAft>
              <a:buClrTx/>
              <a:buNone/>
            </a:pPr>
            <a:endParaRPr lang="cs-CZ" altLang="cs-CZ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51FF8399-BD6E-489B-B206-F066CF05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t>3</a:t>
            </a:fld>
            <a:endParaRPr lang="cs-CZ" altLang="cs-CZ" sz="16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3DF6B1B4-8D37-4AD6-91DB-155939AC4F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724431"/>
      </p:ext>
    </p:extLst>
  </p:cSld>
  <p:clrMapOvr>
    <a:masterClrMapping/>
  </p:clrMapOvr>
  <p:transition spd="med" advTm="1200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005" y="486274"/>
            <a:ext cx="9404723" cy="1400530"/>
          </a:xfrm>
        </p:spPr>
        <p:txBody>
          <a:bodyPr/>
          <a:lstStyle/>
          <a:p>
            <a:pPr algn="ctr"/>
            <a:r>
              <a:rPr lang="cs-CZ" altLang="cs-CZ" b="1" i="1" dirty="0"/>
              <a:t>Kurs obecné lingvistiky</a:t>
            </a:r>
            <a:br>
              <a:rPr lang="cs-CZ" altLang="cs-CZ" b="1" dirty="0"/>
            </a:br>
            <a:r>
              <a:rPr lang="cs-CZ" altLang="cs-CZ" b="1" dirty="0"/>
              <a:t>(</a:t>
            </a:r>
            <a:r>
              <a:rPr lang="cs-CZ" altLang="cs-CZ" sz="3800" b="1" dirty="0"/>
              <a:t>Základní pojmy)</a:t>
            </a:r>
            <a:endParaRPr lang="cs-CZ" sz="3800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633108"/>
          </a:xfrm>
        </p:spPr>
        <p:txBody>
          <a:bodyPr>
            <a:normAutofit/>
          </a:bodyPr>
          <a:lstStyle/>
          <a:p>
            <a:pPr>
              <a:buSzPct val="60000"/>
              <a:defRPr/>
            </a:pPr>
            <a:endParaRPr lang="cs-CZ" altLang="cs-CZ" sz="2800" b="1" dirty="0"/>
          </a:p>
          <a:p>
            <a:pPr>
              <a:buSzPct val="60000"/>
              <a:defRPr/>
            </a:pPr>
            <a:r>
              <a:rPr lang="cs-CZ" altLang="cs-CZ" sz="2600" b="1" dirty="0"/>
              <a:t>Synchronní </a:t>
            </a:r>
            <a:r>
              <a:rPr lang="cs-CZ" altLang="cs-CZ" sz="2600" b="1" i="1" dirty="0"/>
              <a:t>vs.</a:t>
            </a:r>
            <a:r>
              <a:rPr lang="cs-CZ" altLang="cs-CZ" sz="2600" b="1" dirty="0"/>
              <a:t> diachronní přístup</a:t>
            </a:r>
          </a:p>
          <a:p>
            <a:pPr>
              <a:buSzPct val="60000"/>
              <a:defRPr/>
            </a:pPr>
            <a:r>
              <a:rPr lang="cs-CZ" altLang="cs-CZ" sz="2600" b="1" i="1" dirty="0" err="1"/>
              <a:t>Langue</a:t>
            </a:r>
            <a:r>
              <a:rPr lang="cs-CZ" altLang="cs-CZ" sz="2600" b="1" dirty="0"/>
              <a:t> vs. </a:t>
            </a:r>
            <a:r>
              <a:rPr lang="cs-CZ" altLang="cs-CZ" sz="2600" b="1" i="1" dirty="0" err="1"/>
              <a:t>parole</a:t>
            </a:r>
            <a:endParaRPr lang="cs-CZ" altLang="cs-CZ" sz="2600" b="1" i="1" dirty="0"/>
          </a:p>
          <a:p>
            <a:pPr>
              <a:buSzPct val="60000"/>
              <a:defRPr/>
            </a:pPr>
            <a:r>
              <a:rPr lang="cs-CZ" altLang="cs-CZ" sz="2600" b="1" dirty="0"/>
              <a:t>Jazyk jako systém</a:t>
            </a:r>
          </a:p>
          <a:p>
            <a:pPr>
              <a:buSzPct val="60000"/>
              <a:defRPr/>
            </a:pPr>
            <a:r>
              <a:rPr lang="cs-CZ" altLang="cs-CZ" sz="2600" b="1" dirty="0"/>
              <a:t>Syntagmatické </a:t>
            </a:r>
            <a:r>
              <a:rPr lang="cs-CZ" altLang="cs-CZ" sz="2600" b="1" i="1" dirty="0"/>
              <a:t>vs.</a:t>
            </a:r>
            <a:r>
              <a:rPr lang="cs-CZ" altLang="cs-CZ" sz="2600" b="1" dirty="0"/>
              <a:t> asociativní (paradigmatické) vztahy</a:t>
            </a:r>
          </a:p>
          <a:p>
            <a:pPr>
              <a:buSzPct val="60000"/>
              <a:defRPr/>
            </a:pPr>
            <a:r>
              <a:rPr lang="cs-CZ" altLang="cs-CZ" sz="2600" b="1" dirty="0"/>
              <a:t>Teorie jazykového znaku: </a:t>
            </a:r>
            <a:r>
              <a:rPr lang="cs-CZ" altLang="cs-CZ" sz="2600" b="1" i="1" dirty="0"/>
              <a:t>signifiant</a:t>
            </a:r>
            <a:r>
              <a:rPr lang="cs-CZ" altLang="cs-CZ" sz="2600" b="1" dirty="0"/>
              <a:t> vs. </a:t>
            </a:r>
            <a:r>
              <a:rPr lang="cs-CZ" altLang="cs-CZ" sz="2600" b="1" i="1" dirty="0"/>
              <a:t>signifié</a:t>
            </a:r>
          </a:p>
          <a:p>
            <a:pPr>
              <a:buSzPct val="60000"/>
              <a:defRPr/>
            </a:pPr>
            <a:r>
              <a:rPr lang="cs-CZ" altLang="cs-CZ" sz="2600" b="1" dirty="0"/>
              <a:t>Sémiologie</a:t>
            </a:r>
          </a:p>
          <a:p>
            <a:pPr>
              <a:spcBef>
                <a:spcPts val="800"/>
              </a:spcBef>
            </a:pPr>
            <a:endParaRPr lang="cs-CZ" altLang="cs-CZ" sz="2800" b="1" dirty="0">
              <a:latin typeface="+mn-lt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51FF8399-BD6E-489B-B206-F066CF05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4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Zvuk 12">
            <a:hlinkClick r:id="" action="ppaction://media"/>
            <a:extLst>
              <a:ext uri="{FF2B5EF4-FFF2-40B4-BE49-F238E27FC236}">
                <a16:creationId xmlns:a16="http://schemas.microsoft.com/office/drawing/2014/main" id="{410BE7E3-3A8C-4CBE-8D23-7E91C44015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00407"/>
      </p:ext>
    </p:extLst>
  </p:cSld>
  <p:clrMapOvr>
    <a:masterClrMapping/>
  </p:clrMapOvr>
  <p:transition spd="med" advTm="1816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005" y="486274"/>
            <a:ext cx="9404723" cy="1400530"/>
          </a:xfrm>
        </p:spPr>
        <p:txBody>
          <a:bodyPr/>
          <a:lstStyle/>
          <a:p>
            <a:pPr algn="ctr"/>
            <a:r>
              <a:rPr lang="cs-CZ" altLang="cs-CZ" b="1" i="1" dirty="0"/>
              <a:t>Kurs obecné lingvistiky</a:t>
            </a:r>
            <a:br>
              <a:rPr lang="cs-CZ" altLang="cs-CZ" b="1" dirty="0"/>
            </a:br>
            <a:r>
              <a:rPr lang="cs-CZ" altLang="cs-CZ" sz="3800" b="1" dirty="0"/>
              <a:t>(Obsah)</a:t>
            </a:r>
            <a:endParaRPr lang="cs-CZ" sz="3800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633108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  <a:buClrTx/>
              <a:buNone/>
            </a:pPr>
            <a:r>
              <a:rPr lang="cs-CZ" altLang="cs-CZ" sz="2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Úvod</a:t>
            </a:r>
            <a:r>
              <a:rPr lang="cs-CZ" altLang="cs-CZ" sz="2800" b="1" dirty="0"/>
              <a:t> </a:t>
            </a:r>
          </a:p>
          <a:p>
            <a:pPr marL="0" algn="just">
              <a:spcBef>
                <a:spcPts val="800"/>
              </a:spcBef>
              <a:buSzPct val="70000"/>
              <a:buFont typeface="Century Gothic" panose="020B0502020202020204" pitchFamily="34" charset="0"/>
              <a:buChar char="►"/>
            </a:pPr>
            <a:r>
              <a:rPr lang="cs-CZ" altLang="cs-CZ" sz="2200" b="1" dirty="0"/>
              <a:t>Dějiny lingvistiky: 3 etapy (gramatika, filologie, „pravá“ lingvistika – 	komparativní a historická metoda)</a:t>
            </a:r>
          </a:p>
          <a:p>
            <a:pPr marL="0" algn="just">
              <a:spcBef>
                <a:spcPts val="800"/>
              </a:spcBef>
              <a:buSzPct val="70000"/>
              <a:buFont typeface="Century Gothic" panose="020B0502020202020204" pitchFamily="34" charset="0"/>
              <a:buChar char="►"/>
            </a:pPr>
            <a:r>
              <a:rPr lang="cs-CZ" altLang="cs-CZ" sz="2200" b="1" dirty="0"/>
              <a:t>Úkoly lingvistiky (popis všech jazyků a jejich vývoje, rekonstrukce 	prajazyka; odhalení zákonitostí v jazyce; vymezení jazykovědy)</a:t>
            </a:r>
          </a:p>
          <a:p>
            <a:pPr marL="0" algn="just">
              <a:spcBef>
                <a:spcPts val="800"/>
              </a:spcBef>
              <a:buSzPct val="70000"/>
              <a:buFont typeface="Century Gothic" panose="020B0502020202020204" pitchFamily="34" charset="0"/>
              <a:buChar char="►"/>
            </a:pPr>
            <a:r>
              <a:rPr lang="cs-CZ" altLang="cs-CZ" sz="2200" b="1" dirty="0"/>
              <a:t>Předmět studia lingvistiky (</a:t>
            </a:r>
            <a:r>
              <a:rPr lang="cs-CZ" altLang="cs-CZ" sz="2200" b="1" i="1" dirty="0" err="1"/>
              <a:t>langue</a:t>
            </a:r>
            <a:r>
              <a:rPr lang="cs-CZ" altLang="cs-CZ" sz="2200" b="1" dirty="0"/>
              <a:t> vs. </a:t>
            </a:r>
            <a:r>
              <a:rPr lang="cs-CZ" altLang="cs-CZ" sz="2200" b="1" i="1" dirty="0" err="1"/>
              <a:t>parole</a:t>
            </a:r>
            <a:r>
              <a:rPr lang="cs-CZ" altLang="cs-CZ" sz="2200" b="1" dirty="0"/>
              <a:t>; lingvistika jako součást 	sémiologie)</a:t>
            </a:r>
          </a:p>
          <a:p>
            <a:pPr marL="0" algn="just">
              <a:spcBef>
                <a:spcPts val="800"/>
              </a:spcBef>
              <a:buSzPct val="70000"/>
              <a:buFont typeface="Century Gothic" panose="020B0502020202020204" pitchFamily="34" charset="0"/>
              <a:buChar char="►"/>
            </a:pPr>
            <a:r>
              <a:rPr lang="cs-CZ" altLang="cs-CZ" sz="2200" b="1" dirty="0"/>
              <a:t>Systémy písma (ideografické </a:t>
            </a:r>
            <a:r>
              <a:rPr lang="cs-CZ" altLang="cs-CZ" sz="2200" b="1" i="1" dirty="0"/>
              <a:t>vs.</a:t>
            </a:r>
            <a:r>
              <a:rPr lang="cs-CZ" altLang="cs-CZ" sz="2200" b="1" dirty="0"/>
              <a:t> fonetické)</a:t>
            </a:r>
          </a:p>
          <a:p>
            <a:pPr marL="0" algn="just">
              <a:spcBef>
                <a:spcPts val="800"/>
              </a:spcBef>
              <a:buSzPct val="70000"/>
              <a:buFont typeface="Century Gothic" panose="020B0502020202020204" pitchFamily="34" charset="0"/>
              <a:buChar char="►"/>
            </a:pPr>
            <a:r>
              <a:rPr lang="cs-CZ" altLang="cs-CZ" sz="2200" b="1" dirty="0"/>
              <a:t>Fonologie (= dnešní fonetika, synchronní; fonetika = historická, </a:t>
            </a:r>
            <a:r>
              <a:rPr lang="cs-CZ" altLang="cs-CZ" sz="2200" b="1" dirty="0" err="1"/>
              <a:t>dia</a:t>
            </a:r>
            <a:r>
              <a:rPr lang="cs-CZ" altLang="cs-CZ" sz="2200" b="1" dirty="0"/>
              <a:t>-	</a:t>
            </a:r>
            <a:r>
              <a:rPr lang="cs-CZ" altLang="cs-CZ" sz="2200" b="1" dirty="0" err="1"/>
              <a:t>chronní</a:t>
            </a:r>
            <a:r>
              <a:rPr lang="cs-CZ" altLang="cs-CZ" sz="2200" b="1" dirty="0"/>
              <a:t>)</a:t>
            </a: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51FF8399-BD6E-489B-B206-F066CF05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5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2" name="Zvuk 21">
            <a:hlinkClick r:id="" action="ppaction://media"/>
            <a:extLst>
              <a:ext uri="{FF2B5EF4-FFF2-40B4-BE49-F238E27FC236}">
                <a16:creationId xmlns:a16="http://schemas.microsoft.com/office/drawing/2014/main" id="{B8A9F45E-BC5E-4726-A4F8-B1526D4E66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35513"/>
      </p:ext>
    </p:extLst>
  </p:cSld>
  <p:clrMapOvr>
    <a:masterClrMapping/>
  </p:clrMapOvr>
  <p:transition spd="med" advTm="765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005" y="486274"/>
            <a:ext cx="9404723" cy="1400530"/>
          </a:xfrm>
        </p:spPr>
        <p:txBody>
          <a:bodyPr/>
          <a:lstStyle/>
          <a:p>
            <a:pPr algn="ctr"/>
            <a:r>
              <a:rPr lang="cs-CZ" altLang="cs-CZ" b="1" i="1" dirty="0"/>
              <a:t>Kurs obecné lingvistiky</a:t>
            </a:r>
            <a:br>
              <a:rPr lang="cs-CZ" altLang="cs-CZ" b="1" dirty="0"/>
            </a:br>
            <a:r>
              <a:rPr lang="cs-CZ" altLang="cs-CZ" sz="3800" b="1" dirty="0"/>
              <a:t>(Obsah)</a:t>
            </a:r>
            <a:endParaRPr lang="cs-CZ" sz="3800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1" y="2052918"/>
            <a:ext cx="10037269" cy="4633108"/>
          </a:xfrm>
        </p:spPr>
        <p:txBody>
          <a:bodyPr>
            <a:normAutofit/>
          </a:bodyPr>
          <a:lstStyle/>
          <a:p>
            <a:pPr marL="171450" indent="-468000" algn="just">
              <a:lnSpc>
                <a:spcPct val="93000"/>
              </a:lnSpc>
              <a:spcBef>
                <a:spcPct val="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+mj-lt"/>
              <a:buAutoNum type="romanUcPeriod"/>
            </a:pPr>
            <a:r>
              <a:rPr lang="cs-CZ" altLang="cs-CZ" sz="22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Obecné principy:</a:t>
            </a:r>
            <a:r>
              <a:rPr lang="cs-CZ" altLang="cs-CZ" sz="2200" b="1" i="1" dirty="0"/>
              <a:t> </a:t>
            </a:r>
            <a:r>
              <a:rPr lang="cs-CZ" altLang="cs-CZ" sz="2200" b="1" dirty="0"/>
              <a:t>jazykový znak a jeho základní charakteristiky; 	synchronní a diachronní lingvistika, význam synchronního přístupu.</a:t>
            </a:r>
          </a:p>
          <a:p>
            <a:pPr marL="171450" indent="-514350">
              <a:lnSpc>
                <a:spcPct val="93000"/>
              </a:lnSpc>
              <a:spcBef>
                <a:spcPct val="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+mj-lt"/>
              <a:buAutoNum type="romanUcPeriod"/>
            </a:pPr>
            <a:endParaRPr lang="cs-CZ" altLang="cs-CZ" sz="2200" b="1" dirty="0"/>
          </a:p>
          <a:p>
            <a:pPr marL="171450" indent="-468000" algn="just">
              <a:lnSpc>
                <a:spcPct val="93000"/>
              </a:lnSpc>
              <a:spcBef>
                <a:spcPct val="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+mj-lt"/>
              <a:buAutoNum type="romanUcPeriod"/>
            </a:pPr>
            <a:r>
              <a:rPr lang="cs-CZ" altLang="cs-CZ" sz="22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Synchronní lingvistika:</a:t>
            </a:r>
            <a:r>
              <a:rPr lang="cs-CZ" altLang="cs-CZ" sz="2200" b="1" i="1" dirty="0"/>
              <a:t> </a:t>
            </a:r>
            <a:r>
              <a:rPr lang="cs-CZ" altLang="cs-CZ" sz="2200" b="1" dirty="0"/>
              <a:t>hodnota jazykových jednotek v rámci </a:t>
            </a:r>
            <a:r>
              <a:rPr lang="cs-CZ" altLang="cs-CZ" sz="2200" b="1" dirty="0" err="1"/>
              <a:t>systé</a:t>
            </a:r>
            <a:r>
              <a:rPr lang="cs-CZ" altLang="cs-CZ" sz="2200" b="1" dirty="0"/>
              <a:t>-	mu; syntagmatické a asociativní/paradigmatické vztahy.</a:t>
            </a:r>
          </a:p>
          <a:p>
            <a:pPr marL="171450" indent="-514350" algn="just">
              <a:lnSpc>
                <a:spcPct val="93000"/>
              </a:lnSpc>
              <a:spcBef>
                <a:spcPct val="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+mj-lt"/>
              <a:buAutoNum type="romanUcPeriod"/>
            </a:pPr>
            <a:endParaRPr lang="cs-CZ" altLang="cs-CZ" sz="2200" b="1" dirty="0"/>
          </a:p>
          <a:p>
            <a:pPr marL="171450" indent="-468000" algn="just">
              <a:lnSpc>
                <a:spcPct val="93000"/>
              </a:lnSpc>
              <a:spcBef>
                <a:spcPct val="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+mj-lt"/>
              <a:buAutoNum type="romanUcPeriod"/>
            </a:pPr>
            <a:r>
              <a:rPr lang="cs-CZ" altLang="cs-CZ" sz="22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Diachronní lingvistika:</a:t>
            </a:r>
            <a:r>
              <a:rPr lang="cs-CZ" altLang="cs-CZ" sz="2200" b="1" i="1" dirty="0"/>
              <a:t> </a:t>
            </a:r>
            <a:r>
              <a:rPr lang="cs-CZ" altLang="cs-CZ" sz="2200" b="1" dirty="0"/>
              <a:t>primární předmět zájmu: hláskový vývoj + 	gramatika a slovní zásoba; vliv analogie.</a:t>
            </a:r>
          </a:p>
          <a:p>
            <a:pPr marL="171450" indent="-514350">
              <a:lnSpc>
                <a:spcPct val="93000"/>
              </a:lnSpc>
              <a:spcBef>
                <a:spcPct val="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+mj-lt"/>
              <a:buAutoNum type="romanUcPeriod"/>
            </a:pPr>
            <a:endParaRPr lang="cs-CZ" altLang="cs-CZ" sz="2200" b="1" dirty="0"/>
          </a:p>
          <a:p>
            <a:pPr marL="171450" indent="-468000">
              <a:lnSpc>
                <a:spcPct val="93000"/>
              </a:lnSpc>
              <a:spcBef>
                <a:spcPct val="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+mj-lt"/>
              <a:buAutoNum type="romanUcPeriod"/>
            </a:pPr>
            <a:r>
              <a:rPr lang="cs-CZ" altLang="cs-CZ" sz="22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Geografická lingvistika:</a:t>
            </a:r>
            <a:r>
              <a:rPr lang="cs-CZ" altLang="cs-CZ" sz="2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2200" b="1" dirty="0"/>
              <a:t>dialekty + vzájemné působení jazyků.</a:t>
            </a:r>
            <a:endParaRPr lang="cs-CZ" altLang="cs-CZ" sz="2200" b="1" i="1" dirty="0"/>
          </a:p>
          <a:p>
            <a:pPr marL="0">
              <a:lnSpc>
                <a:spcPct val="93000"/>
              </a:lnSpc>
              <a:spcBef>
                <a:spcPct val="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+mj-lt"/>
              <a:buAutoNum type="romanUcPeriod"/>
            </a:pPr>
            <a:endParaRPr lang="cs-CZ" altLang="cs-CZ" sz="2200" b="1" dirty="0"/>
          </a:p>
          <a:p>
            <a:pPr marL="171450" indent="-468000" algn="just">
              <a:lnSpc>
                <a:spcPct val="93000"/>
              </a:lnSpc>
              <a:spcBef>
                <a:spcPct val="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+mj-lt"/>
              <a:buAutoNum type="romanUcPeriod"/>
            </a:pPr>
            <a:r>
              <a:rPr lang="cs-CZ" altLang="cs-CZ" sz="22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Otázky retrospektivní lingvistiky. Závěry:</a:t>
            </a:r>
            <a:r>
              <a:rPr lang="cs-CZ" altLang="cs-CZ" sz="2200" b="1" i="1" dirty="0"/>
              <a:t> </a:t>
            </a:r>
            <a:r>
              <a:rPr lang="cs-CZ" altLang="cs-CZ" sz="2200" b="1" dirty="0"/>
              <a:t>retrospektivní metoda, re-	konstrukce slov</a:t>
            </a:r>
            <a:r>
              <a:rPr lang="cs-CZ" altLang="cs-CZ" sz="2200" b="1" i="1" dirty="0"/>
              <a:t> </a:t>
            </a:r>
          </a:p>
          <a:p>
            <a:pPr marL="0" algn="just">
              <a:lnSpc>
                <a:spcPct val="93000"/>
              </a:lnSpc>
              <a:spcBef>
                <a:spcPct val="0"/>
              </a:spcBef>
              <a:buClrTx/>
              <a:buFont typeface="+mj-lt"/>
              <a:buAutoNum type="romanUcPeriod"/>
            </a:pPr>
            <a:endParaRPr lang="cs-CZ" altLang="cs-CZ" sz="2200" b="1" i="1" dirty="0"/>
          </a:p>
          <a:p>
            <a:pPr marL="0" indent="0">
              <a:lnSpc>
                <a:spcPct val="93000"/>
              </a:lnSpc>
              <a:spcBef>
                <a:spcPct val="0"/>
              </a:spcBef>
              <a:buClrTx/>
              <a:buNone/>
            </a:pPr>
            <a:endParaRPr lang="cs-CZ" altLang="cs-CZ" sz="2200" b="1" dirty="0"/>
          </a:p>
          <a:p>
            <a:pPr>
              <a:spcBef>
                <a:spcPts val="800"/>
              </a:spcBef>
              <a:buClrTx/>
              <a:buNone/>
            </a:pPr>
            <a:endParaRPr lang="cs-CZ" altLang="cs-CZ" sz="22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51FF8399-BD6E-489B-B206-F066CF05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6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008A2ECB-2518-4FA1-9FAF-B29962C04B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952117"/>
      </p:ext>
    </p:extLst>
  </p:cSld>
  <p:clrMapOvr>
    <a:masterClrMapping/>
  </p:clrMapOvr>
  <p:transition spd="med" advTm="1357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005" y="486274"/>
            <a:ext cx="9404723" cy="1400530"/>
          </a:xfrm>
        </p:spPr>
        <p:txBody>
          <a:bodyPr/>
          <a:lstStyle/>
          <a:p>
            <a:pPr algn="ctr"/>
            <a:r>
              <a:rPr lang="cs-CZ" altLang="cs-CZ" b="1" dirty="0"/>
              <a:t>Strukturalistické školy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633108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Ženevská škola</a:t>
            </a:r>
            <a:r>
              <a:rPr lang="cs-CZ" altLang="cs-CZ" sz="2400" b="1" dirty="0"/>
              <a:t> </a:t>
            </a:r>
            <a:r>
              <a:rPr lang="cs-CZ" altLang="cs-CZ" sz="2400" dirty="0"/>
              <a:t>(Charles </a:t>
            </a:r>
            <a:r>
              <a:rPr lang="cs-CZ" altLang="cs-CZ" sz="2400" dirty="0" err="1"/>
              <a:t>Bally</a:t>
            </a:r>
            <a:r>
              <a:rPr lang="cs-CZ" altLang="cs-CZ" sz="2400" dirty="0"/>
              <a:t> + Albert </a:t>
            </a:r>
            <a:r>
              <a:rPr lang="cs-CZ" altLang="cs-CZ" sz="2400" dirty="0" err="1"/>
              <a:t>Sechehaye</a:t>
            </a:r>
            <a:r>
              <a:rPr lang="cs-CZ" altLang="cs-CZ" sz="2400" dirty="0"/>
              <a:t>)</a:t>
            </a:r>
          </a:p>
          <a:p>
            <a:pPr>
              <a:spcBef>
                <a:spcPct val="0"/>
              </a:spcBef>
            </a:pPr>
            <a:endParaRPr lang="cs-CZ" altLang="cs-CZ" sz="1000" b="1" dirty="0"/>
          </a:p>
          <a:p>
            <a:pPr algn="just">
              <a:spcBef>
                <a:spcPct val="0"/>
              </a:spcBef>
            </a:pP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Pražský lingvistický kroužek</a:t>
            </a:r>
            <a:r>
              <a:rPr lang="cs-CZ" altLang="cs-CZ" sz="2400" b="1" dirty="0"/>
              <a:t> </a:t>
            </a:r>
            <a:r>
              <a:rPr lang="cs-CZ" altLang="cs-CZ" sz="2400" dirty="0"/>
              <a:t>(1926, Vilém Mathesius, Jan Muka-</a:t>
            </a:r>
            <a:r>
              <a:rPr lang="cs-CZ" altLang="cs-CZ" sz="2400" dirty="0" err="1"/>
              <a:t>řovský</a:t>
            </a:r>
            <a:r>
              <a:rPr lang="cs-CZ" altLang="cs-CZ" sz="2400" dirty="0"/>
              <a:t>, Bohuslav Havránek, Bohumil Trnka, Vladimír Skalička. Roman </a:t>
            </a:r>
            <a:r>
              <a:rPr lang="cs-CZ" altLang="cs-CZ" sz="2400" dirty="0" err="1"/>
              <a:t>Jakobson</a:t>
            </a:r>
            <a:r>
              <a:rPr lang="cs-CZ" altLang="cs-CZ" sz="2400" dirty="0"/>
              <a:t>, Nikolaj </a:t>
            </a:r>
            <a:r>
              <a:rPr lang="cs-CZ" altLang="cs-CZ" sz="2400" dirty="0" err="1"/>
              <a:t>Trubeckoj</a:t>
            </a:r>
            <a:r>
              <a:rPr lang="cs-CZ" altLang="cs-CZ" sz="2400" dirty="0"/>
              <a:t>, Sergej </a:t>
            </a:r>
            <a:r>
              <a:rPr lang="cs-CZ" altLang="cs-CZ" sz="2400" dirty="0" err="1"/>
              <a:t>Karcevskij</a:t>
            </a:r>
            <a:r>
              <a:rPr lang="cs-CZ" altLang="cs-CZ" sz="2400" dirty="0"/>
              <a:t>) </a:t>
            </a:r>
            <a:endParaRPr lang="cs-CZ" altLang="cs-CZ" sz="2400" b="1" dirty="0"/>
          </a:p>
          <a:p>
            <a:pPr>
              <a:spcBef>
                <a:spcPct val="0"/>
              </a:spcBef>
            </a:pPr>
            <a:endParaRPr lang="cs-CZ" altLang="cs-CZ" sz="1000" b="1" dirty="0"/>
          </a:p>
          <a:p>
            <a:pPr>
              <a:spcBef>
                <a:spcPct val="0"/>
              </a:spcBef>
            </a:pP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Kodaňský lingvistický kroužek</a:t>
            </a:r>
            <a:r>
              <a:rPr lang="cs-CZ" altLang="cs-CZ" sz="2400" b="1" dirty="0"/>
              <a:t> </a:t>
            </a:r>
            <a:r>
              <a:rPr lang="cs-CZ" altLang="cs-CZ" sz="2400" dirty="0"/>
              <a:t>(1931, Luis Hjelmslev, </a:t>
            </a:r>
            <a:r>
              <a:rPr lang="cs-CZ" altLang="cs-CZ" sz="2400" dirty="0" err="1"/>
              <a:t>Viggo</a:t>
            </a:r>
            <a:r>
              <a:rPr lang="cs-CZ" altLang="cs-CZ" sz="2400" dirty="0"/>
              <a:t> </a:t>
            </a:r>
            <a:r>
              <a:rPr lang="cs-CZ" altLang="cs-CZ" sz="2400" dirty="0" err="1"/>
              <a:t>Brøndal</a:t>
            </a:r>
            <a:r>
              <a:rPr lang="cs-CZ" altLang="cs-CZ" sz="2400" dirty="0"/>
              <a:t>)</a:t>
            </a:r>
          </a:p>
          <a:p>
            <a:pPr marL="0" indent="-720000">
              <a:buNone/>
            </a:pPr>
            <a:r>
              <a:rPr lang="cs-CZ" altLang="cs-CZ" sz="2400" b="1" dirty="0"/>
              <a:t>	+ další evropští strukturalisté </a:t>
            </a:r>
            <a:r>
              <a:rPr lang="cs-CZ" altLang="cs-CZ" sz="2400" dirty="0"/>
              <a:t>(André </a:t>
            </a:r>
            <a:r>
              <a:rPr lang="cs-CZ" altLang="cs-CZ" sz="2400" dirty="0" err="1"/>
              <a:t>Martinet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Émile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Benveniste</a:t>
            </a:r>
            <a:r>
              <a:rPr lang="cs-CZ" altLang="cs-CZ" sz="2400" dirty="0"/>
              <a:t>, 	   Eugen </a:t>
            </a:r>
            <a:r>
              <a:rPr lang="cs-CZ" altLang="cs-CZ" sz="2400" dirty="0" err="1"/>
              <a:t>Coseriu</a:t>
            </a:r>
            <a:r>
              <a:rPr lang="cs-CZ" altLang="cs-CZ" sz="2400" dirty="0"/>
              <a:t> atd.)</a:t>
            </a:r>
          </a:p>
          <a:p>
            <a:pPr>
              <a:spcBef>
                <a:spcPct val="0"/>
              </a:spcBef>
            </a:pPr>
            <a:endParaRPr lang="cs-CZ" altLang="cs-CZ" sz="2400" b="1" dirty="0"/>
          </a:p>
          <a:p>
            <a:pPr>
              <a:spcBef>
                <a:spcPct val="0"/>
              </a:spcBef>
            </a:pP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Americký strukturalismus</a:t>
            </a:r>
            <a:r>
              <a:rPr lang="cs-CZ" altLang="cs-CZ" sz="2400" b="1" dirty="0"/>
              <a:t> </a:t>
            </a:r>
            <a:r>
              <a:rPr lang="cs-CZ" altLang="cs-CZ" sz="2400" dirty="0"/>
              <a:t>(Edward </a:t>
            </a:r>
            <a:r>
              <a:rPr lang="cs-CZ" altLang="cs-CZ" sz="2400" dirty="0" err="1"/>
              <a:t>Sapir</a:t>
            </a:r>
            <a:r>
              <a:rPr lang="cs-CZ" altLang="cs-CZ" sz="2400" dirty="0"/>
              <a:t>, Leonard </a:t>
            </a:r>
            <a:r>
              <a:rPr lang="cs-CZ" altLang="cs-CZ" sz="2400" dirty="0" err="1"/>
              <a:t>Bloomfield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Zellig</a:t>
            </a:r>
            <a:r>
              <a:rPr lang="cs-CZ" altLang="cs-CZ" sz="2400" dirty="0"/>
              <a:t> </a:t>
            </a:r>
            <a:r>
              <a:rPr lang="cs-CZ" altLang="cs-CZ" sz="2400" dirty="0" err="1"/>
              <a:t>Harris</a:t>
            </a:r>
            <a:r>
              <a:rPr lang="cs-CZ" altLang="cs-CZ" sz="2400" dirty="0"/>
              <a:t>, Noam </a:t>
            </a:r>
            <a:r>
              <a:rPr lang="cs-CZ" altLang="cs-CZ" sz="2400" dirty="0" err="1"/>
              <a:t>Chomsky</a:t>
            </a:r>
            <a:r>
              <a:rPr lang="cs-CZ" altLang="cs-CZ" sz="2400" dirty="0"/>
              <a:t>)</a:t>
            </a:r>
          </a:p>
          <a:p>
            <a:pPr>
              <a:spcBef>
                <a:spcPts val="800"/>
              </a:spcBef>
              <a:buClrTx/>
              <a:buNone/>
            </a:pPr>
            <a:endParaRPr lang="cs-CZ" altLang="cs-CZ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800"/>
              </a:spcBef>
            </a:pPr>
            <a:endParaRPr lang="cs-CZ" altLang="cs-CZ" sz="2800" b="1" dirty="0">
              <a:latin typeface="+mn-lt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51FF8399-BD6E-489B-B206-F066CF05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7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1" name="Zvuk 20">
            <a:hlinkClick r:id="" action="ppaction://media"/>
            <a:extLst>
              <a:ext uri="{FF2B5EF4-FFF2-40B4-BE49-F238E27FC236}">
                <a16:creationId xmlns:a16="http://schemas.microsoft.com/office/drawing/2014/main" id="{C0487244-ED4C-433A-BFDB-14A5584B44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144759"/>
      </p:ext>
    </p:extLst>
  </p:cSld>
  <p:clrMapOvr>
    <a:masterClrMapping/>
  </p:clrMapOvr>
  <p:transition spd="med" advTm="1100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005" y="486274"/>
            <a:ext cx="9404723" cy="1400530"/>
          </a:xfrm>
        </p:spPr>
        <p:txBody>
          <a:bodyPr/>
          <a:lstStyle/>
          <a:p>
            <a:pPr algn="ctr"/>
            <a:r>
              <a:rPr lang="cs-CZ" altLang="cs-CZ" b="1" i="1" dirty="0"/>
              <a:t>Kurs obecné lingvistiky</a:t>
            </a:r>
            <a:endParaRPr lang="cs-CZ" sz="3800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1" y="2052918"/>
            <a:ext cx="9404723" cy="4633108"/>
          </a:xfrm>
        </p:spPr>
        <p:txBody>
          <a:bodyPr>
            <a:normAutofit/>
          </a:bodyPr>
          <a:lstStyle/>
          <a:p>
            <a:pPr marL="0" algn="ctr">
              <a:lnSpc>
                <a:spcPct val="93000"/>
              </a:lnSpc>
              <a:spcBef>
                <a:spcPct val="0"/>
              </a:spcBef>
              <a:buClrTx/>
              <a:buNone/>
            </a:pPr>
            <a:r>
              <a:rPr lang="cs-CZ" altLang="cs-CZ" sz="2600" b="1" i="1" dirty="0"/>
              <a:t>Jediným a pravým předmětem lingvistiky je jazyk uvažovaný sám o sobě a pro sebe.</a:t>
            </a:r>
          </a:p>
          <a:p>
            <a:pPr marL="0" algn="ctr">
              <a:lnSpc>
                <a:spcPct val="93000"/>
              </a:lnSpc>
              <a:spcBef>
                <a:spcPct val="0"/>
              </a:spcBef>
              <a:buClrTx/>
              <a:buNone/>
            </a:pPr>
            <a:endParaRPr lang="cs-CZ" altLang="cs-CZ" sz="2600" b="1" i="1" dirty="0"/>
          </a:p>
          <a:p>
            <a:pPr marL="0" algn="ctr">
              <a:lnSpc>
                <a:spcPct val="93000"/>
              </a:lnSpc>
              <a:spcBef>
                <a:spcPct val="0"/>
              </a:spcBef>
              <a:buClrTx/>
              <a:buNone/>
            </a:pPr>
            <a:endParaRPr lang="cs-CZ" altLang="cs-CZ" sz="2600" b="1" i="1" dirty="0"/>
          </a:p>
          <a:p>
            <a:pPr marL="0" algn="ctr">
              <a:lnSpc>
                <a:spcPct val="93000"/>
              </a:lnSpc>
              <a:spcBef>
                <a:spcPct val="0"/>
              </a:spcBef>
              <a:buClrTx/>
              <a:buNone/>
            </a:pPr>
            <a:endParaRPr lang="cs-CZ" altLang="cs-CZ" sz="2600" b="1" i="1" dirty="0"/>
          </a:p>
          <a:p>
            <a:pPr marL="0" algn="ctr">
              <a:lnSpc>
                <a:spcPct val="93000"/>
              </a:lnSpc>
              <a:spcBef>
                <a:spcPct val="0"/>
              </a:spcBef>
              <a:buClrTx/>
              <a:buNone/>
            </a:pPr>
            <a:r>
              <a:rPr lang="fr-FR" altLang="cs-CZ" sz="2600" b="1" i="1" dirty="0"/>
              <a:t>La linguistique a pour unique et véritable objet la langue envisagée en elle-même et pour elle-même.</a:t>
            </a:r>
            <a:r>
              <a:rPr lang="fr-FR" altLang="cs-CZ" sz="2600" b="1" dirty="0"/>
              <a:t> </a:t>
            </a:r>
          </a:p>
          <a:p>
            <a:pPr marL="0" algn="just">
              <a:spcBef>
                <a:spcPts val="800"/>
              </a:spcBef>
              <a:buClrTx/>
              <a:buNone/>
            </a:pPr>
            <a:endParaRPr lang="cs-CZ" altLang="cs-CZ" sz="22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51FF8399-BD6E-489B-B206-F066CF05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8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B9F6F950-7289-4372-B20F-C39A65AB84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59855"/>
      </p:ext>
    </p:extLst>
  </p:cSld>
  <p:clrMapOvr>
    <a:masterClrMapping/>
  </p:clrMapOvr>
  <p:transition spd="med" advTm="255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548</Words>
  <Application>Microsoft Office PowerPoint</Application>
  <PresentationFormat>Širokoúhlá obrazovka</PresentationFormat>
  <Paragraphs>81</Paragraphs>
  <Slides>8</Slides>
  <Notes>8</Notes>
  <HiddenSlides>0</HiddenSlides>
  <MMClips>8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4" baseType="lpstr">
      <vt:lpstr>Arial</vt:lpstr>
      <vt:lpstr>Calibri</vt:lpstr>
      <vt:lpstr>Century Gothic</vt:lpstr>
      <vt:lpstr>Times New Roman</vt:lpstr>
      <vt:lpstr>Wingdings 3</vt:lpstr>
      <vt:lpstr>Ion</vt:lpstr>
      <vt:lpstr>Prezentace aplikace PowerPoint</vt:lpstr>
      <vt:lpstr>Ferdinand de Saussure (1857-1913)</vt:lpstr>
      <vt:lpstr>Ferdinand de Saussure (1857-1913)</vt:lpstr>
      <vt:lpstr>Kurs obecné lingvistiky (Základní pojmy)</vt:lpstr>
      <vt:lpstr>Kurs obecné lingvistiky (Obsah)</vt:lpstr>
      <vt:lpstr>Kurs obecné lingvistiky (Obsah)</vt:lpstr>
      <vt:lpstr>Strukturalistické školy</vt:lpstr>
      <vt:lpstr>Kurs obecné lingvistiky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 Stehlík</dc:creator>
  <cp:lastModifiedBy>Petr Stehlík</cp:lastModifiedBy>
  <cp:revision>26</cp:revision>
  <dcterms:created xsi:type="dcterms:W3CDTF">2020-11-12T14:33:30Z</dcterms:created>
  <dcterms:modified xsi:type="dcterms:W3CDTF">2020-11-23T14:48:47Z</dcterms:modified>
</cp:coreProperties>
</file>