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 id="260" r:id="rId6"/>
    <p:sldId id="261" r:id="rId7"/>
    <p:sldId id="262" r:id="rId8"/>
    <p:sldId id="263" r:id="rId9"/>
    <p:sldId id="264" r:id="rId10"/>
    <p:sldId id="265" r:id="rId11"/>
    <p:sldId id="266" r:id="rId12"/>
    <p:sldId id="267" r:id="rId13"/>
    <p:sldId id="269" r:id="rId14"/>
    <p:sldId id="268" r:id="rId15"/>
    <p:sldId id="270" r:id="rId16"/>
    <p:sldId id="278" r:id="rId17"/>
    <p:sldId id="271" r:id="rId18"/>
    <p:sldId id="275" r:id="rId19"/>
    <p:sldId id="272" r:id="rId20"/>
    <p:sldId id="273" r:id="rId21"/>
    <p:sldId id="274"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09" autoAdjust="0"/>
  </p:normalViewPr>
  <p:slideViewPr>
    <p:cSldViewPr snapToGrid="0">
      <p:cViewPr varScale="1">
        <p:scale>
          <a:sx n="84" d="100"/>
          <a:sy n="84" d="100"/>
        </p:scale>
        <p:origin x="629"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534A1AC-A527-441F-B1E9-DB1119BF54F3}" type="datetimeFigureOut">
              <a:rPr lang="fr-FR" smtClean="0"/>
              <a:t>23/02/2021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F3AB2C-A877-41C1-AF61-59339181726D}" type="slidenum">
              <a:rPr lang="fr-FR" smtClean="0"/>
              <a:t>‹N°›</a:t>
            </a:fld>
            <a:endParaRPr lang="fr-FR"/>
          </a:p>
        </p:txBody>
      </p:sp>
    </p:spTree>
    <p:extLst>
      <p:ext uri="{BB962C8B-B14F-4D97-AF65-F5344CB8AC3E}">
        <p14:creationId xmlns:p14="http://schemas.microsoft.com/office/powerpoint/2010/main" val="1678327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534A1AC-A527-441F-B1E9-DB1119BF54F3}" type="datetimeFigureOut">
              <a:rPr lang="fr-FR" smtClean="0"/>
              <a:t>23/02/2021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F3AB2C-A877-41C1-AF61-59339181726D}" type="slidenum">
              <a:rPr lang="fr-FR" smtClean="0"/>
              <a:t>‹N°›</a:t>
            </a:fld>
            <a:endParaRPr lang="fr-FR"/>
          </a:p>
        </p:txBody>
      </p:sp>
    </p:spTree>
    <p:extLst>
      <p:ext uri="{BB962C8B-B14F-4D97-AF65-F5344CB8AC3E}">
        <p14:creationId xmlns:p14="http://schemas.microsoft.com/office/powerpoint/2010/main" val="4139387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534A1AC-A527-441F-B1E9-DB1119BF54F3}" type="datetimeFigureOut">
              <a:rPr lang="fr-FR" smtClean="0"/>
              <a:t>23/02/2021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F3AB2C-A877-41C1-AF61-59339181726D}" type="slidenum">
              <a:rPr lang="fr-FR" smtClean="0"/>
              <a:t>‹N°›</a:t>
            </a:fld>
            <a:endParaRPr lang="fr-FR"/>
          </a:p>
        </p:txBody>
      </p:sp>
    </p:spTree>
    <p:extLst>
      <p:ext uri="{BB962C8B-B14F-4D97-AF65-F5344CB8AC3E}">
        <p14:creationId xmlns:p14="http://schemas.microsoft.com/office/powerpoint/2010/main" val="1525893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534A1AC-A527-441F-B1E9-DB1119BF54F3}" type="datetimeFigureOut">
              <a:rPr lang="fr-FR" smtClean="0"/>
              <a:t>23/02/2021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F3AB2C-A877-41C1-AF61-59339181726D}" type="slidenum">
              <a:rPr lang="fr-FR" smtClean="0"/>
              <a:t>‹N°›</a:t>
            </a:fld>
            <a:endParaRPr lang="fr-FR"/>
          </a:p>
        </p:txBody>
      </p:sp>
    </p:spTree>
    <p:extLst>
      <p:ext uri="{BB962C8B-B14F-4D97-AF65-F5344CB8AC3E}">
        <p14:creationId xmlns:p14="http://schemas.microsoft.com/office/powerpoint/2010/main" val="1352778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534A1AC-A527-441F-B1E9-DB1119BF54F3}" type="datetimeFigureOut">
              <a:rPr lang="fr-FR" smtClean="0"/>
              <a:t>23/02/2021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F3AB2C-A877-41C1-AF61-59339181726D}" type="slidenum">
              <a:rPr lang="fr-FR" smtClean="0"/>
              <a:t>‹N°›</a:t>
            </a:fld>
            <a:endParaRPr lang="fr-FR"/>
          </a:p>
        </p:txBody>
      </p:sp>
    </p:spTree>
    <p:extLst>
      <p:ext uri="{BB962C8B-B14F-4D97-AF65-F5344CB8AC3E}">
        <p14:creationId xmlns:p14="http://schemas.microsoft.com/office/powerpoint/2010/main" val="2176271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534A1AC-A527-441F-B1E9-DB1119BF54F3}" type="datetimeFigureOut">
              <a:rPr lang="fr-FR" smtClean="0"/>
              <a:t>23/02/2021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F3AB2C-A877-41C1-AF61-59339181726D}" type="slidenum">
              <a:rPr lang="fr-FR" smtClean="0"/>
              <a:t>‹N°›</a:t>
            </a:fld>
            <a:endParaRPr lang="fr-FR"/>
          </a:p>
        </p:txBody>
      </p:sp>
    </p:spTree>
    <p:extLst>
      <p:ext uri="{BB962C8B-B14F-4D97-AF65-F5344CB8AC3E}">
        <p14:creationId xmlns:p14="http://schemas.microsoft.com/office/powerpoint/2010/main" val="1600173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534A1AC-A527-441F-B1E9-DB1119BF54F3}" type="datetimeFigureOut">
              <a:rPr lang="fr-FR" smtClean="0"/>
              <a:t>23/02/2021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FF3AB2C-A877-41C1-AF61-59339181726D}" type="slidenum">
              <a:rPr lang="fr-FR" smtClean="0"/>
              <a:t>‹N°›</a:t>
            </a:fld>
            <a:endParaRPr lang="fr-FR"/>
          </a:p>
        </p:txBody>
      </p:sp>
    </p:spTree>
    <p:extLst>
      <p:ext uri="{BB962C8B-B14F-4D97-AF65-F5344CB8AC3E}">
        <p14:creationId xmlns:p14="http://schemas.microsoft.com/office/powerpoint/2010/main" val="299544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534A1AC-A527-441F-B1E9-DB1119BF54F3}" type="datetimeFigureOut">
              <a:rPr lang="fr-FR" smtClean="0"/>
              <a:t>23/02/2021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FF3AB2C-A877-41C1-AF61-59339181726D}" type="slidenum">
              <a:rPr lang="fr-FR" smtClean="0"/>
              <a:t>‹N°›</a:t>
            </a:fld>
            <a:endParaRPr lang="fr-FR"/>
          </a:p>
        </p:txBody>
      </p:sp>
    </p:spTree>
    <p:extLst>
      <p:ext uri="{BB962C8B-B14F-4D97-AF65-F5344CB8AC3E}">
        <p14:creationId xmlns:p14="http://schemas.microsoft.com/office/powerpoint/2010/main" val="3814637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534A1AC-A527-441F-B1E9-DB1119BF54F3}" type="datetimeFigureOut">
              <a:rPr lang="fr-FR" smtClean="0"/>
              <a:t>23/02/2021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FF3AB2C-A877-41C1-AF61-59339181726D}" type="slidenum">
              <a:rPr lang="fr-FR" smtClean="0"/>
              <a:t>‹N°›</a:t>
            </a:fld>
            <a:endParaRPr lang="fr-FR"/>
          </a:p>
        </p:txBody>
      </p:sp>
    </p:spTree>
    <p:extLst>
      <p:ext uri="{BB962C8B-B14F-4D97-AF65-F5344CB8AC3E}">
        <p14:creationId xmlns:p14="http://schemas.microsoft.com/office/powerpoint/2010/main" val="1076959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534A1AC-A527-441F-B1E9-DB1119BF54F3}" type="datetimeFigureOut">
              <a:rPr lang="fr-FR" smtClean="0"/>
              <a:t>23/02/2021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F3AB2C-A877-41C1-AF61-59339181726D}" type="slidenum">
              <a:rPr lang="fr-FR" smtClean="0"/>
              <a:t>‹N°›</a:t>
            </a:fld>
            <a:endParaRPr lang="fr-FR"/>
          </a:p>
        </p:txBody>
      </p:sp>
    </p:spTree>
    <p:extLst>
      <p:ext uri="{BB962C8B-B14F-4D97-AF65-F5344CB8AC3E}">
        <p14:creationId xmlns:p14="http://schemas.microsoft.com/office/powerpoint/2010/main" val="3115068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534A1AC-A527-441F-B1E9-DB1119BF54F3}" type="datetimeFigureOut">
              <a:rPr lang="fr-FR" smtClean="0"/>
              <a:t>23/02/2021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F3AB2C-A877-41C1-AF61-59339181726D}" type="slidenum">
              <a:rPr lang="fr-FR" smtClean="0"/>
              <a:t>‹N°›</a:t>
            </a:fld>
            <a:endParaRPr lang="fr-FR"/>
          </a:p>
        </p:txBody>
      </p:sp>
    </p:spTree>
    <p:extLst>
      <p:ext uri="{BB962C8B-B14F-4D97-AF65-F5344CB8AC3E}">
        <p14:creationId xmlns:p14="http://schemas.microsoft.com/office/powerpoint/2010/main" val="3581625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34A1AC-A527-441F-B1E9-DB1119BF54F3}" type="datetimeFigureOut">
              <a:rPr lang="fr-FR" smtClean="0"/>
              <a:t>23/02/2021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F3AB2C-A877-41C1-AF61-59339181726D}" type="slidenum">
              <a:rPr lang="fr-FR" smtClean="0"/>
              <a:t>‹N°›</a:t>
            </a:fld>
            <a:endParaRPr lang="fr-FR"/>
          </a:p>
        </p:txBody>
      </p:sp>
    </p:spTree>
    <p:extLst>
      <p:ext uri="{BB962C8B-B14F-4D97-AF65-F5344CB8AC3E}">
        <p14:creationId xmlns:p14="http://schemas.microsoft.com/office/powerpoint/2010/main" val="1426033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korpus.cz/"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r-libre.teluq.ca/1399/1/elchacar_martinez_vol2no1_2008.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cairn.info/revue-langage-et-societe-2011-1-page-47.htm#re2no95" TargetMode="External"/><Relationship Id="rId2" Type="http://schemas.openxmlformats.org/officeDocument/2006/relationships/hyperlink" Target="http://redac.univ-tlse2.fr/lexiques/dico/Martinez2013_Lexique21.pdf"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atilf.atilf.fr/" TargetMode="External"/><Relationship Id="rId2" Type="http://schemas.openxmlformats.org/officeDocument/2006/relationships/hyperlink" Target="http://www.languefrancaise.net/Bob/Introduction" TargetMode="External"/><Relationship Id="rId1" Type="http://schemas.openxmlformats.org/officeDocument/2006/relationships/slideLayout" Target="../slideLayouts/slideLayout7.xml"/><Relationship Id="rId6" Type="http://schemas.openxmlformats.org/officeDocument/2006/relationships/hyperlink" Target="https://www.sketchengine.eu/" TargetMode="External"/><Relationship Id="rId5" Type="http://schemas.openxmlformats.org/officeDocument/2006/relationships/hyperlink" Target="https://www.larousse.fr/dictionnaires/francais" TargetMode="External"/><Relationship Id="rId4" Type="http://schemas.openxmlformats.org/officeDocument/2006/relationships/hyperlink" Target="https://www.dictionnairedelazone.f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199" y="5489367"/>
            <a:ext cx="10515598" cy="923330"/>
          </a:xfrm>
          <a:prstGeom prst="rect">
            <a:avLst/>
          </a:prstGeom>
        </p:spPr>
        <p:txBody>
          <a:bodyPr wrap="square">
            <a:spAutoFit/>
          </a:bodyPr>
          <a:lstStyle/>
          <a:p>
            <a:r>
              <a:rPr lang="fr-FR" dirty="0" smtClean="0">
                <a:effectLst/>
                <a:latin typeface="Times New Roman" panose="02020603050405020304" pitchFamily="18" charset="0"/>
                <a:ea typeface="Calibri" panose="020F0502020204030204" pitchFamily="34" charset="0"/>
              </a:rPr>
              <a:t>Sketch Engine : </a:t>
            </a:r>
            <a:r>
              <a:rPr lang="fr-FR" i="1" dirty="0" err="1" smtClean="0"/>
              <a:t>Araneum</a:t>
            </a:r>
            <a:r>
              <a:rPr lang="fr-FR" i="1" dirty="0" smtClean="0"/>
              <a:t> </a:t>
            </a:r>
            <a:r>
              <a:rPr lang="fr-FR" i="1" dirty="0" err="1" smtClean="0"/>
              <a:t>Francogallicum</a:t>
            </a:r>
            <a:r>
              <a:rPr lang="fr-FR" i="1" dirty="0" smtClean="0"/>
              <a:t> </a:t>
            </a:r>
            <a:r>
              <a:rPr lang="fr-FR" i="1" dirty="0" err="1" smtClean="0"/>
              <a:t>Maius</a:t>
            </a:r>
            <a:r>
              <a:rPr lang="fr-FR" dirty="0" smtClean="0"/>
              <a:t>, version 15.03. Institut du corpus national tchèque FF UK, Prague 2015. Disponible sur </a:t>
            </a:r>
            <a:r>
              <a:rPr lang="fr-FR" u="sng" dirty="0" smtClean="0">
                <a:hlinkClick r:id="rId2"/>
              </a:rPr>
              <a:t>http://www.korpus.cz</a:t>
            </a:r>
            <a:r>
              <a:rPr lang="fr-FR" dirty="0" smtClean="0"/>
              <a:t>, Web français (2013 &amp; 2015, version 1.3.00) 1,20 G 1,200,004,721 positions</a:t>
            </a:r>
            <a:endParaRPr lang="fr-FR" dirty="0"/>
          </a:p>
        </p:txBody>
      </p:sp>
      <p:sp>
        <p:nvSpPr>
          <p:cNvPr id="6" name="Rectangle 5"/>
          <p:cNvSpPr/>
          <p:nvPr/>
        </p:nvSpPr>
        <p:spPr>
          <a:xfrm>
            <a:off x="2419032" y="921758"/>
            <a:ext cx="7353936" cy="646331"/>
          </a:xfrm>
          <a:prstGeom prst="rect">
            <a:avLst/>
          </a:prstGeom>
        </p:spPr>
        <p:txBody>
          <a:bodyPr wrap="none">
            <a:spAutoFit/>
          </a:bodyPr>
          <a:lstStyle/>
          <a:p>
            <a:r>
              <a:rPr lang="fr-FR" sz="3600" b="1" dirty="0" smtClean="0">
                <a:effectLst/>
                <a:latin typeface="Times New Roman" panose="02020603050405020304" pitchFamily="18" charset="0"/>
                <a:ea typeface="Calibri" panose="020F0502020204030204" pitchFamily="34" charset="0"/>
              </a:rPr>
              <a:t>Recherches sur corpus électroniques</a:t>
            </a:r>
            <a:endParaRPr lang="fr-FR" sz="3600" dirty="0"/>
          </a:p>
        </p:txBody>
      </p:sp>
      <p:sp>
        <p:nvSpPr>
          <p:cNvPr id="7" name="Rectangle 6"/>
          <p:cNvSpPr/>
          <p:nvPr/>
        </p:nvSpPr>
        <p:spPr>
          <a:xfrm>
            <a:off x="1956981" y="1675811"/>
            <a:ext cx="8278035" cy="523220"/>
          </a:xfrm>
          <a:prstGeom prst="rect">
            <a:avLst/>
          </a:prstGeom>
        </p:spPr>
        <p:txBody>
          <a:bodyPr wrap="none">
            <a:spAutoFit/>
          </a:bodyPr>
          <a:lstStyle/>
          <a:p>
            <a:r>
              <a:rPr lang="fr-FR" sz="2800" b="1" dirty="0" smtClean="0">
                <a:solidFill>
                  <a:srgbClr val="000000"/>
                </a:solidFill>
                <a:latin typeface="Times New Roman" panose="02020603050405020304" pitchFamily="18" charset="0"/>
                <a:ea typeface="Times New Roman" panose="02020603050405020304" pitchFamily="18" charset="0"/>
              </a:rPr>
              <a:t>I. Exprimer </a:t>
            </a:r>
            <a:r>
              <a:rPr lang="fr-FR" sz="2800" b="1" dirty="0">
                <a:solidFill>
                  <a:srgbClr val="000000"/>
                </a:solidFill>
                <a:latin typeface="Times New Roman" panose="02020603050405020304" pitchFamily="18" charset="0"/>
                <a:ea typeface="Times New Roman" panose="02020603050405020304" pitchFamily="18" charset="0"/>
              </a:rPr>
              <a:t>l’amour </a:t>
            </a:r>
            <a:r>
              <a:rPr lang="fr-FR" sz="2800" b="1" dirty="0" smtClean="0">
                <a:solidFill>
                  <a:srgbClr val="000000"/>
                </a:solidFill>
                <a:latin typeface="Times New Roman" panose="02020603050405020304" pitchFamily="18" charset="0"/>
                <a:ea typeface="Times New Roman" panose="02020603050405020304" pitchFamily="18" charset="0"/>
              </a:rPr>
              <a:t>à travers le lexique </a:t>
            </a:r>
            <a:r>
              <a:rPr lang="fr-FR" sz="2800" b="1" dirty="0">
                <a:solidFill>
                  <a:srgbClr val="000000"/>
                </a:solidFill>
                <a:latin typeface="Times New Roman" panose="02020603050405020304" pitchFamily="18" charset="0"/>
                <a:ea typeface="Times New Roman" panose="02020603050405020304" pitchFamily="18" charset="0"/>
              </a:rPr>
              <a:t>de la drogue</a:t>
            </a:r>
            <a:endParaRPr lang="fr-FR" sz="2800" dirty="0"/>
          </a:p>
        </p:txBody>
      </p:sp>
      <p:sp>
        <p:nvSpPr>
          <p:cNvPr id="5" name="Rectangle 4"/>
          <p:cNvSpPr/>
          <p:nvPr/>
        </p:nvSpPr>
        <p:spPr>
          <a:xfrm>
            <a:off x="586738" y="2518820"/>
            <a:ext cx="11018520" cy="2424766"/>
          </a:xfrm>
          <a:prstGeom prst="rect">
            <a:avLst/>
          </a:prstGeom>
        </p:spPr>
        <p:txBody>
          <a:bodyPr wrap="square">
            <a:spAutoFit/>
          </a:bodyPr>
          <a:lstStyle/>
          <a:p>
            <a:pPr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Pour chacun des mots suivants : </a:t>
            </a:r>
            <a:r>
              <a:rPr lang="fr-FR" i="1" dirty="0">
                <a:latin typeface="Times New Roman" panose="02020603050405020304" pitchFamily="18" charset="0"/>
                <a:ea typeface="Calibri" panose="020F0502020204030204" pitchFamily="34" charset="0"/>
                <a:cs typeface="Times New Roman" panose="02020603050405020304" pitchFamily="18" charset="0"/>
              </a:rPr>
              <a:t>accro</a:t>
            </a:r>
            <a:r>
              <a:rPr lang="fr-FR" dirty="0">
                <a:latin typeface="Times New Roman" panose="02020603050405020304" pitchFamily="18" charset="0"/>
                <a:ea typeface="Calibri" panose="020F0502020204030204" pitchFamily="34" charset="0"/>
                <a:cs typeface="Times New Roman" panose="02020603050405020304" pitchFamily="18" charset="0"/>
              </a:rPr>
              <a:t>, </a:t>
            </a:r>
            <a:r>
              <a:rPr lang="fr-FR" i="1" dirty="0" err="1">
                <a:latin typeface="Times New Roman" panose="02020603050405020304" pitchFamily="18" charset="0"/>
                <a:ea typeface="Calibri" panose="020F0502020204030204" pitchFamily="34" charset="0"/>
                <a:cs typeface="Times New Roman" panose="02020603050405020304" pitchFamily="18" charset="0"/>
              </a:rPr>
              <a:t>addict</a:t>
            </a:r>
            <a:r>
              <a:rPr lang="fr-FR" dirty="0">
                <a:latin typeface="Times New Roman" panose="02020603050405020304" pitchFamily="18" charset="0"/>
                <a:ea typeface="Calibri" panose="020F0502020204030204" pitchFamily="34" charset="0"/>
                <a:cs typeface="Times New Roman" panose="02020603050405020304" pitchFamily="18" charset="0"/>
              </a:rPr>
              <a:t>, </a:t>
            </a:r>
            <a:r>
              <a:rPr lang="fr-FR" i="1" dirty="0">
                <a:latin typeface="Times New Roman" panose="02020603050405020304" pitchFamily="18" charset="0"/>
                <a:ea typeface="Calibri" panose="020F0502020204030204" pitchFamily="34" charset="0"/>
                <a:cs typeface="Times New Roman" panose="02020603050405020304" pitchFamily="18" charset="0"/>
              </a:rPr>
              <a:t>flasher </a:t>
            </a:r>
            <a:r>
              <a:rPr lang="fr-FR" dirty="0">
                <a:latin typeface="Times New Roman" panose="02020603050405020304" pitchFamily="18" charset="0"/>
                <a:ea typeface="Calibri" panose="020F0502020204030204" pitchFamily="34" charset="0"/>
                <a:cs typeface="Times New Roman" panose="02020603050405020304" pitchFamily="18" charset="0"/>
              </a:rPr>
              <a:t>et </a:t>
            </a:r>
            <a:r>
              <a:rPr lang="fr-FR" i="1" dirty="0">
                <a:latin typeface="Times New Roman" panose="02020603050405020304" pitchFamily="18" charset="0"/>
                <a:ea typeface="Calibri" panose="020F0502020204030204" pitchFamily="34" charset="0"/>
                <a:cs typeface="Times New Roman" panose="02020603050405020304" pitchFamily="18" charset="0"/>
              </a:rPr>
              <a:t>kiffer</a:t>
            </a:r>
            <a:r>
              <a:rPr lang="fr-FR" dirty="0">
                <a:latin typeface="Times New Roman" panose="02020603050405020304" pitchFamily="18" charset="0"/>
                <a:ea typeface="Calibri" panose="020F0502020204030204" pitchFamily="34" charset="0"/>
                <a:cs typeface="Times New Roman" panose="02020603050405020304" pitchFamily="18" charset="0"/>
              </a:rPr>
              <a:t>, la première démarche </a:t>
            </a:r>
            <a:r>
              <a:rPr lang="fr-FR" dirty="0" smtClean="0">
                <a:latin typeface="Times New Roman" panose="02020603050405020304" pitchFamily="18" charset="0"/>
                <a:ea typeface="Calibri" panose="020F0502020204030204" pitchFamily="34" charset="0"/>
                <a:cs typeface="Times New Roman" panose="02020603050405020304" pitchFamily="18" charset="0"/>
              </a:rPr>
              <a:t>a été </a:t>
            </a:r>
            <a:r>
              <a:rPr lang="fr-FR" dirty="0">
                <a:latin typeface="Times New Roman" panose="02020603050405020304" pitchFamily="18" charset="0"/>
                <a:ea typeface="Calibri" panose="020F0502020204030204" pitchFamily="34" charset="0"/>
                <a:cs typeface="Times New Roman" panose="02020603050405020304" pitchFamily="18" charset="0"/>
              </a:rPr>
              <a:t>de consulter leur </a:t>
            </a:r>
            <a:r>
              <a:rPr lang="fr-FR" dirty="0" err="1">
                <a:latin typeface="Times New Roman" panose="02020603050405020304" pitchFamily="18" charset="0"/>
                <a:ea typeface="Calibri" panose="020F0502020204030204" pitchFamily="34" charset="0"/>
                <a:cs typeface="Times New Roman" panose="02020603050405020304" pitchFamily="18" charset="0"/>
              </a:rPr>
              <a:t>dictionnairisation</a:t>
            </a:r>
            <a:r>
              <a:rPr lang="fr-FR" dirty="0">
                <a:latin typeface="Times New Roman" panose="02020603050405020304" pitchFamily="18" charset="0"/>
                <a:ea typeface="Calibri" panose="020F0502020204030204" pitchFamily="34" charset="0"/>
                <a:cs typeface="Times New Roman" panose="02020603050405020304" pitchFamily="18" charset="0"/>
              </a:rPr>
              <a:t> pour prendre </a:t>
            </a:r>
            <a:r>
              <a:rPr lang="fr-FR" dirty="0" smtClean="0">
                <a:latin typeface="Times New Roman" panose="02020603050405020304" pitchFamily="18" charset="0"/>
                <a:ea typeface="Calibri" panose="020F0502020204030204" pitchFamily="34" charset="0"/>
                <a:cs typeface="Times New Roman" panose="02020603050405020304" pitchFamily="18" charset="0"/>
              </a:rPr>
              <a:t>note </a:t>
            </a:r>
            <a:r>
              <a:rPr lang="fr-FR" dirty="0">
                <a:latin typeface="Times New Roman" panose="02020603050405020304" pitchFamily="18" charset="0"/>
                <a:ea typeface="Calibri" panose="020F0502020204030204" pitchFamily="34" charset="0"/>
                <a:cs typeface="Times New Roman" panose="02020603050405020304" pitchFamily="18" charset="0"/>
              </a:rPr>
              <a:t>de la période relative de leur entrée dans </a:t>
            </a:r>
            <a:r>
              <a:rPr lang="fr-FR" i="1" dirty="0">
                <a:latin typeface="Times New Roman" panose="02020603050405020304" pitchFamily="18" charset="0"/>
                <a:ea typeface="Calibri" panose="020F0502020204030204" pitchFamily="34" charset="0"/>
                <a:cs typeface="Times New Roman" panose="02020603050405020304" pitchFamily="18" charset="0"/>
              </a:rPr>
              <a:t>Le Petit Robert</a:t>
            </a:r>
            <a:r>
              <a:rPr lang="fr-FR" dirty="0">
                <a:latin typeface="Times New Roman" panose="02020603050405020304" pitchFamily="18" charset="0"/>
                <a:ea typeface="Calibri" panose="020F0502020204030204" pitchFamily="34" charset="0"/>
                <a:cs typeface="Times New Roman" panose="02020603050405020304" pitchFamily="18" charset="0"/>
              </a:rPr>
              <a:t> et </a:t>
            </a:r>
            <a:r>
              <a:rPr lang="fr-FR" i="1" dirty="0">
                <a:latin typeface="Times New Roman" panose="02020603050405020304" pitchFamily="18" charset="0"/>
                <a:ea typeface="Calibri" panose="020F0502020204030204" pitchFamily="34" charset="0"/>
                <a:cs typeface="Times New Roman" panose="02020603050405020304" pitchFamily="18" charset="0"/>
              </a:rPr>
              <a:t>Le Petit Larousse</a:t>
            </a:r>
            <a:r>
              <a:rPr lang="fr-FR" dirty="0">
                <a:latin typeface="Times New Roman" panose="02020603050405020304" pitchFamily="18" charset="0"/>
                <a:ea typeface="Calibri" panose="020F0502020204030204" pitchFamily="34" charset="0"/>
                <a:cs typeface="Times New Roman" panose="02020603050405020304" pitchFamily="18" charset="0"/>
              </a:rPr>
              <a:t>. Ensuite, une recherche lexicographique dans les dictionnaires en ligne </a:t>
            </a:r>
            <a:r>
              <a:rPr lang="fr-FR" i="1" dirty="0">
                <a:latin typeface="Times New Roman" panose="02020603050405020304" pitchFamily="18" charset="0"/>
                <a:ea typeface="Calibri" panose="020F0502020204030204" pitchFamily="34" charset="0"/>
                <a:cs typeface="Times New Roman" panose="02020603050405020304" pitchFamily="18" charset="0"/>
              </a:rPr>
              <a:t>larousse.fr</a:t>
            </a:r>
            <a:r>
              <a:rPr lang="fr-FR" dirty="0">
                <a:latin typeface="Times New Roman" panose="02020603050405020304" pitchFamily="18" charset="0"/>
                <a:ea typeface="Calibri" panose="020F0502020204030204" pitchFamily="34" charset="0"/>
                <a:cs typeface="Times New Roman" panose="02020603050405020304" pitchFamily="18" charset="0"/>
              </a:rPr>
              <a:t> et </a:t>
            </a:r>
            <a:r>
              <a:rPr lang="fr-FR" i="1" dirty="0">
                <a:latin typeface="Times New Roman" panose="02020603050405020304" pitchFamily="18" charset="0"/>
                <a:ea typeface="Calibri" panose="020F0502020204030204" pitchFamily="34" charset="0"/>
                <a:cs typeface="Times New Roman" panose="02020603050405020304" pitchFamily="18" charset="0"/>
              </a:rPr>
              <a:t>reverso.net</a:t>
            </a:r>
            <a:r>
              <a:rPr lang="fr-FR" dirty="0">
                <a:latin typeface="Times New Roman" panose="02020603050405020304" pitchFamily="18" charset="0"/>
                <a:ea typeface="Calibri" panose="020F0502020204030204" pitchFamily="34" charset="0"/>
                <a:cs typeface="Times New Roman" panose="02020603050405020304" pitchFamily="18" charset="0"/>
              </a:rPr>
              <a:t> (dictionnaire collaboratif) </a:t>
            </a:r>
            <a:r>
              <a:rPr lang="fr-FR" dirty="0" smtClean="0">
                <a:latin typeface="Times New Roman" panose="02020603050405020304" pitchFamily="18" charset="0"/>
                <a:ea typeface="Calibri" panose="020F0502020204030204" pitchFamily="34" charset="0"/>
                <a:cs typeface="Times New Roman" panose="02020603050405020304" pitchFamily="18" charset="0"/>
              </a:rPr>
              <a:t>nous a permis </a:t>
            </a:r>
            <a:r>
              <a:rPr lang="fr-FR" dirty="0">
                <a:latin typeface="Times New Roman" panose="02020603050405020304" pitchFamily="18" charset="0"/>
                <a:ea typeface="Calibri" panose="020F0502020204030204" pitchFamily="34" charset="0"/>
                <a:cs typeface="Times New Roman" panose="02020603050405020304" pitchFamily="18" charset="0"/>
              </a:rPr>
              <a:t>d’actualiser les acceptions et relever d’éventuelles variations diachroniques.</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Ces recherches sur corpus permettent de faire des comparaisons, notamment entre les normes objectives et les normes subjectives, et de relever un certain nombre de problématiques de glissement sémantique, de changement orthographique et de confusion syntaxique.</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3465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16948" y="757166"/>
            <a:ext cx="3223959" cy="369332"/>
          </a:xfrm>
          <a:prstGeom prst="rect">
            <a:avLst/>
          </a:prstGeom>
        </p:spPr>
        <p:txBody>
          <a:bodyPr wrap="none">
            <a:spAutoFit/>
          </a:bodyPr>
          <a:lstStyle/>
          <a:p>
            <a:r>
              <a:rPr lang="fr-FR" b="1" dirty="0" smtClean="0">
                <a:effectLst/>
                <a:latin typeface="Times New Roman" panose="02020603050405020304" pitchFamily="18" charset="0"/>
                <a:ea typeface="Calibri" panose="020F0502020204030204" pitchFamily="34" charset="0"/>
              </a:rPr>
              <a:t>4. </a:t>
            </a:r>
            <a:r>
              <a:rPr lang="fr-FR" b="1" i="1" dirty="0" smtClean="0">
                <a:effectLst/>
                <a:latin typeface="Times New Roman" panose="02020603050405020304" pitchFamily="18" charset="0"/>
                <a:ea typeface="Calibri" panose="020F0502020204030204" pitchFamily="34" charset="0"/>
              </a:rPr>
              <a:t>FLASHER SUR qqn ou qqch</a:t>
            </a:r>
            <a:endParaRPr lang="fr-FR" dirty="0"/>
          </a:p>
        </p:txBody>
      </p:sp>
      <p:sp>
        <p:nvSpPr>
          <p:cNvPr id="3" name="Rectangle 2"/>
          <p:cNvSpPr/>
          <p:nvPr/>
        </p:nvSpPr>
        <p:spPr>
          <a:xfrm>
            <a:off x="5253386" y="1376471"/>
            <a:ext cx="1228028" cy="410882"/>
          </a:xfrm>
          <a:prstGeom prst="rect">
            <a:avLst/>
          </a:prstGeom>
        </p:spPr>
        <p:txBody>
          <a:bodyPr wrap="none">
            <a:spAutoFit/>
          </a:bodyPr>
          <a:lstStyle/>
          <a:p>
            <a:pPr algn="ctr">
              <a:lnSpc>
                <a:spcPct val="115000"/>
              </a:lnSpc>
              <a:spcBef>
                <a:spcPts val="1200"/>
              </a:spcBef>
              <a:spcAft>
                <a:spcPts val="0"/>
              </a:spcAft>
            </a:pPr>
            <a:r>
              <a:rPr lang="fr-FR" dirty="0">
                <a:solidFill>
                  <a:srgbClr val="000000"/>
                </a:solidFill>
                <a:latin typeface="Cambria" panose="02040503050406030204" pitchFamily="18" charset="0"/>
                <a:ea typeface="Times New Roman" panose="02020603050405020304" pitchFamily="18" charset="0"/>
                <a:cs typeface="Times New Roman" panose="02020603050405020304" pitchFamily="18" charset="0"/>
              </a:rPr>
              <a:t>larousse.fr</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818461695"/>
              </p:ext>
            </p:extLst>
          </p:nvPr>
        </p:nvGraphicFramePr>
        <p:xfrm>
          <a:off x="819912" y="2037326"/>
          <a:ext cx="10515600" cy="1771650"/>
        </p:xfrm>
        <a:graphic>
          <a:graphicData uri="http://schemas.openxmlformats.org/drawingml/2006/table">
            <a:tbl>
              <a:tblPr firstRow="1" firstCol="1" bandRow="1"/>
              <a:tblGrid>
                <a:gridCol w="1209294"/>
                <a:gridCol w="2734056"/>
                <a:gridCol w="5179985"/>
                <a:gridCol w="1392265"/>
              </a:tblGrid>
              <a:tr h="267335">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Lemme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entrée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définition</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difficultés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r>
              <a:tr h="857885">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flasher</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verbe transitif indirect.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populaire.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Éprouver pour quelque chose ou quelqu'un un intérêt soudain et passionné, avoir un coup de foudre : Il </a:t>
                      </a:r>
                      <a:r>
                        <a:rPr lang="fr-FR" sz="2000" b="1"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flashe sur </a:t>
                      </a: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 nouveau modèle de voiture.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300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bl>
          </a:graphicData>
        </a:graphic>
      </p:graphicFrame>
      <p:sp>
        <p:nvSpPr>
          <p:cNvPr id="5" name="Rectangle 4"/>
          <p:cNvSpPr/>
          <p:nvPr/>
        </p:nvSpPr>
        <p:spPr>
          <a:xfrm>
            <a:off x="4685025" y="4014499"/>
            <a:ext cx="2364750" cy="410882"/>
          </a:xfrm>
          <a:prstGeom prst="rect">
            <a:avLst/>
          </a:prstGeom>
        </p:spPr>
        <p:txBody>
          <a:bodyPr wrap="none">
            <a:spAutoFit/>
          </a:bodyPr>
          <a:lstStyle/>
          <a:p>
            <a:pPr algn="ctr">
              <a:lnSpc>
                <a:spcPct val="115000"/>
              </a:lnSpc>
              <a:spcBef>
                <a:spcPts val="1200"/>
              </a:spcBef>
              <a:spcAft>
                <a:spcPts val="0"/>
              </a:spcAft>
            </a:pPr>
            <a:r>
              <a:rPr lang="fr-FR" dirty="0" smtClean="0">
                <a:effectLst/>
                <a:latin typeface="Times New Roman" panose="02020603050405020304" pitchFamily="18" charset="0"/>
                <a:ea typeface="Calibri" panose="020F0502020204030204" pitchFamily="34" charset="0"/>
                <a:cs typeface="Times New Roman" panose="02020603050405020304" pitchFamily="18" charset="0"/>
              </a:rPr>
              <a:t>dictionnaire.reverso.net</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4139969418"/>
              </p:ext>
            </p:extLst>
          </p:nvPr>
        </p:nvGraphicFramePr>
        <p:xfrm>
          <a:off x="819912" y="4678124"/>
          <a:ext cx="10515599" cy="1421130"/>
        </p:xfrm>
        <a:graphic>
          <a:graphicData uri="http://schemas.openxmlformats.org/drawingml/2006/table">
            <a:tbl>
              <a:tblPr firstRow="1" firstCol="1" bandRow="1"/>
              <a:tblGrid>
                <a:gridCol w="1181953"/>
                <a:gridCol w="2143079"/>
                <a:gridCol w="5960242"/>
                <a:gridCol w="1230325"/>
              </a:tblGrid>
              <a:tr h="151765">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Lemme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58420" marR="5842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entrée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58420" marR="5842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définition</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58420" marR="5842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C/E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58420" marR="5842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r>
              <a:tr h="391160">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flasher</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58420" marR="5842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verbe.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familier.</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58420" marR="5842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avoir une idée ou sensation soudaine.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ressentir une attirance soudaine pour un domaine, pour une personne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58420" marR="5842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300000"/>
                        </a:lnSpc>
                        <a:spcAft>
                          <a:spcPts val="0"/>
                        </a:spcAft>
                      </a:pPr>
                      <a:r>
                        <a:rPr lang="fr-FR" sz="2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8420" marR="5842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bl>
          </a:graphicData>
        </a:graphic>
      </p:graphicFrame>
    </p:spTree>
    <p:extLst>
      <p:ext uri="{BB962C8B-B14F-4D97-AF65-F5344CB8AC3E}">
        <p14:creationId xmlns:p14="http://schemas.microsoft.com/office/powerpoint/2010/main" val="801188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3631366534"/>
              </p:ext>
            </p:extLst>
          </p:nvPr>
        </p:nvGraphicFramePr>
        <p:xfrm>
          <a:off x="829056" y="813816"/>
          <a:ext cx="10515601" cy="5040630"/>
        </p:xfrm>
        <a:graphic>
          <a:graphicData uri="http://schemas.openxmlformats.org/drawingml/2006/table">
            <a:tbl>
              <a:tblPr firstRow="1" firstCol="1" bandRow="1"/>
              <a:tblGrid>
                <a:gridCol w="1747693"/>
                <a:gridCol w="1747693"/>
                <a:gridCol w="1703527"/>
                <a:gridCol w="1634703"/>
                <a:gridCol w="1865376"/>
                <a:gridCol w="1816609"/>
              </a:tblGrid>
              <a:tr h="333915">
                <a:tc gridSpan="6">
                  <a:txBody>
                    <a:bodyPr/>
                    <a:lstStyle/>
                    <a:p>
                      <a:pPr algn="ctr">
                        <a:lnSpc>
                          <a:spcPct val="115000"/>
                        </a:lnSpc>
                        <a:spcAft>
                          <a:spcPts val="0"/>
                        </a:spcAft>
                      </a:pPr>
                      <a:r>
                        <a:rPr lang="fr-FR" sz="20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Flasher sur (29/10/2019)</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33045">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Temps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Lemme(s)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Occurrences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Drogues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Personnes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Autres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r>
              <a:tr h="219837">
                <a:tc rowSpan="5">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Présent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Aft>
                          <a:spcPts val="0"/>
                        </a:spcAft>
                      </a:pPr>
                      <a:r>
                        <a:rPr lang="fr-FR" sz="2000"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flasher </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39</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29</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r>
              <a:tr h="219837">
                <a:tc vMerge="1">
                  <a:txBody>
                    <a:bodyPr/>
                    <a:lstStyle/>
                    <a:p>
                      <a:endParaRPr lang="fr-FR"/>
                    </a:p>
                  </a:txBody>
                  <a:tcPr/>
                </a:tc>
                <a:tc>
                  <a:txBody>
                    <a:bodyPr/>
                    <a:lstStyle/>
                    <a:p>
                      <a:pPr>
                        <a:lnSpc>
                          <a:spcPct val="115000"/>
                        </a:lnSpc>
                        <a:spcAft>
                          <a:spcPts val="0"/>
                        </a:spcAft>
                      </a:pPr>
                      <a:r>
                        <a:rPr lang="fr-FR" sz="2000"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flashe </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r h="219837">
                <a:tc vMerge="1">
                  <a:txBody>
                    <a:bodyPr/>
                    <a:lstStyle/>
                    <a:p>
                      <a:endParaRPr lang="fr-FR"/>
                    </a:p>
                  </a:txBody>
                  <a:tcPr/>
                </a:tc>
                <a:tc>
                  <a:txBody>
                    <a:bodyPr/>
                    <a:lstStyle/>
                    <a:p>
                      <a:pPr>
                        <a:lnSpc>
                          <a:spcPct val="115000"/>
                        </a:lnSpc>
                        <a:spcAft>
                          <a:spcPts val="0"/>
                        </a:spcAft>
                      </a:pPr>
                      <a:r>
                        <a:rPr lang="fr-FR" sz="2000"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flashes </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r>
              <a:tr h="219837">
                <a:tc vMerge="1">
                  <a:txBody>
                    <a:bodyPr/>
                    <a:lstStyle/>
                    <a:p>
                      <a:endParaRPr lang="fr-FR"/>
                    </a:p>
                  </a:txBody>
                  <a:tcPr/>
                </a:tc>
                <a:tc>
                  <a:txBody>
                    <a:bodyPr/>
                    <a:lstStyle/>
                    <a:p>
                      <a:pPr>
                        <a:lnSpc>
                          <a:spcPct val="115000"/>
                        </a:lnSpc>
                        <a:spcAft>
                          <a:spcPts val="0"/>
                        </a:spcAft>
                      </a:pPr>
                      <a:r>
                        <a:rPr lang="fr-FR" sz="2000"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flashez </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r h="219837">
                <a:tc vMerge="1">
                  <a:txBody>
                    <a:bodyPr/>
                    <a:lstStyle/>
                    <a:p>
                      <a:endParaRPr lang="fr-FR"/>
                    </a:p>
                  </a:txBody>
                  <a:tcPr/>
                </a:tc>
                <a:tc>
                  <a:txBody>
                    <a:bodyPr/>
                    <a:lstStyle/>
                    <a:p>
                      <a:pPr>
                        <a:lnSpc>
                          <a:spcPct val="115000"/>
                        </a:lnSpc>
                        <a:spcAft>
                          <a:spcPts val="0"/>
                        </a:spcAft>
                      </a:pPr>
                      <a:r>
                        <a:rPr lang="fr-FR" sz="2000"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flashent </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r>
              <a:tr h="219837">
                <a:tc rowSpan="4">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Imparfait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Aft>
                          <a:spcPts val="0"/>
                        </a:spcAft>
                      </a:pPr>
                      <a:r>
                        <a:rPr lang="fr-FR" sz="2000"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flashais </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r h="219837">
                <a:tc vMerge="1">
                  <a:txBody>
                    <a:bodyPr/>
                    <a:lstStyle/>
                    <a:p>
                      <a:endParaRPr lang="fr-FR"/>
                    </a:p>
                  </a:txBody>
                  <a:tcPr/>
                </a:tc>
                <a:tc>
                  <a:txBody>
                    <a:bodyPr/>
                    <a:lstStyle/>
                    <a:p>
                      <a:pPr>
                        <a:lnSpc>
                          <a:spcPct val="115000"/>
                        </a:lnSpc>
                        <a:spcAft>
                          <a:spcPts val="0"/>
                        </a:spcAft>
                      </a:pPr>
                      <a:r>
                        <a:rPr lang="fr-FR" sz="2000"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flashait </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r>
              <a:tr h="219837">
                <a:tc vMerge="1">
                  <a:txBody>
                    <a:bodyPr/>
                    <a:lstStyle/>
                    <a:p>
                      <a:endParaRPr lang="fr-FR"/>
                    </a:p>
                  </a:txBody>
                  <a:tcPr/>
                </a:tc>
                <a:tc>
                  <a:txBody>
                    <a:bodyPr/>
                    <a:lstStyle/>
                    <a:p>
                      <a:pPr>
                        <a:lnSpc>
                          <a:spcPct val="115000"/>
                        </a:lnSpc>
                        <a:spcAft>
                          <a:spcPts val="0"/>
                        </a:spcAft>
                      </a:pPr>
                      <a:r>
                        <a:rPr lang="fr-FR" sz="2000"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flashions </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r h="219837">
                <a:tc vMerge="1">
                  <a:txBody>
                    <a:bodyPr/>
                    <a:lstStyle/>
                    <a:p>
                      <a:endParaRPr lang="fr-FR"/>
                    </a:p>
                  </a:txBody>
                  <a:tcPr/>
                </a:tc>
                <a:tc>
                  <a:txBody>
                    <a:bodyPr/>
                    <a:lstStyle/>
                    <a:p>
                      <a:pPr>
                        <a:lnSpc>
                          <a:spcPct val="115000"/>
                        </a:lnSpc>
                        <a:spcAft>
                          <a:spcPts val="0"/>
                        </a:spcAft>
                      </a:pPr>
                      <a:r>
                        <a:rPr lang="fr-FR" sz="2000"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flashiez </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r>
              <a:tr h="219837">
                <a:tc rowSpan="2">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Participes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Aft>
                          <a:spcPts val="0"/>
                        </a:spcAft>
                      </a:pPr>
                      <a:r>
                        <a:rPr lang="fr-FR" sz="2000"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flashé </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465</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374</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r h="219837">
                <a:tc vMerge="1">
                  <a:txBody>
                    <a:bodyPr/>
                    <a:lstStyle/>
                    <a:p>
                      <a:endParaRPr lang="fr-FR"/>
                    </a:p>
                  </a:txBody>
                  <a:tcPr/>
                </a:tc>
                <a:tc>
                  <a:txBody>
                    <a:bodyPr/>
                    <a:lstStyle/>
                    <a:p>
                      <a:pPr>
                        <a:lnSpc>
                          <a:spcPct val="115000"/>
                        </a:lnSpc>
                        <a:spcAft>
                          <a:spcPts val="0"/>
                        </a:spcAft>
                      </a:pPr>
                      <a:r>
                        <a:rPr lang="fr-FR" sz="2000"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flashant </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r>
              <a:tr h="219837">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Résultats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583</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126 (21,61%)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457 (78,39%)</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r>
            </a:tbl>
          </a:graphicData>
        </a:graphic>
      </p:graphicFrame>
    </p:spTree>
    <p:extLst>
      <p:ext uri="{BB962C8B-B14F-4D97-AF65-F5344CB8AC3E}">
        <p14:creationId xmlns:p14="http://schemas.microsoft.com/office/powerpoint/2010/main" val="185649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33897" y="267453"/>
            <a:ext cx="4320413" cy="369332"/>
          </a:xfrm>
          <a:prstGeom prst="rect">
            <a:avLst/>
          </a:prstGeom>
        </p:spPr>
        <p:txBody>
          <a:bodyPr wrap="none">
            <a:spAutoFit/>
          </a:bodyPr>
          <a:lstStyle/>
          <a:p>
            <a:r>
              <a:rPr lang="fr-FR" b="1" dirty="0" smtClean="0">
                <a:effectLst/>
                <a:latin typeface="Times New Roman" panose="02020603050405020304" pitchFamily="18" charset="0"/>
                <a:ea typeface="Calibri" panose="020F0502020204030204" pitchFamily="34" charset="0"/>
              </a:rPr>
              <a:t>5. </a:t>
            </a:r>
            <a:r>
              <a:rPr lang="fr-FR" b="1" i="1" dirty="0" smtClean="0">
                <a:effectLst/>
                <a:latin typeface="Times New Roman" panose="02020603050405020304" pitchFamily="18" charset="0"/>
                <a:ea typeface="Calibri" panose="020F0502020204030204" pitchFamily="34" charset="0"/>
              </a:rPr>
              <a:t>KIFFER</a:t>
            </a:r>
            <a:r>
              <a:rPr lang="fr-FR" b="1" dirty="0" smtClean="0">
                <a:effectLst/>
                <a:latin typeface="Times New Roman" panose="02020603050405020304" pitchFamily="18" charset="0"/>
                <a:ea typeface="Calibri" panose="020F0502020204030204" pitchFamily="34" charset="0"/>
              </a:rPr>
              <a:t> </a:t>
            </a:r>
            <a:r>
              <a:rPr lang="fr-FR" b="1" i="1" dirty="0" smtClean="0">
                <a:effectLst/>
                <a:latin typeface="Times New Roman" panose="02020603050405020304" pitchFamily="18" charset="0"/>
                <a:ea typeface="Calibri" panose="020F0502020204030204" pitchFamily="34" charset="0"/>
              </a:rPr>
              <a:t>qqn ou qqch</a:t>
            </a:r>
            <a:r>
              <a:rPr lang="fr-FR" b="1" dirty="0" smtClean="0">
                <a:effectLst/>
                <a:latin typeface="Times New Roman" panose="02020603050405020304" pitchFamily="18" charset="0"/>
                <a:ea typeface="Calibri" panose="020F0502020204030204" pitchFamily="34" charset="0"/>
              </a:rPr>
              <a:t> (verbe transitif) : </a:t>
            </a:r>
            <a:endParaRPr lang="fr-FR" dirty="0"/>
          </a:p>
        </p:txBody>
      </p:sp>
      <p:sp>
        <p:nvSpPr>
          <p:cNvPr id="3" name="Rectangle 2"/>
          <p:cNvSpPr/>
          <p:nvPr/>
        </p:nvSpPr>
        <p:spPr>
          <a:xfrm>
            <a:off x="5518561" y="566241"/>
            <a:ext cx="1228028" cy="410882"/>
          </a:xfrm>
          <a:prstGeom prst="rect">
            <a:avLst/>
          </a:prstGeom>
        </p:spPr>
        <p:txBody>
          <a:bodyPr wrap="none">
            <a:spAutoFit/>
          </a:bodyPr>
          <a:lstStyle/>
          <a:p>
            <a:pPr algn="ctr">
              <a:lnSpc>
                <a:spcPct val="115000"/>
              </a:lnSpc>
              <a:spcBef>
                <a:spcPts val="1200"/>
              </a:spcBef>
              <a:spcAft>
                <a:spcPts val="0"/>
              </a:spcAft>
            </a:pPr>
            <a:r>
              <a:rPr lang="fr-FR" dirty="0">
                <a:solidFill>
                  <a:srgbClr val="000000"/>
                </a:solidFill>
                <a:latin typeface="Cambria" panose="02040503050406030204" pitchFamily="18" charset="0"/>
                <a:ea typeface="Times New Roman" panose="02020603050405020304" pitchFamily="18" charset="0"/>
                <a:cs typeface="Times New Roman" panose="02020603050405020304" pitchFamily="18" charset="0"/>
              </a:rPr>
              <a:t>larousse.fr</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3963332580"/>
              </p:ext>
            </p:extLst>
          </p:nvPr>
        </p:nvGraphicFramePr>
        <p:xfrm>
          <a:off x="874775" y="959678"/>
          <a:ext cx="10515600" cy="1020318"/>
        </p:xfrm>
        <a:graphic>
          <a:graphicData uri="http://schemas.openxmlformats.org/drawingml/2006/table">
            <a:tbl>
              <a:tblPr firstRow="1" firstCol="1" bandRow="1"/>
              <a:tblGrid>
                <a:gridCol w="1255563"/>
                <a:gridCol w="2731953"/>
                <a:gridCol w="5083241"/>
                <a:gridCol w="1444843"/>
              </a:tblGrid>
              <a:tr h="212725">
                <a:tc>
                  <a:txBody>
                    <a:bodyPr/>
                    <a:lstStyle/>
                    <a:p>
                      <a:pPr algn="ctr">
                        <a:lnSpc>
                          <a:spcPct val="115000"/>
                        </a:lnSpc>
                        <a:spcAft>
                          <a:spcPts val="0"/>
                        </a:spcAft>
                      </a:pPr>
                      <a:r>
                        <a:rPr lang="fr-FR" sz="18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Lemme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5245" marR="5524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18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entrée</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55245" marR="5524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18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définition</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55245" marR="5524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18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difficultés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55245" marR="5524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r>
              <a:tr h="406400">
                <a:tc>
                  <a:txBody>
                    <a:bodyPr/>
                    <a:lstStyle/>
                    <a:p>
                      <a:pPr algn="ctr">
                        <a:lnSpc>
                          <a:spcPct val="115000"/>
                        </a:lnSpc>
                        <a:spcAft>
                          <a:spcPts val="0"/>
                        </a:spcAft>
                      </a:pPr>
                      <a:r>
                        <a:rPr lang="fr-FR" sz="18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Kiffer</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18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ou</a:t>
                      </a:r>
                      <a:r>
                        <a:rPr lang="fr-FR" sz="18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kifer</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55245" marR="5524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Aft>
                          <a:spcPts val="0"/>
                        </a:spcAft>
                      </a:pPr>
                      <a:r>
                        <a:rPr lang="fr-FR" sz="18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verbe transitif.</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18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familier.</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55245" marR="5524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18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Apprécier, aimer ; prendre du plaisir à.</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55245" marR="5524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250000"/>
                        </a:lnSpc>
                        <a:spcAft>
                          <a:spcPts val="0"/>
                        </a:spcAft>
                      </a:pPr>
                      <a:r>
                        <a:rPr lang="fr-FR" sz="1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5245" marR="5524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bl>
          </a:graphicData>
        </a:graphic>
      </p:graphicFrame>
      <p:sp>
        <p:nvSpPr>
          <p:cNvPr id="6" name="Rectangle 5"/>
          <p:cNvSpPr/>
          <p:nvPr/>
        </p:nvSpPr>
        <p:spPr>
          <a:xfrm>
            <a:off x="4950200" y="1914872"/>
            <a:ext cx="2364750" cy="369332"/>
          </a:xfrm>
          <a:prstGeom prst="rect">
            <a:avLst/>
          </a:prstGeom>
        </p:spPr>
        <p:txBody>
          <a:bodyPr wrap="none">
            <a:spAutoFit/>
          </a:bodyPr>
          <a:lstStyle/>
          <a:p>
            <a:r>
              <a:rPr lang="fr-FR" dirty="0" smtClean="0">
                <a:effectLst/>
                <a:latin typeface="Times New Roman" panose="02020603050405020304" pitchFamily="18" charset="0"/>
                <a:ea typeface="Calibri" panose="020F0502020204030204" pitchFamily="34" charset="0"/>
              </a:rPr>
              <a:t>dictionnaire.reverso.net</a:t>
            </a:r>
            <a:endParaRPr lang="fr-FR" dirty="0"/>
          </a:p>
        </p:txBody>
      </p:sp>
      <p:graphicFrame>
        <p:nvGraphicFramePr>
          <p:cNvPr id="7" name="Tableau 6"/>
          <p:cNvGraphicFramePr>
            <a:graphicFrameLocks noGrp="1"/>
          </p:cNvGraphicFramePr>
          <p:nvPr>
            <p:extLst>
              <p:ext uri="{D42A27DB-BD31-4B8C-83A1-F6EECF244321}">
                <p14:modId xmlns:p14="http://schemas.microsoft.com/office/powerpoint/2010/main" val="3716012905"/>
              </p:ext>
            </p:extLst>
          </p:nvPr>
        </p:nvGraphicFramePr>
        <p:xfrm>
          <a:off x="874776" y="2313948"/>
          <a:ext cx="10515599" cy="4120134"/>
        </p:xfrm>
        <a:graphic>
          <a:graphicData uri="http://schemas.openxmlformats.org/drawingml/2006/table">
            <a:tbl>
              <a:tblPr firstRow="1" firstCol="1" bandRow="1"/>
              <a:tblGrid>
                <a:gridCol w="1268181"/>
                <a:gridCol w="1852849"/>
                <a:gridCol w="2962778"/>
                <a:gridCol w="4431791"/>
              </a:tblGrid>
              <a:tr h="156845">
                <a:tc>
                  <a:txBody>
                    <a:bodyPr/>
                    <a:lstStyle/>
                    <a:p>
                      <a:pPr algn="ctr">
                        <a:lnSpc>
                          <a:spcPct val="115000"/>
                        </a:lnSpc>
                        <a:spcAft>
                          <a:spcPts val="0"/>
                        </a:spcAft>
                      </a:pPr>
                      <a:r>
                        <a:rPr lang="fr-FR" sz="18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Lemme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7465" marR="3746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18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entrée</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37465" marR="3746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18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définition</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37465" marR="3746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18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Compléments/ Exemples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37465" marR="3746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r>
              <a:tr h="2892425">
                <a:tc>
                  <a:txBody>
                    <a:bodyPr/>
                    <a:lstStyle/>
                    <a:p>
                      <a:pPr>
                        <a:lnSpc>
                          <a:spcPct val="115000"/>
                        </a:lnSpc>
                        <a:spcAft>
                          <a:spcPts val="0"/>
                        </a:spcAft>
                      </a:pPr>
                      <a:r>
                        <a:rPr lang="fr-FR" sz="18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Kiffer</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18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ou</a:t>
                      </a:r>
                      <a:r>
                        <a:rPr lang="fr-FR" sz="18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kifer</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37465" marR="3746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Bef>
                          <a:spcPts val="1200"/>
                        </a:spcBef>
                        <a:spcAft>
                          <a:spcPts val="0"/>
                        </a:spcAft>
                      </a:pPr>
                      <a:r>
                        <a:rPr lang="fr-FR" sz="1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verbe transitif.</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1200"/>
                        </a:spcBef>
                        <a:spcAft>
                          <a:spcPts val="0"/>
                        </a:spcAft>
                      </a:pPr>
                      <a:r>
                        <a:rPr lang="fr-FR" sz="1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familier.</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7465" marR="3746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just">
                        <a:lnSpc>
                          <a:spcPct val="115000"/>
                        </a:lnSpc>
                        <a:spcBef>
                          <a:spcPts val="1200"/>
                        </a:spcBef>
                        <a:spcAft>
                          <a:spcPts val="0"/>
                        </a:spcAft>
                      </a:pPr>
                      <a:r>
                        <a:rPr lang="fr-FR" sz="1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apprécier beaucoup.</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1200"/>
                        </a:spcBef>
                        <a:spcAft>
                          <a:spcPts val="0"/>
                        </a:spcAft>
                      </a:pPr>
                      <a:r>
                        <a:rPr lang="fr-FR" sz="1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aimer qqch ou </a:t>
                      </a:r>
                      <a:r>
                        <a:rPr lang="fr-FR" sz="1800"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qqn, </a:t>
                      </a:r>
                      <a:r>
                        <a:rPr lang="fr-FR" sz="1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apprécier particulièrement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7465" marR="3746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nSpc>
                          <a:spcPct val="115000"/>
                        </a:lnSpc>
                        <a:spcAft>
                          <a:spcPts val="0"/>
                        </a:spcAft>
                      </a:pPr>
                      <a:r>
                        <a:rPr lang="fr-FR" sz="1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 Le verbe est passé d'intransitif à transitif. On kife quelqu'un = on l'aime, on l'apprécie</a:t>
                      </a:r>
                      <a:r>
                        <a:rPr lang="fr-FR" sz="18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18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18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kiffer grave</a:t>
                      </a:r>
                      <a:r>
                        <a:rPr lang="fr-FR" sz="1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éprouver beaucoup de plaisir, apprécier énormément = très familier, jeune, argot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1800" b="1"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surkiffer</a:t>
                      </a:r>
                      <a:r>
                        <a:rPr lang="fr-FR" sz="1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encore plus que kiffer ; aimer vraiment beaucoup ; adorer = Forme superlative de "kiffer"</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18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kiffer sa race</a:t>
                      </a:r>
                      <a:r>
                        <a:rPr lang="fr-FR" sz="1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prendre beaucoup de plaisir ; aimer beaucoup qqch (Ex. : As-tu aimé ce parc d'attractions ? - Ah oui, j'ai kiffé ma race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7465" marR="3746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bl>
          </a:graphicData>
        </a:graphic>
      </p:graphicFrame>
    </p:spTree>
    <p:extLst>
      <p:ext uri="{BB962C8B-B14F-4D97-AF65-F5344CB8AC3E}">
        <p14:creationId xmlns:p14="http://schemas.microsoft.com/office/powerpoint/2010/main" val="2074267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665142912"/>
              </p:ext>
            </p:extLst>
          </p:nvPr>
        </p:nvGraphicFramePr>
        <p:xfrm>
          <a:off x="783336" y="1549749"/>
          <a:ext cx="10515600" cy="1800225"/>
        </p:xfrm>
        <a:graphic>
          <a:graphicData uri="http://schemas.openxmlformats.org/drawingml/2006/table">
            <a:tbl>
              <a:tblPr firstRow="1" firstCol="1" bandRow="1"/>
              <a:tblGrid>
                <a:gridCol w="1566824"/>
                <a:gridCol w="1926458"/>
                <a:gridCol w="1282903"/>
                <a:gridCol w="1766621"/>
                <a:gridCol w="1604681"/>
                <a:gridCol w="1282903"/>
                <a:gridCol w="1085210"/>
              </a:tblGrid>
              <a:tr h="114935">
                <a:tc gridSpan="7">
                  <a:txBody>
                    <a:bodyPr/>
                    <a:lstStyle/>
                    <a:p>
                      <a:pPr algn="ctr">
                        <a:lnSpc>
                          <a:spcPct val="115000"/>
                        </a:lnSpc>
                        <a:spcAft>
                          <a:spcPts val="0"/>
                        </a:spcAft>
                      </a:pPr>
                      <a:r>
                        <a:rPr lang="fr-FR" sz="20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Kif 680 occurrences / Kiff  883 occurrences  (27/10/2019)</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55575">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Lemme(s)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Occurrences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Drogues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Etat (plaisir)</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gridSpan="3">
                  <a:txBody>
                    <a:bodyPr/>
                    <a:lstStyle/>
                    <a:p>
                      <a:pPr>
                        <a:lnSpc>
                          <a:spcPct val="115000"/>
                        </a:lnSpc>
                        <a:spcAft>
                          <a:spcPts val="0"/>
                        </a:spcAft>
                      </a:pPr>
                      <a:r>
                        <a:rPr lang="fr-FR" sz="20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Verbe    </a:t>
                      </a:r>
                      <a:r>
                        <a:rPr lang="fr-FR" sz="2000" b="1" kern="1200" dirty="0" smtClean="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0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(Personnes/Autres</a:t>
                      </a:r>
                      <a:r>
                        <a:rPr lang="fr-FR" sz="2000" b="1" kern="1200" dirty="0" smtClean="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hMerge="1">
                  <a:txBody>
                    <a:bodyPr/>
                    <a:lstStyle/>
                    <a:p>
                      <a:endParaRPr lang="fr-FR"/>
                    </a:p>
                  </a:txBody>
                  <a:tcPr/>
                </a:tc>
                <a:tc hMerge="1">
                  <a:txBody>
                    <a:bodyPr/>
                    <a:lstStyle/>
                    <a:p>
                      <a:endParaRPr lang="fr-FR"/>
                    </a:p>
                  </a:txBody>
                  <a:tcPr/>
                </a:tc>
              </a:tr>
              <a:tr h="202565">
                <a:tc>
                  <a:txBody>
                    <a:bodyPr/>
                    <a:lstStyle/>
                    <a:p>
                      <a:pPr algn="ctr">
                        <a:lnSpc>
                          <a:spcPct val="115000"/>
                        </a:lnSpc>
                        <a:spcAft>
                          <a:spcPts val="0"/>
                        </a:spcAft>
                      </a:pPr>
                      <a:r>
                        <a:rPr lang="fr-FR" sz="2000" b="1" kern="1200" dirty="0" smtClean="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kif</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425 (32,79%)</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46</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68</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D9A4"/>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D9A4"/>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(48)</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D9A4"/>
                    </a:solidFill>
                  </a:tcPr>
                </a:tc>
              </a:tr>
              <a:tr h="160655">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kiff</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871 (67,21%)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527</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344</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CD2"/>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(65)</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CD2"/>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(279)</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ECD2"/>
                    </a:solidFill>
                  </a:tcPr>
                </a:tc>
              </a:tr>
              <a:tr h="118745">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Total</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1296</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46</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838</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u="sng" kern="120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412</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(85)</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(327)</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273946646"/>
              </p:ext>
            </p:extLst>
          </p:nvPr>
        </p:nvGraphicFramePr>
        <p:xfrm>
          <a:off x="783335" y="4339876"/>
          <a:ext cx="10515601" cy="720090"/>
        </p:xfrm>
        <a:graphic>
          <a:graphicData uri="http://schemas.openxmlformats.org/drawingml/2006/table">
            <a:tbl>
              <a:tblPr firstRow="1" firstCol="1" bandRow="1"/>
              <a:tblGrid>
                <a:gridCol w="2117842"/>
                <a:gridCol w="1884396"/>
                <a:gridCol w="2132564"/>
                <a:gridCol w="2235617"/>
                <a:gridCol w="2145182"/>
              </a:tblGrid>
              <a:tr h="325755">
                <a:tc>
                  <a:txBody>
                    <a:bodyPr/>
                    <a:lstStyle/>
                    <a:p>
                      <a:pPr algn="ctr">
                        <a:lnSpc>
                          <a:spcPct val="115000"/>
                        </a:lnSpc>
                        <a:spcAft>
                          <a:spcPts val="0"/>
                        </a:spcAft>
                      </a:pPr>
                      <a:r>
                        <a:rPr lang="fr-FR" sz="20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Expressions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Kiffer grave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dirty="0" err="1">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Surkiffer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Kiffer sa race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Kiffer la life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r>
              <a:tr h="240665">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Occurrences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135</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117</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bl>
          </a:graphicData>
        </a:graphic>
      </p:graphicFrame>
    </p:spTree>
    <p:extLst>
      <p:ext uri="{BB962C8B-B14F-4D97-AF65-F5344CB8AC3E}">
        <p14:creationId xmlns:p14="http://schemas.microsoft.com/office/powerpoint/2010/main" val="32595292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3138356659"/>
              </p:ext>
            </p:extLst>
          </p:nvPr>
        </p:nvGraphicFramePr>
        <p:xfrm>
          <a:off x="630936" y="1"/>
          <a:ext cx="10506457" cy="6858000"/>
        </p:xfrm>
        <a:graphic>
          <a:graphicData uri="http://schemas.openxmlformats.org/drawingml/2006/table">
            <a:tbl>
              <a:tblPr firstRow="1" firstCol="1" bandRow="1">
                <a:tableStyleId>{5C22544A-7EE6-4342-B048-85BDC9FD1C3A}</a:tableStyleId>
              </a:tblPr>
              <a:tblGrid>
                <a:gridCol w="2373857"/>
                <a:gridCol w="2373857"/>
                <a:gridCol w="2374841"/>
                <a:gridCol w="2374841"/>
                <a:gridCol w="1009061"/>
              </a:tblGrid>
              <a:tr h="278559">
                <a:tc gridSpan="5">
                  <a:txBody>
                    <a:bodyPr/>
                    <a:lstStyle/>
                    <a:p>
                      <a:pPr algn="ctr">
                        <a:lnSpc>
                          <a:spcPct val="115000"/>
                        </a:lnSpc>
                        <a:spcAft>
                          <a:spcPts val="0"/>
                        </a:spcAft>
                      </a:pPr>
                      <a:r>
                        <a:rPr lang="fr-FR" sz="1600" dirty="0">
                          <a:effectLst/>
                        </a:rPr>
                        <a:t>Le verbe kiffer/kifer</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78559">
                <a:tc>
                  <a:txBody>
                    <a:bodyPr/>
                    <a:lstStyle/>
                    <a:p>
                      <a:pPr algn="ctr">
                        <a:lnSpc>
                          <a:spcPct val="115000"/>
                        </a:lnSpc>
                        <a:spcAft>
                          <a:spcPts val="0"/>
                        </a:spcAft>
                      </a:pPr>
                      <a:r>
                        <a:rPr lang="fr-FR" sz="1600" dirty="0">
                          <a:effectLst/>
                        </a:rPr>
                        <a:t>Temps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ff</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occ.</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f</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occ.</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a:txBody>
                    <a:bodyPr/>
                    <a:lstStyle/>
                    <a:p>
                      <a:pPr algn="ctr">
                        <a:lnSpc>
                          <a:spcPct val="115000"/>
                        </a:lnSpc>
                        <a:spcAft>
                          <a:spcPts val="0"/>
                        </a:spcAft>
                      </a:pPr>
                      <a:r>
                        <a:rPr lang="fr-FR" sz="1600" dirty="0">
                          <a:effectLst/>
                        </a:rPr>
                        <a:t>Infinitif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kiffer</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756</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kifer</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9</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rowSpan="5">
                  <a:txBody>
                    <a:bodyPr/>
                    <a:lstStyle/>
                    <a:p>
                      <a:pPr algn="ctr">
                        <a:lnSpc>
                          <a:spcPct val="115000"/>
                        </a:lnSpc>
                        <a:spcAft>
                          <a:spcPts val="0"/>
                        </a:spcAft>
                      </a:pPr>
                      <a:r>
                        <a:rPr lang="fr-FR" sz="1600" dirty="0">
                          <a:effectLst/>
                        </a:rPr>
                        <a:t>Présent de l’indicatif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kiffe</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1108</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kife</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5</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vMerge="1">
                  <a:txBody>
                    <a:bodyPr/>
                    <a:lstStyle/>
                    <a:p>
                      <a:endParaRPr lang="fr-FR"/>
                    </a:p>
                  </a:txBody>
                  <a:tcPr/>
                </a:tc>
                <a:tc>
                  <a:txBody>
                    <a:bodyPr/>
                    <a:lstStyle/>
                    <a:p>
                      <a:pPr>
                        <a:lnSpc>
                          <a:spcPct val="115000"/>
                        </a:lnSpc>
                        <a:spcAft>
                          <a:spcPts val="0"/>
                        </a:spcAft>
                      </a:pPr>
                      <a:r>
                        <a:rPr lang="fr-FR" sz="1600">
                          <a:effectLst/>
                        </a:rPr>
                        <a:t>kiffes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103</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kifes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vMerge="1">
                  <a:txBody>
                    <a:bodyPr/>
                    <a:lstStyle/>
                    <a:p>
                      <a:endParaRPr lang="fr-FR"/>
                    </a:p>
                  </a:txBody>
                  <a:tcPr/>
                </a:tc>
                <a:tc>
                  <a:txBody>
                    <a:bodyPr/>
                    <a:lstStyle/>
                    <a:p>
                      <a:pPr>
                        <a:lnSpc>
                          <a:spcPct val="115000"/>
                        </a:lnSpc>
                        <a:spcAft>
                          <a:spcPts val="0"/>
                        </a:spcAft>
                      </a:pPr>
                      <a:r>
                        <a:rPr lang="fr-FR" sz="1600">
                          <a:effectLst/>
                        </a:rPr>
                        <a:t>kiffons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1</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kifons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vMerge="1">
                  <a:txBody>
                    <a:bodyPr/>
                    <a:lstStyle/>
                    <a:p>
                      <a:endParaRPr lang="fr-FR"/>
                    </a:p>
                  </a:txBody>
                  <a:tcPr/>
                </a:tc>
                <a:tc>
                  <a:txBody>
                    <a:bodyPr/>
                    <a:lstStyle/>
                    <a:p>
                      <a:pPr>
                        <a:lnSpc>
                          <a:spcPct val="115000"/>
                        </a:lnSpc>
                        <a:spcAft>
                          <a:spcPts val="0"/>
                        </a:spcAft>
                      </a:pPr>
                      <a:r>
                        <a:rPr lang="fr-FR" sz="1600" dirty="0">
                          <a:effectLst/>
                        </a:rPr>
                        <a:t>kiffez</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75</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kifez</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vMerge="1">
                  <a:txBody>
                    <a:bodyPr/>
                    <a:lstStyle/>
                    <a:p>
                      <a:endParaRPr lang="fr-FR"/>
                    </a:p>
                  </a:txBody>
                  <a:tcPr/>
                </a:tc>
                <a:tc>
                  <a:txBody>
                    <a:bodyPr/>
                    <a:lstStyle/>
                    <a:p>
                      <a:pPr>
                        <a:lnSpc>
                          <a:spcPct val="115000"/>
                        </a:lnSpc>
                        <a:spcAft>
                          <a:spcPts val="0"/>
                        </a:spcAft>
                      </a:pPr>
                      <a:r>
                        <a:rPr lang="fr-FR" sz="1600" dirty="0">
                          <a:effectLst/>
                        </a:rPr>
                        <a:t>kiffent</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149</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kifent</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rowSpan="5">
                  <a:txBody>
                    <a:bodyPr/>
                    <a:lstStyle/>
                    <a:p>
                      <a:pPr algn="ctr">
                        <a:lnSpc>
                          <a:spcPct val="115000"/>
                        </a:lnSpc>
                        <a:spcAft>
                          <a:spcPts val="0"/>
                        </a:spcAft>
                      </a:pPr>
                      <a:r>
                        <a:rPr lang="fr-FR" sz="1600">
                          <a:effectLst/>
                        </a:rPr>
                        <a:t>Futur simple</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dirty="0">
                          <a:effectLst/>
                        </a:rPr>
                        <a:t>kifferai</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9</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kiferai</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vMerge="1">
                  <a:txBody>
                    <a:bodyPr/>
                    <a:lstStyle/>
                    <a:p>
                      <a:endParaRPr lang="fr-FR"/>
                    </a:p>
                  </a:txBody>
                  <a:tcPr/>
                </a:tc>
                <a:tc>
                  <a:txBody>
                    <a:bodyPr/>
                    <a:lstStyle/>
                    <a:p>
                      <a:pPr>
                        <a:lnSpc>
                          <a:spcPct val="115000"/>
                        </a:lnSpc>
                        <a:spcAft>
                          <a:spcPts val="0"/>
                        </a:spcAft>
                      </a:pPr>
                      <a:r>
                        <a:rPr lang="fr-FR" sz="1600" dirty="0">
                          <a:effectLst/>
                        </a:rPr>
                        <a:t>kifferas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4</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kiferas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vMerge="1">
                  <a:txBody>
                    <a:bodyPr/>
                    <a:lstStyle/>
                    <a:p>
                      <a:endParaRPr lang="fr-FR"/>
                    </a:p>
                  </a:txBody>
                  <a:tcPr/>
                </a:tc>
                <a:tc>
                  <a:txBody>
                    <a:bodyPr/>
                    <a:lstStyle/>
                    <a:p>
                      <a:pPr>
                        <a:lnSpc>
                          <a:spcPct val="115000"/>
                        </a:lnSpc>
                        <a:spcAft>
                          <a:spcPts val="0"/>
                        </a:spcAft>
                      </a:pPr>
                      <a:r>
                        <a:rPr lang="fr-FR" sz="1600" dirty="0">
                          <a:effectLst/>
                        </a:rPr>
                        <a:t>kiffera</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dirty="0">
                          <a:effectLst/>
                        </a:rPr>
                        <a:t>4</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kifera</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vMerge="1">
                  <a:txBody>
                    <a:bodyPr/>
                    <a:lstStyle/>
                    <a:p>
                      <a:endParaRPr lang="fr-FR"/>
                    </a:p>
                  </a:txBody>
                  <a:tcPr/>
                </a:tc>
                <a:tc>
                  <a:txBody>
                    <a:bodyPr/>
                    <a:lstStyle/>
                    <a:p>
                      <a:pPr>
                        <a:lnSpc>
                          <a:spcPct val="115000"/>
                        </a:lnSpc>
                        <a:spcAft>
                          <a:spcPts val="0"/>
                        </a:spcAft>
                      </a:pPr>
                      <a:r>
                        <a:rPr lang="fr-FR" sz="1600">
                          <a:effectLst/>
                        </a:rPr>
                        <a:t>kifferez</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dirty="0">
                          <a:effectLst/>
                        </a:rPr>
                        <a:t>2</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kiferez</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vMerge="1">
                  <a:txBody>
                    <a:bodyPr/>
                    <a:lstStyle/>
                    <a:p>
                      <a:endParaRPr lang="fr-FR"/>
                    </a:p>
                  </a:txBody>
                  <a:tcPr/>
                </a:tc>
                <a:tc>
                  <a:txBody>
                    <a:bodyPr/>
                    <a:lstStyle/>
                    <a:p>
                      <a:pPr>
                        <a:lnSpc>
                          <a:spcPct val="115000"/>
                        </a:lnSpc>
                        <a:spcAft>
                          <a:spcPts val="0"/>
                        </a:spcAft>
                      </a:pPr>
                      <a:r>
                        <a:rPr lang="fr-FR" sz="1600">
                          <a:effectLst/>
                        </a:rPr>
                        <a:t>kifferont</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dirty="0">
                          <a:effectLst/>
                        </a:rPr>
                        <a:t>4</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kiferont</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rowSpan="2">
                  <a:txBody>
                    <a:bodyPr/>
                    <a:lstStyle/>
                    <a:p>
                      <a:pPr algn="ctr">
                        <a:lnSpc>
                          <a:spcPct val="115000"/>
                        </a:lnSpc>
                        <a:spcAft>
                          <a:spcPts val="0"/>
                        </a:spcAft>
                      </a:pPr>
                      <a:r>
                        <a:rPr lang="fr-FR" sz="1600">
                          <a:effectLst/>
                        </a:rPr>
                        <a:t>Imparfait</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kiffais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dirty="0">
                          <a:effectLst/>
                        </a:rPr>
                        <a:t>31</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kifais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vMerge="1">
                  <a:txBody>
                    <a:bodyPr/>
                    <a:lstStyle/>
                    <a:p>
                      <a:endParaRPr lang="fr-FR"/>
                    </a:p>
                  </a:txBody>
                  <a:tcPr/>
                </a:tc>
                <a:tc>
                  <a:txBody>
                    <a:bodyPr/>
                    <a:lstStyle/>
                    <a:p>
                      <a:pPr>
                        <a:lnSpc>
                          <a:spcPct val="115000"/>
                        </a:lnSpc>
                        <a:spcAft>
                          <a:spcPts val="0"/>
                        </a:spcAft>
                      </a:pPr>
                      <a:r>
                        <a:rPr lang="fr-FR" sz="1600">
                          <a:effectLst/>
                        </a:rPr>
                        <a:t>kiffait</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dirty="0">
                          <a:effectLst/>
                        </a:rPr>
                        <a:t>30</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dirty="0">
                          <a:effectLst/>
                        </a:rPr>
                        <a:t>kifait</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rowSpan="3">
                  <a:txBody>
                    <a:bodyPr/>
                    <a:lstStyle/>
                    <a:p>
                      <a:pPr algn="ctr">
                        <a:lnSpc>
                          <a:spcPct val="115000"/>
                        </a:lnSpc>
                        <a:spcAft>
                          <a:spcPts val="0"/>
                        </a:spcAft>
                      </a:pPr>
                      <a:r>
                        <a:rPr lang="fr-FR" sz="1600">
                          <a:effectLst/>
                        </a:rPr>
                        <a:t>Participes passé</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kiffé</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390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dirty="0">
                          <a:effectLst/>
                        </a:rPr>
                        <a:t>kifé</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7</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vMerge="1">
                  <a:txBody>
                    <a:bodyPr/>
                    <a:lstStyle/>
                    <a:p>
                      <a:endParaRPr lang="fr-FR"/>
                    </a:p>
                  </a:txBody>
                  <a:tcPr/>
                </a:tc>
                <a:tc>
                  <a:txBody>
                    <a:bodyPr/>
                    <a:lstStyle/>
                    <a:p>
                      <a:pPr>
                        <a:lnSpc>
                          <a:spcPct val="115000"/>
                        </a:lnSpc>
                        <a:spcAft>
                          <a:spcPts val="0"/>
                        </a:spcAft>
                      </a:pPr>
                      <a:r>
                        <a:rPr lang="fr-FR" sz="1600">
                          <a:effectLst/>
                        </a:rPr>
                        <a:t>kiffés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5</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dirty="0">
                          <a:effectLst/>
                        </a:rPr>
                        <a:t>kifés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dirty="0">
                          <a:effectLst/>
                        </a:rPr>
                        <a:t>0</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vMerge="1">
                  <a:txBody>
                    <a:bodyPr/>
                    <a:lstStyle/>
                    <a:p>
                      <a:endParaRPr lang="fr-FR"/>
                    </a:p>
                  </a:txBody>
                  <a:tcPr/>
                </a:tc>
                <a:tc>
                  <a:txBody>
                    <a:bodyPr/>
                    <a:lstStyle/>
                    <a:p>
                      <a:pPr>
                        <a:lnSpc>
                          <a:spcPct val="115000"/>
                        </a:lnSpc>
                        <a:spcAft>
                          <a:spcPts val="0"/>
                        </a:spcAft>
                      </a:pPr>
                      <a:r>
                        <a:rPr lang="fr-FR" sz="1600">
                          <a:effectLst/>
                        </a:rPr>
                        <a:t>kiffée</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6</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kifée</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dirty="0">
                          <a:effectLst/>
                        </a:rPr>
                        <a:t>3</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rowSpan="2">
                  <a:txBody>
                    <a:bodyPr/>
                    <a:lstStyle/>
                    <a:p>
                      <a:pPr algn="ctr">
                        <a:lnSpc>
                          <a:spcPct val="115000"/>
                        </a:lnSpc>
                        <a:spcAft>
                          <a:spcPts val="0"/>
                        </a:spcAft>
                      </a:pPr>
                      <a:r>
                        <a:rPr lang="fr-FR" sz="1600">
                          <a:effectLst/>
                        </a:rPr>
                        <a:t>Conditionnel présent</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kifferais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16</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kiferais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dirty="0">
                          <a:effectLst/>
                        </a:rPr>
                        <a:t>0</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vMerge="1">
                  <a:txBody>
                    <a:bodyPr/>
                    <a:lstStyle/>
                    <a:p>
                      <a:endParaRPr lang="fr-FR"/>
                    </a:p>
                  </a:txBody>
                  <a:tcPr/>
                </a:tc>
                <a:tc>
                  <a:txBody>
                    <a:bodyPr/>
                    <a:lstStyle/>
                    <a:p>
                      <a:pPr>
                        <a:lnSpc>
                          <a:spcPct val="115000"/>
                        </a:lnSpc>
                        <a:spcAft>
                          <a:spcPts val="0"/>
                        </a:spcAft>
                      </a:pPr>
                      <a:r>
                        <a:rPr lang="fr-FR" sz="1600">
                          <a:effectLst/>
                        </a:rPr>
                        <a:t>kifferait</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10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kiferait</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dirty="0">
                          <a:effectLst/>
                        </a:rPr>
                        <a:t>0</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376973">
                <a:tc>
                  <a:txBody>
                    <a:bodyPr/>
                    <a:lstStyle/>
                    <a:p>
                      <a:pPr algn="ctr">
                        <a:lnSpc>
                          <a:spcPct val="115000"/>
                        </a:lnSpc>
                        <a:spcAft>
                          <a:spcPts val="0"/>
                        </a:spcAft>
                      </a:pPr>
                      <a:r>
                        <a:rPr lang="fr-FR" sz="1600">
                          <a:effectLst/>
                        </a:rPr>
                        <a:t>Participe présent</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kiffant</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4</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kifant</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a:txBody>
                    <a:bodyPr/>
                    <a:lstStyle/>
                    <a:p>
                      <a:pPr algn="ctr">
                        <a:lnSpc>
                          <a:spcPct val="115000"/>
                        </a:lnSpc>
                        <a:spcAft>
                          <a:spcPts val="0"/>
                        </a:spcAft>
                      </a:pPr>
                      <a:r>
                        <a:rPr lang="fr-FR" sz="1600">
                          <a:effectLst/>
                        </a:rPr>
                        <a:t>Gérondif</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kiffant</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7</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nSpc>
                          <a:spcPct val="115000"/>
                        </a:lnSpc>
                        <a:spcAft>
                          <a:spcPts val="0"/>
                        </a:spcAft>
                      </a:pPr>
                      <a:r>
                        <a:rPr lang="fr-FR" sz="1600">
                          <a:effectLst/>
                        </a:rPr>
                        <a:t>kifant</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278559">
                <a:tc>
                  <a:txBody>
                    <a:bodyPr/>
                    <a:lstStyle/>
                    <a:p>
                      <a:pPr algn="ctr">
                        <a:lnSpc>
                          <a:spcPct val="115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Total</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2738</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Total</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a:txBody>
                    <a:bodyPr/>
                    <a:lstStyle/>
                    <a:p>
                      <a:pPr algn="ctr">
                        <a:lnSpc>
                          <a:spcPct val="115000"/>
                        </a:lnSpc>
                        <a:spcAft>
                          <a:spcPts val="0"/>
                        </a:spcAft>
                      </a:pPr>
                      <a:r>
                        <a:rPr lang="fr-FR" sz="1600">
                          <a:effectLst/>
                        </a:rPr>
                        <a:t>24</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r>
              <a:tr h="352729">
                <a:tc gridSpan="5">
                  <a:txBody>
                    <a:bodyPr/>
                    <a:lstStyle/>
                    <a:p>
                      <a:pPr algn="ctr">
                        <a:lnSpc>
                          <a:spcPct val="115000"/>
                        </a:lnSpc>
                        <a:spcAft>
                          <a:spcPts val="0"/>
                        </a:spcAft>
                      </a:pPr>
                      <a:r>
                        <a:rPr lang="fr-FR" sz="1600" dirty="0">
                          <a:effectLst/>
                        </a:rPr>
                        <a:t>+ la forme [kif]  (412) = 3174 occurrences  pour le verbe sur 6684  « kif » (</a:t>
                      </a:r>
                      <a:r>
                        <a:rPr lang="fr-FR" sz="1600" dirty="0" err="1">
                          <a:effectLst/>
                        </a:rPr>
                        <a:t>word</a:t>
                      </a:r>
                      <a:r>
                        <a:rPr lang="fr-FR" sz="1600" dirty="0">
                          <a:effectLst/>
                        </a:rPr>
                        <a:t> part) (28/10/2019) 47,49%</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4496" marR="64496"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spTree>
    <p:extLst>
      <p:ext uri="{BB962C8B-B14F-4D97-AF65-F5344CB8AC3E}">
        <p14:creationId xmlns:p14="http://schemas.microsoft.com/office/powerpoint/2010/main" val="236285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13229" y="573320"/>
            <a:ext cx="10637521" cy="830997"/>
          </a:xfrm>
          <a:prstGeom prst="rect">
            <a:avLst/>
          </a:prstGeom>
        </p:spPr>
        <p:txBody>
          <a:bodyPr wrap="square">
            <a:spAutoFit/>
          </a:bodyPr>
          <a:lstStyle/>
          <a:p>
            <a:r>
              <a:rPr lang="fr-FR" sz="2400" b="1" dirty="0" smtClean="0">
                <a:effectLst/>
                <a:latin typeface="Times New Roman" panose="02020603050405020304" pitchFamily="18" charset="0"/>
                <a:ea typeface="Calibri" panose="020F0502020204030204" pitchFamily="34" charset="0"/>
              </a:rPr>
              <a:t>II - Recherche sur les synonymes de </a:t>
            </a:r>
            <a:r>
              <a:rPr lang="fr-FR" sz="2400" b="1" i="1" dirty="0" smtClean="0">
                <a:effectLst/>
                <a:latin typeface="Times New Roman" panose="02020603050405020304" pitchFamily="18" charset="0"/>
                <a:ea typeface="Calibri" panose="020F0502020204030204" pitchFamily="34" charset="0"/>
              </a:rPr>
              <a:t>testicules</a:t>
            </a:r>
            <a:r>
              <a:rPr lang="fr-FR" sz="2400" b="1" dirty="0" smtClean="0">
                <a:effectLst/>
                <a:latin typeface="Times New Roman" panose="02020603050405020304" pitchFamily="18" charset="0"/>
                <a:ea typeface="Calibri" panose="020F0502020204030204" pitchFamily="34" charset="0"/>
              </a:rPr>
              <a:t> à partir des </a:t>
            </a:r>
            <a:r>
              <a:rPr lang="fr-FR" sz="2400" b="1" i="1" dirty="0" smtClean="0">
                <a:effectLst/>
                <a:latin typeface="Times New Roman" panose="02020603050405020304" pitchFamily="18" charset="0"/>
                <a:ea typeface="Calibri" panose="020F0502020204030204" pitchFamily="34" charset="0"/>
              </a:rPr>
              <a:t>Valseuses </a:t>
            </a:r>
            <a:r>
              <a:rPr lang="fr-FR" sz="2400" b="1" dirty="0" smtClean="0">
                <a:effectLst/>
                <a:latin typeface="Times New Roman" panose="02020603050405020304" pitchFamily="18" charset="0"/>
                <a:ea typeface="Calibri" panose="020F0502020204030204" pitchFamily="34" charset="0"/>
              </a:rPr>
              <a:t>de Bertrand Blier, roman (1972), film et bande-annonce (1974)</a:t>
            </a:r>
            <a:endParaRPr lang="fr-FR" sz="2400" dirty="0"/>
          </a:p>
        </p:txBody>
      </p:sp>
      <p:sp>
        <p:nvSpPr>
          <p:cNvPr id="2" name="Rectangle 1"/>
          <p:cNvSpPr/>
          <p:nvPr/>
        </p:nvSpPr>
        <p:spPr>
          <a:xfrm>
            <a:off x="713229" y="1682809"/>
            <a:ext cx="10533891" cy="3000821"/>
          </a:xfrm>
          <a:prstGeom prst="rect">
            <a:avLst/>
          </a:prstGeom>
        </p:spPr>
        <p:txBody>
          <a:bodyPr wrap="square">
            <a:spAutoFit/>
          </a:bodyPr>
          <a:lstStyle/>
          <a:p>
            <a:pPr lvl="0" indent="215900" algn="just">
              <a:lnSpc>
                <a:spcPct val="150000"/>
              </a:lnSpc>
              <a:spcAft>
                <a:spcPts val="800"/>
              </a:spcAft>
            </a:pPr>
            <a:r>
              <a:rPr lang="fr-FR"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Ce </a:t>
            </a:r>
            <a:r>
              <a:rPr lang="fr-FR"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travail </a:t>
            </a:r>
            <a:r>
              <a:rPr lang="fr-FR"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consiste à prélever les termes </a:t>
            </a:r>
            <a:r>
              <a:rPr lang="fr-FR"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orchidiens</a:t>
            </a:r>
            <a:r>
              <a:rPr lang="fr-FR"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dans </a:t>
            </a:r>
            <a:r>
              <a:rPr lang="fr-FR"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l’œuvre de Blier, </a:t>
            </a:r>
            <a:r>
              <a:rPr lang="fr-FR"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à situer leur origine géographique, leur étymologie, la date qui peut leur être attribuée (dans les dictionnaires papier et en ligne), et les distinguer selon leur fréquence dans un corpus électronique récent. Ces informations peuvent nous donner une idée de leur longévité, de leur évolution et éventuellement nous permettre de déterminer ceux qui ont perduré (</a:t>
            </a:r>
            <a:r>
              <a:rPr lang="fr-FR"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transgénérationnels</a:t>
            </a:r>
            <a:r>
              <a:rPr lang="fr-FR"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et ceux qui sont vieillis (ou obsolètes). </a:t>
            </a:r>
            <a:r>
              <a:rPr lang="fr-FR"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Aussi, </a:t>
            </a:r>
            <a:r>
              <a:rPr lang="fr-FR"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nous </a:t>
            </a:r>
            <a:r>
              <a:rPr lang="fr-FR"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pouvons les confronter </a:t>
            </a:r>
            <a:r>
              <a:rPr lang="fr-FR"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avec ceux qui ont été attestés plus récemment, du verlan et dérivés essentiellement, afin de dégager d’éventuelles contiguïtés et spécificités.</a:t>
            </a:r>
            <a:endParaRPr lang="fr-FR"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484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stretch>
            <a:fillRect/>
          </a:stretch>
        </p:blipFill>
        <p:spPr>
          <a:xfrm>
            <a:off x="2282643" y="758930"/>
            <a:ext cx="7114649" cy="493819"/>
          </a:xfrm>
          <a:prstGeom prst="rect">
            <a:avLst/>
          </a:prstGeom>
        </p:spPr>
      </p:pic>
      <p:graphicFrame>
        <p:nvGraphicFramePr>
          <p:cNvPr id="4" name="Tableau 3"/>
          <p:cNvGraphicFramePr>
            <a:graphicFrameLocks noGrp="1"/>
          </p:cNvGraphicFramePr>
          <p:nvPr/>
        </p:nvGraphicFramePr>
        <p:xfrm>
          <a:off x="838200" y="1825625"/>
          <a:ext cx="10515600" cy="1304544"/>
        </p:xfrm>
        <a:graphic>
          <a:graphicData uri="http://schemas.openxmlformats.org/drawingml/2006/table">
            <a:tbl>
              <a:tblPr firstRow="1" firstCol="1" bandRow="1"/>
              <a:tblGrid>
                <a:gridCol w="6416619"/>
                <a:gridCol w="4098981"/>
              </a:tblGrid>
              <a:tr h="0">
                <a:tc>
                  <a:txBody>
                    <a:bodyPr/>
                    <a:lstStyle/>
                    <a:p>
                      <a:pPr algn="ctr">
                        <a:lnSpc>
                          <a:spcPct val="107000"/>
                        </a:lnSpc>
                        <a:spcAft>
                          <a:spcPts val="0"/>
                        </a:spcAft>
                      </a:pP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Expressions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occurrences</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CF</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bijoux de familles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283</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deux orphelines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14</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voisines du dessous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1</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3048000" y="4145572"/>
            <a:ext cx="5903976" cy="1200329"/>
          </a:xfrm>
          <a:prstGeom prst="rect">
            <a:avLst/>
          </a:prstGeom>
        </p:spPr>
        <p:txBody>
          <a:bodyPr wrap="square">
            <a:spAutoFit/>
          </a:bodyPr>
          <a:lstStyle/>
          <a:p>
            <a:pPr lvl="0"/>
            <a:r>
              <a:rPr lang="fr-FR" dirty="0">
                <a:solidFill>
                  <a:prstClr val="black"/>
                </a:solidFill>
                <a:latin typeface="Times New Roman" panose="02020603050405020304" pitchFamily="18" charset="0"/>
                <a:ea typeface="Calibri" panose="020F0502020204030204" pitchFamily="34" charset="0"/>
              </a:rPr>
              <a:t>Les deux autres acceptions de</a:t>
            </a:r>
            <a:r>
              <a:rPr lang="fr-FR" i="1" dirty="0">
                <a:solidFill>
                  <a:prstClr val="black"/>
                </a:solidFill>
                <a:latin typeface="Times New Roman" panose="02020603050405020304" pitchFamily="18" charset="0"/>
                <a:ea typeface="Calibri" panose="020F0502020204030204" pitchFamily="34" charset="0"/>
              </a:rPr>
              <a:t> bijoux de familles</a:t>
            </a:r>
            <a:r>
              <a:rPr lang="fr-FR" dirty="0">
                <a:solidFill>
                  <a:prstClr val="black"/>
                </a:solidFill>
                <a:latin typeface="Times New Roman" panose="02020603050405020304" pitchFamily="18" charset="0"/>
                <a:ea typeface="Calibri" panose="020F0502020204030204" pitchFamily="34" charset="0"/>
              </a:rPr>
              <a:t> : « qui se transmettent d’une génération à l’autre » (</a:t>
            </a:r>
            <a:r>
              <a:rPr lang="fr-FR" i="1" dirty="0">
                <a:solidFill>
                  <a:prstClr val="black"/>
                </a:solidFill>
                <a:latin typeface="Times New Roman" panose="02020603050405020304" pitchFamily="18" charset="0"/>
                <a:ea typeface="Calibri" panose="020F0502020204030204" pitchFamily="34" charset="0"/>
              </a:rPr>
              <a:t>Le Petit Robert</a:t>
            </a:r>
            <a:r>
              <a:rPr lang="fr-FR" dirty="0">
                <a:solidFill>
                  <a:prstClr val="black"/>
                </a:solidFill>
                <a:latin typeface="Times New Roman" panose="02020603050405020304" pitchFamily="18" charset="0"/>
                <a:ea typeface="Calibri" panose="020F0502020204030204" pitchFamily="34" charset="0"/>
              </a:rPr>
              <a:t>), et « biens immobiliers de l'État » (Le Larousse en ligne), totalisent 602 </a:t>
            </a:r>
            <a:r>
              <a:rPr lang="fr-FR" dirty="0" err="1">
                <a:solidFill>
                  <a:prstClr val="black"/>
                </a:solidFill>
                <a:latin typeface="Times New Roman" panose="02020603050405020304" pitchFamily="18" charset="0"/>
                <a:ea typeface="Calibri" panose="020F0502020204030204" pitchFamily="34" charset="0"/>
              </a:rPr>
              <a:t>occ</a:t>
            </a:r>
            <a:r>
              <a:rPr lang="fr-FR" dirty="0">
                <a:solidFill>
                  <a:prstClr val="black"/>
                </a:solidFill>
                <a:latin typeface="Times New Roman" panose="02020603050405020304" pitchFamily="18" charset="0"/>
                <a:ea typeface="Calibri" panose="020F0502020204030204" pitchFamily="34" charset="0"/>
              </a:rPr>
              <a:t>. sur 885 locutions.</a:t>
            </a:r>
            <a:endParaRPr lang="fr-FR" dirty="0">
              <a:solidFill>
                <a:prstClr val="black"/>
              </a:solidFill>
            </a:endParaRPr>
          </a:p>
        </p:txBody>
      </p:sp>
    </p:spTree>
    <p:extLst>
      <p:ext uri="{BB962C8B-B14F-4D97-AF65-F5344CB8AC3E}">
        <p14:creationId xmlns:p14="http://schemas.microsoft.com/office/powerpoint/2010/main" val="1518495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012565852"/>
              </p:ext>
            </p:extLst>
          </p:nvPr>
        </p:nvGraphicFramePr>
        <p:xfrm>
          <a:off x="829056" y="0"/>
          <a:ext cx="10515600" cy="2609088"/>
        </p:xfrm>
        <a:graphic>
          <a:graphicData uri="http://schemas.openxmlformats.org/drawingml/2006/table">
            <a:tbl>
              <a:tblPr firstRow="1" firstCol="1" bandRow="1"/>
              <a:tblGrid>
                <a:gridCol w="4380799"/>
                <a:gridCol w="3335548"/>
                <a:gridCol w="2799253"/>
              </a:tblGrid>
              <a:tr h="0">
                <a:tc>
                  <a:txBody>
                    <a:bodyPr/>
                    <a:lstStyle/>
                    <a:p>
                      <a:pPr algn="ctr">
                        <a:lnSpc>
                          <a:spcPct val="107000"/>
                        </a:lnSpc>
                        <a:spcAft>
                          <a:spcPts val="0"/>
                        </a:spcAft>
                      </a:pP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Lemmes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b="1">
                          <a:effectLst/>
                          <a:latin typeface="Times New Roman" panose="02020603050405020304" pitchFamily="18" charset="0"/>
                          <a:ea typeface="Calibri" panose="020F0502020204030204" pitchFamily="34" charset="0"/>
                          <a:cs typeface="Times New Roman" panose="02020603050405020304" pitchFamily="18" charset="0"/>
                        </a:rPr>
                        <a:t>dates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occurrences</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CF</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i="1" dirty="0">
                          <a:effectLst/>
                          <a:latin typeface="Times New Roman" panose="02020603050405020304" pitchFamily="18" charset="0"/>
                          <a:ea typeface="Calibri" panose="020F0502020204030204" pitchFamily="34" charset="0"/>
                          <a:cs typeface="Times New Roman" panose="02020603050405020304" pitchFamily="18" charset="0"/>
                        </a:rPr>
                        <a:t>couilles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1178 (DA)</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28071</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i="1" dirty="0">
                          <a:effectLst/>
                          <a:latin typeface="Times New Roman" panose="02020603050405020304" pitchFamily="18" charset="0"/>
                          <a:ea typeface="Calibri" panose="020F0502020204030204" pitchFamily="34" charset="0"/>
                          <a:cs typeface="Times New Roman" panose="02020603050405020304" pitchFamily="18" charset="0"/>
                        </a:rPr>
                        <a:t>roupettes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1779 (DA) ; 1790 (AB)</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117</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i="1" dirty="0">
                          <a:effectLst/>
                          <a:latin typeface="Times New Roman" panose="02020603050405020304" pitchFamily="18" charset="0"/>
                          <a:ea typeface="Calibri" panose="020F0502020204030204" pitchFamily="34" charset="0"/>
                          <a:cs typeface="Times New Roman" panose="02020603050405020304" pitchFamily="18" charset="0"/>
                        </a:rPr>
                        <a:t>balloches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1836 (AB) ; (DA)</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137</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i="1" dirty="0">
                          <a:effectLst/>
                          <a:latin typeface="Times New Roman" panose="02020603050405020304" pitchFamily="18" charset="0"/>
                          <a:ea typeface="Calibri" panose="020F0502020204030204" pitchFamily="34" charset="0"/>
                          <a:cs typeface="Times New Roman" panose="02020603050405020304" pitchFamily="18" charset="0"/>
                        </a:rPr>
                        <a:t>roustons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1836 (AB) ; (DA)</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147</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i="1">
                          <a:effectLst/>
                          <a:latin typeface="Times New Roman" panose="02020603050405020304" pitchFamily="18" charset="0"/>
                          <a:ea typeface="Calibri" panose="020F0502020204030204" pitchFamily="34" charset="0"/>
                          <a:cs typeface="Times New Roman" panose="02020603050405020304" pitchFamily="18" charset="0"/>
                        </a:rPr>
                        <a:t>roubignoles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1836 (DA) ; 1862 (AB)</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200</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i="1">
                          <a:effectLst/>
                          <a:latin typeface="Times New Roman" panose="02020603050405020304" pitchFamily="18" charset="0"/>
                          <a:ea typeface="Calibri" panose="020F0502020204030204" pitchFamily="34" charset="0"/>
                          <a:cs typeface="Times New Roman" panose="02020603050405020304" pitchFamily="18" charset="0"/>
                        </a:rPr>
                        <a:t>burnes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1888 (AB) ; 1888 (DA)</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2884</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i="1">
                          <a:effectLst/>
                          <a:latin typeface="Times New Roman" panose="02020603050405020304" pitchFamily="18" charset="0"/>
                          <a:ea typeface="Calibri" panose="020F0502020204030204" pitchFamily="34" charset="0"/>
                          <a:cs typeface="Times New Roman" panose="02020603050405020304" pitchFamily="18" charset="0"/>
                        </a:rPr>
                        <a:t>valseuses </a:t>
                      </a:r>
                      <a:r>
                        <a:rPr lang="fr-FR" sz="2000">
                          <a:effectLst/>
                          <a:latin typeface="Times New Roman" panose="02020603050405020304" pitchFamily="18" charset="0"/>
                          <a:ea typeface="Calibri" panose="020F0502020204030204" pitchFamily="34" charset="0"/>
                          <a:cs typeface="Times New Roman" panose="02020603050405020304" pitchFamily="18" charset="0"/>
                        </a:rPr>
                        <a:t>(titre du film exclu)</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1952 (AB)</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160</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2419442651"/>
              </p:ext>
            </p:extLst>
          </p:nvPr>
        </p:nvGraphicFramePr>
        <p:xfrm>
          <a:off x="829056" y="2618232"/>
          <a:ext cx="10515600" cy="4239768"/>
        </p:xfrm>
        <a:graphic>
          <a:graphicData uri="http://schemas.openxmlformats.org/drawingml/2006/table">
            <a:tbl>
              <a:tblPr firstRow="1" firstCol="1" bandRow="1"/>
              <a:tblGrid>
                <a:gridCol w="4380799"/>
                <a:gridCol w="3335548"/>
                <a:gridCol w="2799253"/>
              </a:tblGrid>
              <a:tr h="0">
                <a:tc>
                  <a:txBody>
                    <a:bodyPr/>
                    <a:lstStyle/>
                    <a:p>
                      <a:pPr algn="ctr">
                        <a:lnSpc>
                          <a:spcPct val="107000"/>
                        </a:lnSpc>
                        <a:spcAft>
                          <a:spcPts val="0"/>
                        </a:spcAft>
                      </a:pP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Lemmes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b="1">
                          <a:effectLst/>
                          <a:latin typeface="Times New Roman" panose="02020603050405020304" pitchFamily="18" charset="0"/>
                          <a:ea typeface="Calibri" panose="020F0502020204030204" pitchFamily="34" charset="0"/>
                          <a:cs typeface="Times New Roman" panose="02020603050405020304" pitchFamily="18" charset="0"/>
                        </a:rPr>
                        <a:t>dates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b="1">
                          <a:effectLst/>
                          <a:latin typeface="Times New Roman" panose="02020603050405020304" pitchFamily="18" charset="0"/>
                          <a:ea typeface="Calibri" panose="020F0502020204030204" pitchFamily="34" charset="0"/>
                          <a:cs typeface="Times New Roman" panose="02020603050405020304" pitchFamily="18" charset="0"/>
                        </a:rPr>
                        <a:t>occurrences</a:t>
                      </a:r>
                      <a:r>
                        <a:rPr lang="fr-FR" sz="200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a:effectLst/>
                          <a:latin typeface="Times New Roman" panose="02020603050405020304" pitchFamily="18" charset="0"/>
                          <a:ea typeface="Calibri" panose="020F0502020204030204" pitchFamily="34" charset="0"/>
                          <a:cs typeface="Times New Roman" panose="02020603050405020304" pitchFamily="18" charset="0"/>
                        </a:rPr>
                        <a:t>CF</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3">
                  <a:txBody>
                    <a:bodyPr/>
                    <a:lstStyle/>
                    <a:p>
                      <a:pPr algn="ctr">
                        <a:lnSpc>
                          <a:spcPct val="107000"/>
                        </a:lnSpc>
                        <a:spcAft>
                          <a:spcPts val="0"/>
                        </a:spcAft>
                      </a:pP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verlan de</a:t>
                      </a:r>
                      <a:r>
                        <a:rPr lang="fr-FR" sz="2000" b="1" i="1" dirty="0">
                          <a:effectLst/>
                          <a:latin typeface="Times New Roman" panose="02020603050405020304" pitchFamily="18" charset="0"/>
                          <a:ea typeface="Calibri" panose="020F0502020204030204" pitchFamily="34" charset="0"/>
                          <a:cs typeface="Times New Roman" panose="02020603050405020304" pitchFamily="18" charset="0"/>
                        </a:rPr>
                        <a:t> couilles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0">
                <a:tc>
                  <a:txBody>
                    <a:bodyPr/>
                    <a:lstStyle/>
                    <a:p>
                      <a:pPr algn="just">
                        <a:lnSpc>
                          <a:spcPct val="107000"/>
                        </a:lnSpc>
                        <a:spcAft>
                          <a:spcPts val="0"/>
                        </a:spcAft>
                      </a:pPr>
                      <a:r>
                        <a:rPr lang="fr-FR" sz="2000" dirty="0" err="1">
                          <a:effectLst/>
                          <a:latin typeface="Times New Roman" panose="02020603050405020304" pitchFamily="18" charset="0"/>
                          <a:ea typeface="Calibri" panose="020F0502020204030204" pitchFamily="34" charset="0"/>
                          <a:cs typeface="Times New Roman" panose="02020603050405020304" pitchFamily="18" charset="0"/>
                        </a:rPr>
                        <a:t>yeucous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2001, 2019 (FC)</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2</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yecou</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5</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yeukous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3">
                  <a:txBody>
                    <a:bodyPr/>
                    <a:lstStyle/>
                    <a:p>
                      <a:pPr algn="ctr">
                        <a:lnSpc>
                          <a:spcPct val="107000"/>
                        </a:lnSpc>
                        <a:spcAft>
                          <a:spcPts val="0"/>
                        </a:spcAft>
                      </a:pPr>
                      <a:r>
                        <a:rPr lang="fr-FR" sz="2000" b="1">
                          <a:effectLst/>
                          <a:latin typeface="Times New Roman" panose="02020603050405020304" pitchFamily="18" charset="0"/>
                          <a:ea typeface="Calibri" panose="020F0502020204030204" pitchFamily="34" charset="0"/>
                          <a:cs typeface="Times New Roman" panose="02020603050405020304" pitchFamily="18" charset="0"/>
                        </a:rPr>
                        <a:t>apocope du verlan</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0">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yeucs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2001, 2019 (FC)</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0</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yeuc</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3</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yeuk</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2019 (FC)</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3</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yeuks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13</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3">
                  <a:txBody>
                    <a:bodyPr/>
                    <a:lstStyle/>
                    <a:p>
                      <a:pPr algn="ctr">
                        <a:lnSpc>
                          <a:spcPct val="107000"/>
                        </a:lnSpc>
                        <a:spcAft>
                          <a:spcPts val="0"/>
                        </a:spcAft>
                      </a:pPr>
                      <a:r>
                        <a:rPr lang="fr-FR" sz="2000" b="1">
                          <a:effectLst/>
                          <a:latin typeface="Times New Roman" panose="02020603050405020304" pitchFamily="18" charset="0"/>
                          <a:ea typeface="Calibri" panose="020F0502020204030204" pitchFamily="34" charset="0"/>
                          <a:cs typeface="Times New Roman" panose="02020603050405020304" pitchFamily="18" charset="0"/>
                        </a:rPr>
                        <a:t>(expression) aphérèse + apocope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0">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balek</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2019 (FC)</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121</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balec (52), ballec (21), ballek (4)</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(77)</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10891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92279" y="2784647"/>
            <a:ext cx="7475123" cy="987450"/>
          </a:xfrm>
          <a:prstGeom prst="rect">
            <a:avLst/>
          </a:prstGeom>
        </p:spPr>
        <p:txBody>
          <a:bodyPr wrap="none">
            <a:spAutoFit/>
          </a:bodyPr>
          <a:lstStyle/>
          <a:p>
            <a:pPr>
              <a:lnSpc>
                <a:spcPct val="115000"/>
              </a:lnSpc>
              <a:spcAft>
                <a:spcPts val="1000"/>
              </a:spcAft>
            </a:pPr>
            <a:r>
              <a:rPr lang="fr-FR" sz="5400" dirty="0" smtClean="0">
                <a:effectLst/>
                <a:latin typeface="Times New Roman" panose="02020603050405020304" pitchFamily="18" charset="0"/>
                <a:ea typeface="Calibri" panose="020F0502020204030204" pitchFamily="34" charset="0"/>
                <a:cs typeface="Times New Roman" panose="02020603050405020304" pitchFamily="18" charset="0"/>
              </a:rPr>
              <a:t>Merci pour votre attention</a:t>
            </a:r>
            <a:endParaRPr lang="fr-FR" sz="5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594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644135"/>
            <a:ext cx="6096000" cy="5569730"/>
          </a:xfrm>
          <a:prstGeom prst="rect">
            <a:avLst/>
          </a:prstGeom>
        </p:spPr>
        <p:txBody>
          <a:bodyPr>
            <a:spAutoFit/>
          </a:bodyPr>
          <a:lstStyle/>
          <a:p>
            <a:pPr algn="just">
              <a:lnSpc>
                <a:spcPct val="115000"/>
              </a:lnSpc>
              <a:spcAft>
                <a:spcPts val="1000"/>
              </a:spcAft>
            </a:pPr>
            <a:r>
              <a:rPr lang="fr-FR" sz="1200" b="1" dirty="0" smtClean="0">
                <a:effectLst/>
                <a:latin typeface="Times New Roman" panose="02020603050405020304" pitchFamily="18" charset="0"/>
                <a:ea typeface="Calibri" panose="020F0502020204030204" pitchFamily="34" charset="0"/>
                <a:cs typeface="Times New Roman" panose="02020603050405020304" pitchFamily="18" charset="0"/>
              </a:rPr>
              <a:t>Références bibliographiques :</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BLIER, B. (1972),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Les Valseuses</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Paris, Robert Laffont.</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CALVET, J.-L. (1994),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L’argot</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éd. 2007, Paris, PUF.</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CALVET, J.-L. (1990), "L’argot comme variation </a:t>
            </a:r>
            <a:r>
              <a:rPr lang="fr-FR" sz="1200" dirty="0" err="1" smtClean="0">
                <a:effectLst/>
                <a:latin typeface="Times New Roman" panose="02020603050405020304" pitchFamily="18" charset="0"/>
                <a:ea typeface="Calibri" panose="020F0502020204030204" pitchFamily="34" charset="0"/>
                <a:cs typeface="Times New Roman" panose="02020603050405020304" pitchFamily="18" charset="0"/>
              </a:rPr>
              <a:t>diastratique</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1200" dirty="0" err="1" smtClean="0">
                <a:effectLst/>
                <a:latin typeface="Times New Roman" panose="02020603050405020304" pitchFamily="18" charset="0"/>
                <a:ea typeface="Calibri" panose="020F0502020204030204" pitchFamily="34" charset="0"/>
                <a:cs typeface="Times New Roman" panose="02020603050405020304" pitchFamily="18" charset="0"/>
              </a:rPr>
              <a:t>diatopique</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et diachronique" in : Parlures argotiques (D. François-Geiger, J.-P. </a:t>
            </a:r>
            <a:r>
              <a:rPr lang="fr-FR" sz="1200" dirty="0" err="1" smtClean="0">
                <a:effectLst/>
                <a:latin typeface="Times New Roman" panose="02020603050405020304" pitchFamily="18" charset="0"/>
                <a:ea typeface="Calibri" panose="020F0502020204030204" pitchFamily="34" charset="0"/>
                <a:cs typeface="Times New Roman" panose="02020603050405020304" pitchFamily="18" charset="0"/>
              </a:rPr>
              <a:t>Goudaillier</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Langue française n° 90, Larousse, Paris.</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CALVET, J.-L. (1993),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L'argot en 20 leçons, ou, Comment ne pas en perdre son français: suivi d'un appendice grammatical</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Paris,  Payot &amp; Rivages.</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COLIN, J.-P., CARNEL, A. (1991),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Argot, dicos, tombeau ?</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in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Parlures argotiques</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collectif sous la direction de FRANCOIS-GEIDER, Denise, GOUDAILLIER, Jean-Pierre, Langue française n° 90, Larousse, Paris.</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COLIN, J.-P.,  MEVEL, J.-P. (1990),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Dictionnaire de l’argot</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éd. 1993, Paris, Larousse.</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12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ELCHACAR Mireille &amp; MARTINEZ Camille,</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 Une banque de données en ligne pour suivre l'évolution des nomenclatures du Petit Robert et du Petit Larousse, et leur ouverture aux mots du Québec</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Communication, lettres et sciences du langage 2-1, 2008. (</a:t>
            </a:r>
            <a:r>
              <a:rPr lang="fr-FR" sz="1200" u="sng" dirty="0" smtClean="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https://r-libre.teluq.ca/1399/1/elchacar_martinez_vol2no1_2008.pdf</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fr-FR"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FRANÇOIS-GEIGER, D. (1990), "Panorama des argots contemporains" in : Parlures argotiques (D. François-Geiger, J.-P. </a:t>
            </a:r>
            <a:r>
              <a:rPr lang="fr-FR" sz="1200" dirty="0" err="1" smtClean="0">
                <a:effectLst/>
                <a:latin typeface="Times New Roman" panose="02020603050405020304" pitchFamily="18" charset="0"/>
                <a:ea typeface="Calibri" panose="020F0502020204030204" pitchFamily="34" charset="0"/>
                <a:cs typeface="Times New Roman" panose="02020603050405020304" pitchFamily="18" charset="0"/>
              </a:rPr>
              <a:t>Goudaillier</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Langue française n° 90, Paris, Larousse.</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GIRAUD, R. (1993),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Faune et Flore argotiques II. Flore</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Paris, Le Dilettante.</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GIRAUD, R. (1981),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L'argot tel qu'on le parle, dictionnaire illustré d'argot moderne</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Paris, Jacques Grancher éditeur.</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0634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74392" y="1047095"/>
            <a:ext cx="7150608" cy="507831"/>
          </a:xfrm>
          <a:prstGeom prst="rect">
            <a:avLst/>
          </a:prstGeom>
        </p:spPr>
        <p:txBody>
          <a:bodyPr wrap="square">
            <a:spAutoFit/>
          </a:bodyPr>
          <a:lstStyle/>
          <a:p>
            <a:pPr algn="just">
              <a:lnSpc>
                <a:spcPct val="150000"/>
              </a:lnSpc>
              <a:spcAft>
                <a:spcPts val="0"/>
              </a:spcAft>
            </a:pPr>
            <a:r>
              <a:rPr lang="fr-FR" sz="2000" b="1" dirty="0" smtClean="0">
                <a:effectLst/>
                <a:latin typeface="Times New Roman" panose="02020603050405020304" pitchFamily="18" charset="0"/>
                <a:ea typeface="Calibri" panose="020F0502020204030204" pitchFamily="34" charset="0"/>
                <a:cs typeface="Times New Roman" panose="02020603050405020304" pitchFamily="18" charset="0"/>
              </a:rPr>
              <a:t>1. La </a:t>
            </a:r>
            <a:r>
              <a:rPr lang="fr-FR" sz="2000" b="1" dirty="0" err="1" smtClean="0">
                <a:effectLst/>
                <a:latin typeface="Times New Roman" panose="02020603050405020304" pitchFamily="18" charset="0"/>
                <a:ea typeface="Calibri" panose="020F0502020204030204" pitchFamily="34" charset="0"/>
                <a:cs typeface="Times New Roman" panose="02020603050405020304" pitchFamily="18" charset="0"/>
              </a:rPr>
              <a:t>dictionnairisation</a:t>
            </a:r>
            <a:r>
              <a:rPr lang="fr-FR" sz="2000" b="1" dirty="0" smtClean="0">
                <a:effectLst/>
                <a:latin typeface="Times New Roman" panose="02020603050405020304" pitchFamily="18" charset="0"/>
                <a:ea typeface="Calibri" panose="020F0502020204030204" pitchFamily="34" charset="0"/>
                <a:cs typeface="Times New Roman" panose="02020603050405020304" pitchFamily="18" charset="0"/>
              </a:rPr>
              <a:t> des mots :</a:t>
            </a:r>
            <a:r>
              <a:rPr lang="fr-FR" sz="2000" b="1" i="1" dirty="0" smtClean="0">
                <a:effectLst/>
                <a:latin typeface="Times New Roman" panose="02020603050405020304" pitchFamily="18" charset="0"/>
                <a:ea typeface="Calibri" panose="020F0502020204030204" pitchFamily="34" charset="0"/>
                <a:cs typeface="Times New Roman" panose="02020603050405020304" pitchFamily="18" charset="0"/>
              </a:rPr>
              <a:t> accro</a:t>
            </a:r>
            <a:r>
              <a:rPr lang="fr-F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i="1" dirty="0" err="1" smtClean="0">
                <a:effectLst/>
                <a:latin typeface="Times New Roman" panose="02020603050405020304" pitchFamily="18" charset="0"/>
                <a:ea typeface="Calibri" panose="020F0502020204030204" pitchFamily="34" charset="0"/>
                <a:cs typeface="Times New Roman" panose="02020603050405020304" pitchFamily="18" charset="0"/>
              </a:rPr>
              <a:t>addict</a:t>
            </a:r>
            <a:r>
              <a:rPr lang="fr-F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i="1" dirty="0" smtClean="0">
                <a:effectLst/>
                <a:latin typeface="Times New Roman" panose="02020603050405020304" pitchFamily="18" charset="0"/>
                <a:ea typeface="Calibri" panose="020F0502020204030204" pitchFamily="34" charset="0"/>
                <a:cs typeface="Times New Roman" panose="02020603050405020304" pitchFamily="18" charset="0"/>
              </a:rPr>
              <a:t>flasher </a:t>
            </a:r>
            <a:r>
              <a:rPr lang="fr-FR" sz="2000" dirty="0" smtClean="0">
                <a:effectLst/>
                <a:latin typeface="Times New Roman" panose="02020603050405020304" pitchFamily="18" charset="0"/>
                <a:ea typeface="Calibri" panose="020F0502020204030204" pitchFamily="34" charset="0"/>
                <a:cs typeface="Times New Roman" panose="02020603050405020304" pitchFamily="18" charset="0"/>
              </a:rPr>
              <a:t>et </a:t>
            </a:r>
            <a:r>
              <a:rPr lang="fr-FR" sz="2000" b="1" i="1" dirty="0" smtClean="0">
                <a:effectLst/>
                <a:latin typeface="Times New Roman" panose="02020603050405020304" pitchFamily="18" charset="0"/>
                <a:ea typeface="Calibri" panose="020F0502020204030204" pitchFamily="34" charset="0"/>
                <a:cs typeface="Times New Roman" panose="02020603050405020304" pitchFamily="18" charset="0"/>
              </a:rPr>
              <a:t>kiffer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3611043" y="4875869"/>
            <a:ext cx="4677306" cy="507831"/>
          </a:xfrm>
          <a:prstGeom prst="rect">
            <a:avLst/>
          </a:prstGeom>
        </p:spPr>
        <p:txBody>
          <a:bodyPr wrap="none">
            <a:spAutoFit/>
          </a:bodyPr>
          <a:lstStyle/>
          <a:p>
            <a:pPr algn="ctr">
              <a:lnSpc>
                <a:spcPct val="150000"/>
              </a:lnSpc>
              <a:spcAft>
                <a:spcPts val="1000"/>
              </a:spcAft>
            </a:pPr>
            <a:r>
              <a:rPr lang="fr-FR" dirty="0" smtClean="0">
                <a:effectLst/>
                <a:latin typeface="Times New Roman" panose="02020603050405020304" pitchFamily="18" charset="0"/>
                <a:ea typeface="Calibri" panose="020F0502020204030204" pitchFamily="34" charset="0"/>
                <a:cs typeface="Times New Roman" panose="02020603050405020304" pitchFamily="18" charset="0"/>
              </a:rPr>
              <a:t>* addictologie, </a:t>
            </a:r>
            <a:r>
              <a:rPr lang="fr-FR" dirty="0" err="1" smtClean="0">
                <a:effectLst/>
                <a:latin typeface="Times New Roman" panose="02020603050405020304" pitchFamily="18" charset="0"/>
                <a:ea typeface="Calibri" panose="020F0502020204030204" pitchFamily="34" charset="0"/>
                <a:cs typeface="Times New Roman" panose="02020603050405020304" pitchFamily="18" charset="0"/>
              </a:rPr>
              <a:t>addictologue</a:t>
            </a:r>
            <a:r>
              <a:rPr lang="fr-FR" dirty="0" smtClean="0">
                <a:effectLst/>
                <a:latin typeface="Times New Roman" panose="02020603050405020304" pitchFamily="18" charset="0"/>
                <a:ea typeface="Calibri" panose="020F0502020204030204" pitchFamily="34" charset="0"/>
                <a:cs typeface="Times New Roman" panose="02020603050405020304" pitchFamily="18" charset="0"/>
              </a:rPr>
              <a:t> PR 2008 – PL 2012</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Tableau 7"/>
          <p:cNvGraphicFramePr>
            <a:graphicFrameLocks noGrp="1"/>
          </p:cNvGraphicFramePr>
          <p:nvPr>
            <p:extLst>
              <p:ext uri="{D42A27DB-BD31-4B8C-83A1-F6EECF244321}">
                <p14:modId xmlns:p14="http://schemas.microsoft.com/office/powerpoint/2010/main" val="3981247170"/>
              </p:ext>
            </p:extLst>
          </p:nvPr>
        </p:nvGraphicFramePr>
        <p:xfrm>
          <a:off x="419100" y="1783526"/>
          <a:ext cx="11061192" cy="2964466"/>
        </p:xfrm>
        <a:graphic>
          <a:graphicData uri="http://schemas.openxmlformats.org/drawingml/2006/table">
            <a:tbl>
              <a:tblPr firstRow="1" firstCol="1" bandRow="1">
                <a:tableStyleId>{5C22544A-7EE6-4342-B048-85BDC9FD1C3A}</a:tableStyleId>
              </a:tblPr>
              <a:tblGrid>
                <a:gridCol w="2471070"/>
                <a:gridCol w="2778572"/>
                <a:gridCol w="3105982"/>
                <a:gridCol w="2705568"/>
              </a:tblGrid>
              <a:tr h="736922">
                <a:tc>
                  <a:txBody>
                    <a:bodyPr/>
                    <a:lstStyle/>
                    <a:p>
                      <a:pPr algn="ctr">
                        <a:lnSpc>
                          <a:spcPct val="115000"/>
                        </a:lnSpc>
                        <a:spcAft>
                          <a:spcPts val="0"/>
                        </a:spcAft>
                      </a:pPr>
                      <a:r>
                        <a:rPr lang="fr-FR" sz="2400" dirty="0">
                          <a:effectLst/>
                        </a:rPr>
                        <a:t>Lemme</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fr-FR" sz="2400">
                          <a:effectLst/>
                        </a:rPr>
                        <a:t>Le Petit Robert</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fr-FR" sz="2400">
                          <a:effectLst/>
                        </a:rPr>
                        <a:t>Le Petit Larousse</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fr-FR" sz="2400">
                          <a:effectLst/>
                        </a:rPr>
                        <a:t>Années d’écart</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r>
              <a:tr h="605478">
                <a:tc>
                  <a:txBody>
                    <a:bodyPr/>
                    <a:lstStyle/>
                    <a:p>
                      <a:pPr algn="ctr">
                        <a:lnSpc>
                          <a:spcPct val="115000"/>
                        </a:lnSpc>
                        <a:spcAft>
                          <a:spcPts val="0"/>
                        </a:spcAft>
                      </a:pPr>
                      <a:r>
                        <a:rPr lang="fr-FR" sz="2400">
                          <a:effectLst/>
                        </a:rPr>
                        <a:t>accro</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gridSpan="2">
                  <a:txBody>
                    <a:bodyPr/>
                    <a:lstStyle/>
                    <a:p>
                      <a:pPr algn="ctr">
                        <a:lnSpc>
                          <a:spcPct val="115000"/>
                        </a:lnSpc>
                        <a:spcAft>
                          <a:spcPts val="0"/>
                        </a:spcAft>
                      </a:pPr>
                      <a:r>
                        <a:rPr lang="fr-FR" sz="2400">
                          <a:effectLst/>
                        </a:rPr>
                        <a:t>av. 1997</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hMerge="1">
                  <a:txBody>
                    <a:bodyPr/>
                    <a:lstStyle/>
                    <a:p>
                      <a:endParaRPr lang="fr-FR"/>
                    </a:p>
                  </a:txBody>
                  <a:tcPr/>
                </a:tc>
                <a:tc>
                  <a:txBody>
                    <a:bodyPr/>
                    <a:lstStyle/>
                    <a:p>
                      <a:pPr algn="ctr">
                        <a:lnSpc>
                          <a:spcPct val="115000"/>
                        </a:lnSpc>
                        <a:spcAft>
                          <a:spcPts val="0"/>
                        </a:spcAft>
                      </a:pPr>
                      <a:r>
                        <a:rPr lang="fr-FR" sz="2400">
                          <a:effectLst/>
                        </a:rPr>
                        <a:t>-</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r>
              <a:tr h="550943">
                <a:tc>
                  <a:txBody>
                    <a:bodyPr/>
                    <a:lstStyle/>
                    <a:p>
                      <a:pPr algn="ctr">
                        <a:lnSpc>
                          <a:spcPct val="115000"/>
                        </a:lnSpc>
                        <a:spcAft>
                          <a:spcPts val="0"/>
                        </a:spcAft>
                      </a:pPr>
                      <a:r>
                        <a:rPr lang="fr-FR" sz="2400">
                          <a:effectLst/>
                        </a:rPr>
                        <a:t>addict*</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fr-FR" sz="2400">
                          <a:effectLst/>
                        </a:rPr>
                        <a:t>2007</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fr-FR" sz="2400">
                          <a:effectLst/>
                        </a:rPr>
                        <a:t>→</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fr-FR" sz="2400">
                          <a:effectLst/>
                        </a:rPr>
                        <a:t>(+13)</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r>
              <a:tr h="541155">
                <a:tc>
                  <a:txBody>
                    <a:bodyPr/>
                    <a:lstStyle/>
                    <a:p>
                      <a:pPr algn="ctr">
                        <a:lnSpc>
                          <a:spcPct val="115000"/>
                        </a:lnSpc>
                        <a:spcAft>
                          <a:spcPts val="0"/>
                        </a:spcAft>
                      </a:pPr>
                      <a:r>
                        <a:rPr lang="fr-FR" sz="2400">
                          <a:effectLst/>
                        </a:rPr>
                        <a:t>flasher</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gridSpan="2">
                  <a:txBody>
                    <a:bodyPr/>
                    <a:lstStyle/>
                    <a:p>
                      <a:pPr algn="ctr">
                        <a:lnSpc>
                          <a:spcPct val="115000"/>
                        </a:lnSpc>
                        <a:spcAft>
                          <a:spcPts val="0"/>
                        </a:spcAft>
                      </a:pPr>
                      <a:r>
                        <a:rPr lang="fr-FR" sz="2400">
                          <a:effectLst/>
                        </a:rPr>
                        <a:t>av. 1997</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hMerge="1">
                  <a:txBody>
                    <a:bodyPr/>
                    <a:lstStyle/>
                    <a:p>
                      <a:endParaRPr lang="fr-FR"/>
                    </a:p>
                  </a:txBody>
                  <a:tcPr/>
                </a:tc>
                <a:tc>
                  <a:txBody>
                    <a:bodyPr/>
                    <a:lstStyle/>
                    <a:p>
                      <a:pPr algn="ctr">
                        <a:lnSpc>
                          <a:spcPct val="115000"/>
                        </a:lnSpc>
                        <a:spcAft>
                          <a:spcPts val="0"/>
                        </a:spcAft>
                      </a:pPr>
                      <a:r>
                        <a:rPr lang="fr-FR" sz="2400">
                          <a:effectLst/>
                        </a:rPr>
                        <a:t>-</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r>
              <a:tr h="529968">
                <a:tc>
                  <a:txBody>
                    <a:bodyPr/>
                    <a:lstStyle/>
                    <a:p>
                      <a:pPr algn="ctr">
                        <a:lnSpc>
                          <a:spcPct val="115000"/>
                        </a:lnSpc>
                        <a:spcAft>
                          <a:spcPts val="0"/>
                        </a:spcAft>
                      </a:pPr>
                      <a:r>
                        <a:rPr lang="fr-FR" sz="2400">
                          <a:effectLst/>
                        </a:rPr>
                        <a:t>kifer</a:t>
                      </a:r>
                      <a:r>
                        <a:rPr lang="fr-FR" sz="2400" baseline="30000">
                          <a:effectLst/>
                        </a:rPr>
                        <a:t>1</a:t>
                      </a:r>
                      <a:r>
                        <a:rPr lang="fr-FR" sz="2400">
                          <a:effectLst/>
                        </a:rPr>
                        <a:t>, kiffer</a:t>
                      </a:r>
                      <a:r>
                        <a:rPr lang="fr-FR" sz="2400" baseline="30000">
                          <a:effectLst/>
                        </a:rPr>
                        <a:t> 2</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fr-FR" sz="2400" dirty="0">
                          <a:effectLst/>
                        </a:rPr>
                        <a:t>2001 </a:t>
                      </a:r>
                      <a:r>
                        <a:rPr lang="fr-FR" sz="2400" baseline="30000" dirty="0">
                          <a:effectLst/>
                        </a:rPr>
                        <a:t>(1,2)</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fr-FR" sz="2400" dirty="0">
                          <a:effectLst/>
                        </a:rPr>
                        <a:t>2005 </a:t>
                      </a:r>
                      <a:r>
                        <a:rPr lang="fr-FR" sz="2400" baseline="30000" dirty="0">
                          <a:effectLst/>
                        </a:rPr>
                        <a:t>(2,1)</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fr-FR" sz="2400" dirty="0">
                          <a:effectLst/>
                        </a:rPr>
                        <a:t>4</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r>
            </a:tbl>
          </a:graphicData>
        </a:graphic>
      </p:graphicFrame>
    </p:spTree>
    <p:extLst>
      <p:ext uri="{BB962C8B-B14F-4D97-AF65-F5344CB8AC3E}">
        <p14:creationId xmlns:p14="http://schemas.microsoft.com/office/powerpoint/2010/main" val="2839060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572321"/>
            <a:ext cx="6096000" cy="5713359"/>
          </a:xfrm>
          <a:prstGeom prst="rect">
            <a:avLst/>
          </a:prstGeom>
        </p:spPr>
        <p:txBody>
          <a:bodyPr>
            <a:spAutoFit/>
          </a:bodyPr>
          <a:lstStyle/>
          <a:p>
            <a:pPr algn="just">
              <a:lnSpc>
                <a:spcPct val="115000"/>
              </a:lnSpc>
              <a:spcAft>
                <a:spcPts val="8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GUIRAUD, P. (1963),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L’argot</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Paris, PUF.</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GOUDAILLIER, J.-P. (2001),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Comment tu tchatches ! Dictionnaire du français contemporain des cités</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éd. 2019, Paris, Maisonneuve &amp; Larose.</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GOUDAILLIER, J.-P.</a:t>
            </a:r>
            <a:r>
              <a:rPr lang="fr-FR" sz="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(2003)</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Procédés de création lexicale en français contemporain des cités</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in</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Jean Rousseau, </a:t>
            </a:r>
            <a:r>
              <a:rPr lang="fr-FR" sz="1200" i="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L'invention verbale en français contemporain</a:t>
            </a:r>
            <a:r>
              <a:rPr lang="fr-FR" sz="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Les Cahiers du CIEP, Paris, Didier.</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HOUDEBINE-GRAVAUD, A.-M. (2002),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L'imaginaire linguistique: un niveau d'analyse et un point de vue théorique</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in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L'imaginaire linguistique</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collectif sous la direction de HOUDEBINE-GRAVAUD, A.-M., Paris, L'Harmattan.</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MARTINEZ, C. (2013),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La comparaison de dictionnaires comme méthode d'investigation lexicographique</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N. </a:t>
            </a:r>
            <a:r>
              <a:rPr lang="fr-FR" sz="1200" dirty="0" err="1" smtClean="0">
                <a:effectLst/>
                <a:latin typeface="Times New Roman" panose="02020603050405020304" pitchFamily="18" charset="0"/>
                <a:ea typeface="Calibri" panose="020F0502020204030204" pitchFamily="34" charset="0"/>
                <a:cs typeface="Times New Roman" panose="02020603050405020304" pitchFamily="18" charset="0"/>
              </a:rPr>
              <a:t>Gasiglia</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1200" dirty="0" err="1" smtClean="0">
                <a:effectLst/>
                <a:latin typeface="Times New Roman" panose="02020603050405020304" pitchFamily="18" charset="0"/>
                <a:ea typeface="Calibri" panose="020F0502020204030204" pitchFamily="34" charset="0"/>
                <a:cs typeface="Times New Roman" panose="02020603050405020304" pitchFamily="18" charset="0"/>
              </a:rPr>
              <a:t>dir</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Lexique, 21, Villeneuve-d'Ascq, Presses universitaires du Septentrion,. (</a:t>
            </a:r>
            <a:r>
              <a:rPr lang="fr-FR" sz="1200" u="sng" dirty="0" smtClean="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http://redac.univ-tlse2.fr/lexiques/dico/Martinez2013_Lexique21.pdf</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REMYSEN, W. (2011),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L'application du modèle de l'Imaginaire linguistique à des corpus écrits : le cas des chroniques de langage dans la presse québécoise</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in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Langage et société</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(n° 135) (</a:t>
            </a:r>
            <a:r>
              <a:rPr lang="fr-FR" sz="1200" u="sng" dirty="0" smtClean="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https://www.cairn.info/revue-langage-et-societe-2011-1-page-47.htm#re2no95</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ROBERT, P. (2020),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Le nouveau Petit Robert</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Paris, Édition du Petit Robert.</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VERDELHAN-BOURGADE, M. (1991),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Procédés sémantiques et lexicaux en français branché</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in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Parlures argotiques</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collectif sous la direction de FRANCOIS-GEIDER, D., GOUDAILLIER, J.-P., Langue française n° 90, Paris, Larousse.</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WALTER, H. (1991),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Où commencent les innovations lexicales</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in </a:t>
            </a:r>
            <a:r>
              <a:rPr lang="fr-FR" sz="1200" i="1" dirty="0" smtClean="0">
                <a:effectLst/>
                <a:latin typeface="Times New Roman" panose="02020603050405020304" pitchFamily="18" charset="0"/>
                <a:ea typeface="Calibri" panose="020F0502020204030204" pitchFamily="34" charset="0"/>
                <a:cs typeface="Times New Roman" panose="02020603050405020304" pitchFamily="18" charset="0"/>
              </a:rPr>
              <a:t>Parlures argotiques</a:t>
            </a:r>
            <a:r>
              <a:rPr lang="fr-FR" sz="1200" dirty="0" smtClean="0">
                <a:effectLst/>
                <a:latin typeface="Times New Roman" panose="02020603050405020304" pitchFamily="18" charset="0"/>
                <a:ea typeface="Calibri" panose="020F0502020204030204" pitchFamily="34" charset="0"/>
                <a:cs typeface="Times New Roman" panose="02020603050405020304" pitchFamily="18" charset="0"/>
              </a:rPr>
              <a:t>, collectif sous la direction de FRANCOIS-GEIDER, D., GOUDAILLIER, J.-P., Langue française n° 90, Larousse, Paris.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243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5768" y="1850690"/>
            <a:ext cx="7050024" cy="2973122"/>
          </a:xfrm>
          <a:prstGeom prst="rect">
            <a:avLst/>
          </a:prstGeom>
        </p:spPr>
        <p:txBody>
          <a:bodyPr wrap="square">
            <a:spAutoFit/>
          </a:bodyPr>
          <a:lstStyle/>
          <a:p>
            <a:pPr algn="just">
              <a:lnSpc>
                <a:spcPct val="115000"/>
              </a:lnSpc>
              <a:spcAft>
                <a:spcPts val="800"/>
              </a:spcAft>
            </a:pPr>
            <a:r>
              <a:rPr lang="fr-FR" sz="1600" b="1" dirty="0" smtClean="0">
                <a:effectLst/>
                <a:latin typeface="Times New Roman" panose="02020603050405020304" pitchFamily="18" charset="0"/>
                <a:ea typeface="Calibri" panose="020F0502020204030204" pitchFamily="34" charset="0"/>
                <a:cs typeface="Times New Roman" panose="02020603050405020304" pitchFamily="18" charset="0"/>
              </a:rPr>
              <a:t>Sites Internet</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ABC de la langue française : </a:t>
            </a:r>
            <a:r>
              <a:rPr lang="fr-FR" sz="1600" u="sng" dirty="0" smtClean="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http://www.languefrancaise.net/Bob/Introduction</a:t>
            </a: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Trésor de la Langue Française informatisé (</a:t>
            </a:r>
            <a:r>
              <a:rPr lang="fr-FR" sz="1600" dirty="0" err="1" smtClean="0">
                <a:effectLst/>
                <a:latin typeface="Times New Roman" panose="02020603050405020304" pitchFamily="18" charset="0"/>
                <a:ea typeface="Calibri" panose="020F0502020204030204" pitchFamily="34" charset="0"/>
                <a:cs typeface="Times New Roman" panose="02020603050405020304" pitchFamily="18" charset="0"/>
              </a:rPr>
              <a:t>TLFi</a:t>
            </a: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sz="1600" u="sng" dirty="0" smtClean="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http://atilf.atilf.fr/</a:t>
            </a: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Le Dictionnaire de la Zone : </a:t>
            </a:r>
            <a:r>
              <a:rPr lang="fr-FR" sz="1600" u="sng" dirty="0" smtClean="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https://www.dictionnairedelazone.fr/</a:t>
            </a: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Le Larousse en ligne : </a:t>
            </a:r>
            <a:r>
              <a:rPr lang="fr-FR" sz="1600" u="sng" dirty="0" smtClean="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5"/>
              </a:rPr>
              <a:t>https://www.larousse.fr/dictionnaires/francais</a:t>
            </a: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Sketch Engine : </a:t>
            </a:r>
            <a:r>
              <a:rPr lang="fr-FR" sz="1600" u="sng" dirty="0" smtClean="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6"/>
              </a:rPr>
              <a:t>https://www.sketchengine.eu/</a:t>
            </a: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YouTube : Bande-annonce du film </a:t>
            </a:r>
            <a:r>
              <a:rPr lang="fr-FR" sz="1600" i="1" dirty="0" smtClean="0">
                <a:effectLst/>
                <a:latin typeface="Times New Roman" panose="02020603050405020304" pitchFamily="18" charset="0"/>
                <a:ea typeface="Calibri" panose="020F0502020204030204" pitchFamily="34" charset="0"/>
                <a:cs typeface="Times New Roman" panose="02020603050405020304" pitchFamily="18" charset="0"/>
              </a:rPr>
              <a:t>Les Valseuses</a:t>
            </a: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 montée par Jean </a:t>
            </a:r>
            <a:r>
              <a:rPr lang="fr-FR" sz="1600" dirty="0" err="1" smtClean="0">
                <a:effectLst/>
                <a:latin typeface="Times New Roman" panose="02020603050405020304" pitchFamily="18" charset="0"/>
                <a:ea typeface="Calibri" panose="020F0502020204030204" pitchFamily="34" charset="0"/>
                <a:cs typeface="Times New Roman" panose="02020603050405020304" pitchFamily="18" charset="0"/>
              </a:rPr>
              <a:t>Reznikov</a:t>
            </a: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 : </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600" u="sng" dirty="0" smtClean="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https://www.youtube.com/watch?v=pUnMWTN5R8g&amp;feature=emb</a:t>
            </a:r>
            <a:r>
              <a:rPr lang="fr-FR" sz="16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2199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46120" y="612648"/>
            <a:ext cx="6799335" cy="400110"/>
          </a:xfrm>
          <a:prstGeom prst="rect">
            <a:avLst/>
          </a:prstGeom>
        </p:spPr>
        <p:txBody>
          <a:bodyPr wrap="square">
            <a:spAutoFit/>
          </a:bodyPr>
          <a:lstStyle/>
          <a:p>
            <a:r>
              <a:rPr lang="fr-FR" sz="2000" b="1" dirty="0" smtClean="0">
                <a:effectLst/>
                <a:latin typeface="Times New Roman" panose="02020603050405020304" pitchFamily="18" charset="0"/>
                <a:ea typeface="Calibri" panose="020F0502020204030204" pitchFamily="34" charset="0"/>
              </a:rPr>
              <a:t>2. </a:t>
            </a:r>
            <a:r>
              <a:rPr lang="fr-FR" sz="2000" b="1" i="1" dirty="0" smtClean="0">
                <a:effectLst/>
                <a:latin typeface="Times New Roman" panose="02020603050405020304" pitchFamily="18" charset="0"/>
                <a:ea typeface="Calibri" panose="020F0502020204030204" pitchFamily="34" charset="0"/>
              </a:rPr>
              <a:t>ADDICT</a:t>
            </a:r>
            <a:r>
              <a:rPr lang="fr-FR" sz="2000" b="1" dirty="0" smtClean="0">
                <a:effectLst/>
                <a:latin typeface="Times New Roman" panose="02020603050405020304" pitchFamily="18" charset="0"/>
                <a:ea typeface="Calibri" panose="020F0502020204030204" pitchFamily="34" charset="0"/>
              </a:rPr>
              <a:t> </a:t>
            </a:r>
            <a:r>
              <a:rPr lang="fr-FR" sz="2000" b="1" i="1" dirty="0" smtClean="0">
                <a:effectLst/>
                <a:latin typeface="Times New Roman" panose="02020603050405020304" pitchFamily="18" charset="0"/>
                <a:ea typeface="Calibri" panose="020F0502020204030204" pitchFamily="34" charset="0"/>
              </a:rPr>
              <a:t>À </a:t>
            </a:r>
            <a:r>
              <a:rPr lang="fr-FR" sz="2000" b="1" dirty="0" smtClean="0">
                <a:effectLst/>
                <a:latin typeface="Times New Roman" panose="02020603050405020304" pitchFamily="18" charset="0"/>
                <a:ea typeface="Calibri" panose="020F0502020204030204" pitchFamily="34" charset="0"/>
              </a:rPr>
              <a:t>qqn ou à qqch (être dépendant de) </a:t>
            </a:r>
            <a:endParaRPr lang="fr-FR" sz="2000" dirty="0"/>
          </a:p>
        </p:txBody>
      </p:sp>
      <p:sp>
        <p:nvSpPr>
          <p:cNvPr id="4" name="Rectangle 3"/>
          <p:cNvSpPr/>
          <p:nvPr/>
        </p:nvSpPr>
        <p:spPr>
          <a:xfrm>
            <a:off x="5481983" y="1117116"/>
            <a:ext cx="1228028" cy="410882"/>
          </a:xfrm>
          <a:prstGeom prst="rect">
            <a:avLst/>
          </a:prstGeom>
        </p:spPr>
        <p:txBody>
          <a:bodyPr wrap="none">
            <a:spAutoFit/>
          </a:bodyPr>
          <a:lstStyle/>
          <a:p>
            <a:pPr algn="ctr">
              <a:lnSpc>
                <a:spcPct val="115000"/>
              </a:lnSpc>
              <a:spcAft>
                <a:spcPts val="0"/>
              </a:spcAft>
            </a:pPr>
            <a:r>
              <a:rPr lang="fr-FR" dirty="0">
                <a:solidFill>
                  <a:srgbClr val="000000"/>
                </a:solidFill>
                <a:latin typeface="Cambria" panose="02040503050406030204" pitchFamily="18" charset="0"/>
                <a:ea typeface="Times New Roman" panose="02020603050405020304" pitchFamily="18" charset="0"/>
                <a:cs typeface="Times New Roman" panose="02020603050405020304" pitchFamily="18" charset="0"/>
              </a:rPr>
              <a:t>larousse.fr</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4913622" y="2724208"/>
            <a:ext cx="2364750" cy="369332"/>
          </a:xfrm>
          <a:prstGeom prst="rect">
            <a:avLst/>
          </a:prstGeom>
        </p:spPr>
        <p:txBody>
          <a:bodyPr wrap="none">
            <a:spAutoFit/>
          </a:bodyPr>
          <a:lstStyle/>
          <a:p>
            <a:r>
              <a:rPr lang="fr-FR" dirty="0" smtClean="0">
                <a:effectLst/>
                <a:latin typeface="Times New Roman" panose="02020603050405020304" pitchFamily="18" charset="0"/>
                <a:ea typeface="Calibri" panose="020F0502020204030204" pitchFamily="34" charset="0"/>
              </a:rPr>
              <a:t>dictionnaire.reverso.net</a:t>
            </a:r>
            <a:endParaRPr lang="fr-FR" dirty="0"/>
          </a:p>
        </p:txBody>
      </p:sp>
      <p:graphicFrame>
        <p:nvGraphicFramePr>
          <p:cNvPr id="8" name="Tableau 7"/>
          <p:cNvGraphicFramePr>
            <a:graphicFrameLocks noGrp="1"/>
          </p:cNvGraphicFramePr>
          <p:nvPr>
            <p:extLst>
              <p:ext uri="{D42A27DB-BD31-4B8C-83A1-F6EECF244321}">
                <p14:modId xmlns:p14="http://schemas.microsoft.com/office/powerpoint/2010/main" val="378352100"/>
              </p:ext>
            </p:extLst>
          </p:nvPr>
        </p:nvGraphicFramePr>
        <p:xfrm>
          <a:off x="814062" y="1632356"/>
          <a:ext cx="10515599" cy="1070610"/>
        </p:xfrm>
        <a:graphic>
          <a:graphicData uri="http://schemas.openxmlformats.org/drawingml/2006/table">
            <a:tbl>
              <a:tblPr firstRow="1" firstCol="1" bandRow="1"/>
              <a:tblGrid>
                <a:gridCol w="1793961"/>
                <a:gridCol w="3751966"/>
                <a:gridCol w="2704612"/>
                <a:gridCol w="2265060"/>
              </a:tblGrid>
              <a:tr h="0">
                <a:tc>
                  <a:txBody>
                    <a:bodyPr/>
                    <a:lstStyle/>
                    <a:p>
                      <a:pPr>
                        <a:lnSpc>
                          <a:spcPct val="115000"/>
                        </a:lnSpc>
                        <a:spcAft>
                          <a:spcPts val="0"/>
                        </a:spcAft>
                      </a:pPr>
                      <a:r>
                        <a:rPr lang="fr-FR" sz="20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Lemme</a:t>
                      </a:r>
                      <a:endParaRPr lang="fr-F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Aft>
                          <a:spcPts val="0"/>
                        </a:spcAft>
                      </a:pPr>
                      <a:r>
                        <a:rPr lang="fr-FR" sz="20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entrée</a:t>
                      </a:r>
                      <a:endParaRPr lang="fr-F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définition</a:t>
                      </a:r>
                      <a:endParaRPr lang="fr-F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difficultés</a:t>
                      </a:r>
                      <a:endParaRPr lang="fr-F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r>
              <a:tr h="0">
                <a:tc>
                  <a:txBody>
                    <a:bodyPr/>
                    <a:lstStyle/>
                    <a:p>
                      <a:pP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addict</a:t>
                      </a:r>
                      <a:endParaRPr lang="fr-F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 (mot anglais)</a:t>
                      </a:r>
                      <a:endParaRPr lang="fr-FR"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familier.</a:t>
                      </a:r>
                      <a:endParaRPr lang="fr-F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Toxicomane.</a:t>
                      </a:r>
                      <a:endParaRPr lang="fr-F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200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590354413"/>
              </p:ext>
            </p:extLst>
          </p:nvPr>
        </p:nvGraphicFramePr>
        <p:xfrm>
          <a:off x="838200" y="3187478"/>
          <a:ext cx="10515599" cy="3278505"/>
        </p:xfrm>
        <a:graphic>
          <a:graphicData uri="http://schemas.openxmlformats.org/drawingml/2006/table">
            <a:tbl>
              <a:tblPr firstRow="1" firstCol="1" bandRow="1"/>
              <a:tblGrid>
                <a:gridCol w="1247150"/>
                <a:gridCol w="2405969"/>
                <a:gridCol w="3531138"/>
                <a:gridCol w="3331342"/>
              </a:tblGrid>
              <a:tr h="229235">
                <a:tc>
                  <a:txBody>
                    <a:bodyPr/>
                    <a:lstStyle/>
                    <a:p>
                      <a:pPr algn="ctr">
                        <a:lnSpc>
                          <a:spcPct val="115000"/>
                        </a:lnSpc>
                        <a:spcAft>
                          <a:spcPts val="0"/>
                        </a:spcAft>
                      </a:pPr>
                      <a:r>
                        <a:rPr lang="fr-FR" sz="20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Lemme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entrée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définition</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Compléments/ Exemples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r>
              <a:tr h="50165">
                <a:tc>
                  <a:txBody>
                    <a:bodyPr/>
                    <a:lstStyle/>
                    <a:p>
                      <a:pPr>
                        <a:lnSpc>
                          <a:spcPct val="115000"/>
                        </a:lnSpc>
                        <a:spcAft>
                          <a:spcPts val="1000"/>
                        </a:spcAft>
                      </a:pPr>
                      <a:r>
                        <a:rPr lang="fr-FR" sz="2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addict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adjectif invariable.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nom invariable.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familier.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nSpc>
                          <a:spcPct val="115000"/>
                        </a:lnSpc>
                        <a:spcAft>
                          <a:spcPts val="100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1 (</a:t>
                      </a:r>
                      <a:r>
                        <a:rPr lang="fr-FR" sz="2000" dirty="0" err="1">
                          <a:effectLst/>
                          <a:latin typeface="Times New Roman" panose="02020603050405020304" pitchFamily="18" charset="0"/>
                          <a:ea typeface="Calibri" panose="020F0502020204030204" pitchFamily="34" charset="0"/>
                          <a:cs typeface="Times New Roman" panose="02020603050405020304" pitchFamily="18" charset="0"/>
                        </a:rPr>
                        <a:t>ang</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qui est </a:t>
                      </a: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dépendant d'</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une drogue, d'une activité.</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2 (</a:t>
                      </a:r>
                      <a:r>
                        <a:rPr lang="fr-FR" sz="2000" dirty="0" err="1">
                          <a:effectLst/>
                          <a:latin typeface="Times New Roman" panose="02020603050405020304" pitchFamily="18" charset="0"/>
                          <a:ea typeface="Calibri" panose="020F0502020204030204" pitchFamily="34" charset="0"/>
                          <a:cs typeface="Times New Roman" panose="02020603050405020304" pitchFamily="18" charset="0"/>
                        </a:rPr>
                        <a:t>ang</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personne </a:t>
                      </a: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dépendante d'</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une drogue, d'une activité</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nSpc>
                          <a:spcPct val="115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1. se dit d'une personne qui est </a:t>
                      </a: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dépendante</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d'</a:t>
                      </a:r>
                      <a:r>
                        <a:rPr lang="fr-FR" sz="2000" b="0" dirty="0">
                          <a:effectLst/>
                          <a:latin typeface="Times New Roman" panose="02020603050405020304" pitchFamily="18" charset="0"/>
                          <a:ea typeface="Calibri" panose="020F0502020204030204" pitchFamily="34" charset="0"/>
                          <a:cs typeface="Times New Roman" panose="02020603050405020304" pitchFamily="18" charset="0"/>
                        </a:rPr>
                        <a:t>une</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drogue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2. se dit d'une personne passionnée par une activité au point d'en être dépendante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[anglicisme] Ex. : "c'est un </a:t>
                      </a:r>
                      <a:r>
                        <a:rPr lang="fr-FR" sz="2000" b="1" dirty="0" err="1">
                          <a:effectLst/>
                          <a:latin typeface="Times New Roman" panose="02020603050405020304" pitchFamily="18" charset="0"/>
                          <a:ea typeface="Calibri" panose="020F0502020204030204" pitchFamily="34" charset="0"/>
                          <a:cs typeface="Times New Roman" panose="02020603050405020304" pitchFamily="18" charset="0"/>
                        </a:rPr>
                        <a:t>addict</a:t>
                      </a: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u="sng" dirty="0">
                          <a:effectLst/>
                          <a:latin typeface="Times New Roman" panose="02020603050405020304" pitchFamily="18" charset="0"/>
                          <a:ea typeface="Calibri" panose="020F0502020204030204" pitchFamily="34" charset="0"/>
                          <a:cs typeface="Times New Roman" panose="02020603050405020304" pitchFamily="18" charset="0"/>
                        </a:rPr>
                        <a:t>à</a:t>
                      </a: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l'héroïne" ; "elle est </a:t>
                      </a:r>
                      <a:r>
                        <a:rPr lang="fr-FR" sz="2000" b="1" dirty="0" err="1">
                          <a:effectLst/>
                          <a:latin typeface="Times New Roman" panose="02020603050405020304" pitchFamily="18" charset="0"/>
                          <a:ea typeface="Calibri" panose="020F0502020204030204" pitchFamily="34" charset="0"/>
                          <a:cs typeface="Times New Roman" panose="02020603050405020304" pitchFamily="18" charset="0"/>
                        </a:rPr>
                        <a:t>addict</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u="sng" dirty="0">
                          <a:effectLst/>
                          <a:latin typeface="Times New Roman" panose="02020603050405020304" pitchFamily="18" charset="0"/>
                          <a:ea typeface="Calibri" panose="020F0502020204030204" pitchFamily="34" charset="0"/>
                          <a:cs typeface="Times New Roman" panose="02020603050405020304" pitchFamily="18" charset="0"/>
                        </a:rPr>
                        <a:t>aux</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jeux d'argent".</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bl>
          </a:graphicData>
        </a:graphic>
      </p:graphicFrame>
    </p:spTree>
    <p:extLst>
      <p:ext uri="{BB962C8B-B14F-4D97-AF65-F5344CB8AC3E}">
        <p14:creationId xmlns:p14="http://schemas.microsoft.com/office/powerpoint/2010/main" val="3637127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485145948"/>
              </p:ext>
            </p:extLst>
          </p:nvPr>
        </p:nvGraphicFramePr>
        <p:xfrm>
          <a:off x="838201" y="1759045"/>
          <a:ext cx="10515599" cy="4014216"/>
        </p:xfrm>
        <a:graphic>
          <a:graphicData uri="http://schemas.openxmlformats.org/drawingml/2006/table">
            <a:tbl>
              <a:tblPr firstRow="1" firstCol="1" bandRow="1"/>
              <a:tblGrid>
                <a:gridCol w="1800631"/>
                <a:gridCol w="1792216"/>
                <a:gridCol w="1270538"/>
                <a:gridCol w="1491410"/>
                <a:gridCol w="1081220"/>
                <a:gridCol w="1895290"/>
                <a:gridCol w="1184294"/>
              </a:tblGrid>
              <a:tr h="363220">
                <a:tc gridSpan="7">
                  <a:txBody>
                    <a:bodyPr/>
                    <a:lstStyle/>
                    <a:p>
                      <a:pPr marL="457200" algn="ctr">
                        <a:lnSpc>
                          <a:spcPct val="115000"/>
                        </a:lnSpc>
                        <a:spcAft>
                          <a:spcPts val="0"/>
                        </a:spcAft>
                      </a:pPr>
                      <a:r>
                        <a:rPr lang="fr-FR" sz="2400" b="1" dirty="0" err="1">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Addict</a:t>
                      </a:r>
                      <a:r>
                        <a:rPr lang="fr-FR" sz="24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 prépositions</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ctr">
                        <a:lnSpc>
                          <a:spcPct val="115000"/>
                        </a:lnSpc>
                        <a:spcBef>
                          <a:spcPts val="1200"/>
                        </a:spcBef>
                        <a:spcAft>
                          <a:spcPts val="0"/>
                        </a:spcAft>
                      </a:pPr>
                      <a:r>
                        <a:rPr lang="fr-FR" sz="2400" b="1" dirty="0" err="1">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Addict</a:t>
                      </a:r>
                      <a:r>
                        <a:rPr lang="fr-FR" sz="24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(basic) 1781 occurrences (requête faite le 27/10/2019)</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72415">
                <a:tc>
                  <a:txBody>
                    <a:bodyPr/>
                    <a:lstStyle/>
                    <a:p>
                      <a:pPr algn="ctr">
                        <a:lnSpc>
                          <a:spcPct val="115000"/>
                        </a:lnSpc>
                        <a:spcAft>
                          <a:spcPts val="0"/>
                        </a:spcAft>
                      </a:pPr>
                      <a:r>
                        <a:rPr lang="fr-FR" sz="24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Lemme(s)</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4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Occurrences</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4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Drogues</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4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Personnes</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4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Autres</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gridSpan="2">
                  <a:txBody>
                    <a:bodyPr/>
                    <a:lstStyle/>
                    <a:p>
                      <a:pPr marL="457200" algn="ctr">
                        <a:lnSpc>
                          <a:spcPct val="115000"/>
                        </a:lnSpc>
                        <a:spcAft>
                          <a:spcPts val="0"/>
                        </a:spcAft>
                      </a:pPr>
                      <a:r>
                        <a:rPr lang="fr-FR" sz="2400" b="1">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Prépositions</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hMerge="1">
                  <a:txBody>
                    <a:bodyPr/>
                    <a:lstStyle/>
                    <a:p>
                      <a:endParaRPr lang="fr-FR"/>
                    </a:p>
                  </a:txBody>
                  <a:tcPr/>
                </a:tc>
              </a:tr>
              <a:tr h="257175">
                <a:tc>
                  <a:txBody>
                    <a:bodyPr/>
                    <a:lstStyle/>
                    <a:p>
                      <a:pPr algn="ctr">
                        <a:lnSpc>
                          <a:spcPct val="115000"/>
                        </a:lnSpc>
                        <a:spcAft>
                          <a:spcPts val="0"/>
                        </a:spcAft>
                      </a:pPr>
                      <a:r>
                        <a:rPr lang="fr-FR" sz="2400" b="1">
                          <a:effectLst/>
                          <a:latin typeface="Times New Roman" panose="02020603050405020304" pitchFamily="18" charset="0"/>
                          <a:ea typeface="Calibri" panose="020F0502020204030204" pitchFamily="34" charset="0"/>
                          <a:cs typeface="Times New Roman" panose="02020603050405020304" pitchFamily="18" charset="0"/>
                        </a:rPr>
                        <a:t>addict(s) à</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CC9E2"/>
                    </a:solidFill>
                  </a:tcPr>
                </a:tc>
                <a:tc>
                  <a:txBody>
                    <a:bodyPr/>
                    <a:lstStyle/>
                    <a:p>
                      <a:pPr algn="ctr">
                        <a:lnSpc>
                          <a:spcPct val="115000"/>
                        </a:lnSpc>
                        <a:spcAft>
                          <a:spcPts val="0"/>
                        </a:spcAft>
                      </a:pPr>
                      <a:r>
                        <a:rPr lang="fr-FR" sz="2400" b="1">
                          <a:effectLst/>
                          <a:latin typeface="Times New Roman" panose="02020603050405020304" pitchFamily="18" charset="0"/>
                          <a:ea typeface="Calibri" panose="020F0502020204030204" pitchFamily="34" charset="0"/>
                          <a:cs typeface="Times New Roman" panose="02020603050405020304" pitchFamily="18" charset="0"/>
                        </a:rPr>
                        <a:t>283</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CC9E2"/>
                    </a:solidFill>
                  </a:tcPr>
                </a:tc>
                <a:tc>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11</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CC9E2"/>
                    </a:solidFill>
                  </a:tcPr>
                </a:tc>
                <a:tc>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8</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CC9E2"/>
                    </a:solidFill>
                  </a:tcPr>
                </a:tc>
                <a:tc>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164</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CC9E2"/>
                    </a:solidFill>
                  </a:tcPr>
                </a:tc>
                <a:tc rowSpan="2">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Préposition </a:t>
                      </a:r>
                      <a:r>
                        <a:rPr lang="fr-FR" sz="2400" b="1" i="1">
                          <a:effectLst/>
                          <a:latin typeface="Times New Roman" panose="02020603050405020304" pitchFamily="18" charset="0"/>
                          <a:ea typeface="Calibri" panose="020F0502020204030204" pitchFamily="34" charset="0"/>
                          <a:cs typeface="Times New Roman" panose="02020603050405020304" pitchFamily="18" charset="0"/>
                        </a:rPr>
                        <a:t>à</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(57,25%)</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C8CB"/>
                    </a:solidFill>
                  </a:tcPr>
                </a:tc>
                <a:tc rowSpan="2">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320</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C8CB"/>
                    </a:solidFill>
                  </a:tcPr>
                </a:tc>
              </a:tr>
              <a:tr h="243205">
                <a:tc>
                  <a:txBody>
                    <a:bodyPr/>
                    <a:lstStyle/>
                    <a:p>
                      <a:pPr algn="ctr">
                        <a:lnSpc>
                          <a:spcPct val="115000"/>
                        </a:lnSpc>
                        <a:spcAft>
                          <a:spcPts val="0"/>
                        </a:spcAft>
                      </a:pPr>
                      <a:r>
                        <a:rPr lang="fr-FR" sz="2400" b="1">
                          <a:effectLst/>
                          <a:latin typeface="Times New Roman" panose="02020603050405020304" pitchFamily="18" charset="0"/>
                          <a:ea typeface="Calibri" panose="020F0502020204030204" pitchFamily="34" charset="0"/>
                          <a:cs typeface="Times New Roman" panose="02020603050405020304" pitchFamily="18" charset="0"/>
                        </a:rPr>
                        <a:t>addicte(s) à</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BCBC"/>
                    </a:solidFill>
                  </a:tcPr>
                </a:tc>
                <a:tc>
                  <a:txBody>
                    <a:bodyPr/>
                    <a:lstStyle/>
                    <a:p>
                      <a:pPr algn="ctr">
                        <a:lnSpc>
                          <a:spcPct val="115000"/>
                        </a:lnSpc>
                        <a:spcAft>
                          <a:spcPts val="0"/>
                        </a:spcAft>
                      </a:pPr>
                      <a:r>
                        <a:rPr lang="fr-FR" sz="2400" b="1">
                          <a:effectLst/>
                          <a:latin typeface="Times New Roman" panose="02020603050405020304" pitchFamily="18" charset="0"/>
                          <a:ea typeface="Calibri" panose="020F0502020204030204" pitchFamily="34" charset="0"/>
                          <a:cs typeface="Times New Roman" panose="02020603050405020304" pitchFamily="18" charset="0"/>
                        </a:rPr>
                        <a:t>37</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BCBC"/>
                    </a:solidFill>
                  </a:tcPr>
                </a:tc>
                <a:tc>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BCBC"/>
                    </a:solidFill>
                  </a:tcPr>
                </a:tc>
                <a:tc>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BCBC"/>
                    </a:solidFill>
                  </a:tcPr>
                </a:tc>
                <a:tc>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37</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BCBC"/>
                    </a:solidFill>
                  </a:tcPr>
                </a:tc>
                <a:tc vMerge="1">
                  <a:txBody>
                    <a:bodyPr/>
                    <a:lstStyle/>
                    <a:p>
                      <a:endParaRPr lang="fr-FR"/>
                    </a:p>
                  </a:txBody>
                  <a:tcPr/>
                </a:tc>
                <a:tc vMerge="1">
                  <a:txBody>
                    <a:bodyPr/>
                    <a:lstStyle/>
                    <a:p>
                      <a:endParaRPr lang="fr-FR"/>
                    </a:p>
                  </a:txBody>
                  <a:tcPr/>
                </a:tc>
              </a:tr>
              <a:tr h="155575">
                <a:tc gridSpan="7">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49555">
                <a:tc>
                  <a:txBody>
                    <a:bodyPr/>
                    <a:lstStyle/>
                    <a:p>
                      <a:pPr algn="ctr">
                        <a:lnSpc>
                          <a:spcPct val="115000"/>
                        </a:lnSpc>
                        <a:spcAft>
                          <a:spcPts val="0"/>
                        </a:spcAft>
                      </a:pPr>
                      <a:r>
                        <a:rPr lang="fr-FR" sz="2400" b="1">
                          <a:effectLst/>
                          <a:latin typeface="Times New Roman" panose="02020603050405020304" pitchFamily="18" charset="0"/>
                          <a:ea typeface="Calibri" panose="020F0502020204030204" pitchFamily="34" charset="0"/>
                          <a:cs typeface="Times New Roman" panose="02020603050405020304" pitchFamily="18" charset="0"/>
                        </a:rPr>
                        <a:t>addict(s) de</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CC9E2"/>
                    </a:solidFill>
                  </a:tcPr>
                </a:tc>
                <a:tc>
                  <a:txBody>
                    <a:bodyPr/>
                    <a:lstStyle/>
                    <a:p>
                      <a:pPr algn="ctr">
                        <a:lnSpc>
                          <a:spcPct val="115000"/>
                        </a:lnSpc>
                        <a:spcAft>
                          <a:spcPts val="0"/>
                        </a:spcAft>
                      </a:pPr>
                      <a:r>
                        <a:rPr lang="fr-FR" sz="2400" b="1">
                          <a:effectLst/>
                          <a:latin typeface="Times New Roman" panose="02020603050405020304" pitchFamily="18" charset="0"/>
                          <a:ea typeface="Calibri" panose="020F0502020204030204" pitchFamily="34" charset="0"/>
                          <a:cs typeface="Times New Roman" panose="02020603050405020304" pitchFamily="18" charset="0"/>
                        </a:rPr>
                        <a:t>227</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CC9E2"/>
                    </a:solidFill>
                  </a:tcPr>
                </a:tc>
                <a:tc>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2</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CC9E2"/>
                    </a:solidFill>
                  </a:tcPr>
                </a:tc>
                <a:tc>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10</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CC9E2"/>
                    </a:solidFill>
                  </a:tcPr>
                </a:tc>
                <a:tc>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215</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CC9E2"/>
                    </a:solidFill>
                  </a:tcPr>
                </a:tc>
                <a:tc rowSpan="2">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Préposition </a:t>
                      </a:r>
                      <a:r>
                        <a:rPr lang="fr-FR" sz="2400" b="1" i="1">
                          <a:effectLst/>
                          <a:latin typeface="Times New Roman" panose="02020603050405020304" pitchFamily="18" charset="0"/>
                          <a:ea typeface="Calibri" panose="020F0502020204030204" pitchFamily="34" charset="0"/>
                          <a:cs typeface="Times New Roman" panose="02020603050405020304" pitchFamily="18" charset="0"/>
                        </a:rPr>
                        <a:t>de</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(42,75%)</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239</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244475">
                <a:tc>
                  <a:txBody>
                    <a:bodyPr/>
                    <a:lstStyle/>
                    <a:p>
                      <a:pPr algn="ctr">
                        <a:lnSpc>
                          <a:spcPct val="115000"/>
                        </a:lnSpc>
                        <a:spcAft>
                          <a:spcPts val="0"/>
                        </a:spcAft>
                      </a:pPr>
                      <a:r>
                        <a:rPr lang="fr-FR" sz="2400" b="1">
                          <a:effectLst/>
                          <a:latin typeface="Times New Roman" panose="02020603050405020304" pitchFamily="18" charset="0"/>
                          <a:ea typeface="Calibri" panose="020F0502020204030204" pitchFamily="34" charset="0"/>
                          <a:cs typeface="Times New Roman" panose="02020603050405020304" pitchFamily="18" charset="0"/>
                        </a:rPr>
                        <a:t>addicte(s) de</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BCBC"/>
                    </a:solidFill>
                  </a:tcPr>
                </a:tc>
                <a:tc>
                  <a:txBody>
                    <a:bodyPr/>
                    <a:lstStyle/>
                    <a:p>
                      <a:pPr algn="ctr">
                        <a:lnSpc>
                          <a:spcPct val="115000"/>
                        </a:lnSpc>
                        <a:spcAft>
                          <a:spcPts val="0"/>
                        </a:spcAft>
                      </a:pPr>
                      <a:r>
                        <a:rPr lang="fr-FR" sz="2400" b="1">
                          <a:effectLst/>
                          <a:latin typeface="Times New Roman" panose="02020603050405020304" pitchFamily="18" charset="0"/>
                          <a:ea typeface="Calibri" panose="020F0502020204030204" pitchFamily="34" charset="0"/>
                          <a:cs typeface="Times New Roman" panose="02020603050405020304" pitchFamily="18" charset="0"/>
                        </a:rPr>
                        <a:t>12</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BCBC"/>
                    </a:solidFill>
                  </a:tcPr>
                </a:tc>
                <a:tc>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BCBC"/>
                    </a:solidFill>
                  </a:tcPr>
                </a:tc>
                <a:tc>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1</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BCBC"/>
                    </a:solidFill>
                  </a:tcPr>
                </a:tc>
                <a:tc>
                  <a:txBody>
                    <a:bodyPr/>
                    <a:lstStyle/>
                    <a:p>
                      <a:pPr algn="ctr">
                        <a:lnSpc>
                          <a:spcPct val="115000"/>
                        </a:lnSpc>
                        <a:spcAft>
                          <a:spcPts val="0"/>
                        </a:spcAft>
                      </a:pPr>
                      <a:r>
                        <a:rPr lang="fr-FR" sz="2400">
                          <a:effectLst/>
                          <a:latin typeface="Times New Roman" panose="02020603050405020304" pitchFamily="18" charset="0"/>
                          <a:ea typeface="Calibri" panose="020F0502020204030204" pitchFamily="34" charset="0"/>
                          <a:cs typeface="Times New Roman" panose="02020603050405020304" pitchFamily="18" charset="0"/>
                        </a:rPr>
                        <a:t>11</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BCBC"/>
                    </a:solidFill>
                  </a:tcPr>
                </a:tc>
                <a:tc vMerge="1">
                  <a:txBody>
                    <a:bodyPr/>
                    <a:lstStyle/>
                    <a:p>
                      <a:endParaRPr lang="fr-FR"/>
                    </a:p>
                  </a:txBody>
                  <a:tcPr/>
                </a:tc>
                <a:tc vMerge="1">
                  <a:txBody>
                    <a:bodyPr/>
                    <a:lstStyle/>
                    <a:p>
                      <a:endParaRPr lang="fr-FR"/>
                    </a:p>
                  </a:txBody>
                  <a:tcPr/>
                </a:tc>
              </a:tr>
              <a:tr h="256540">
                <a:tc>
                  <a:txBody>
                    <a:bodyPr/>
                    <a:lstStyle/>
                    <a:p>
                      <a:pPr algn="ctr">
                        <a:lnSpc>
                          <a:spcPct val="115000"/>
                        </a:lnSpc>
                        <a:spcAft>
                          <a:spcPts val="0"/>
                        </a:spcAft>
                      </a:pPr>
                      <a:r>
                        <a:rPr lang="fr-FR" sz="24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Résultats</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4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559</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4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13</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19</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4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527</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nSpc>
                          <a:spcPct val="115000"/>
                        </a:lnSpc>
                      </a:pPr>
                      <a:endParaRPr lang="fr-FR" sz="2400" dirty="0">
                        <a:effectLst/>
                        <a:latin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r>
            </a:tbl>
          </a:graphicData>
        </a:graphic>
      </p:graphicFrame>
    </p:spTree>
    <p:extLst>
      <p:ext uri="{BB962C8B-B14F-4D97-AF65-F5344CB8AC3E}">
        <p14:creationId xmlns:p14="http://schemas.microsoft.com/office/powerpoint/2010/main" val="2331946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554839312"/>
              </p:ext>
            </p:extLst>
          </p:nvPr>
        </p:nvGraphicFramePr>
        <p:xfrm>
          <a:off x="865632" y="1358678"/>
          <a:ext cx="10515601" cy="4543806"/>
        </p:xfrm>
        <a:graphic>
          <a:graphicData uri="http://schemas.openxmlformats.org/drawingml/2006/table">
            <a:tbl>
              <a:tblPr firstRow="1" firstCol="1" bandRow="1"/>
              <a:tblGrid>
                <a:gridCol w="2087814"/>
                <a:gridCol w="1874586"/>
                <a:gridCol w="1444752"/>
                <a:gridCol w="1591056"/>
                <a:gridCol w="1188720"/>
                <a:gridCol w="1216152"/>
                <a:gridCol w="1112521"/>
              </a:tblGrid>
              <a:tr h="430149">
                <a:tc gridSpan="7">
                  <a:txBody>
                    <a:bodyPr/>
                    <a:lstStyle/>
                    <a:p>
                      <a:pPr marL="457200" algn="ctr">
                        <a:lnSpc>
                          <a:spcPct val="115000"/>
                        </a:lnSpc>
                        <a:spcAft>
                          <a:spcPts val="0"/>
                        </a:spcAft>
                      </a:pPr>
                      <a:r>
                        <a:rPr lang="fr-FR" sz="2000" b="1" dirty="0" smtClean="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Mots composés » </a:t>
                      </a:r>
                      <a:r>
                        <a:rPr lang="fr-FR" sz="20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(syntaxe anglaise)  [ ] </a:t>
                      </a:r>
                      <a:r>
                        <a:rPr lang="fr-FR" sz="2000" b="1" dirty="0" err="1">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addict</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ctr">
                        <a:lnSpc>
                          <a:spcPct val="115000"/>
                        </a:lnSpc>
                        <a:spcAft>
                          <a:spcPts val="0"/>
                        </a:spcAft>
                      </a:pPr>
                      <a:r>
                        <a:rPr lang="fr-FR" sz="2000" b="1" dirty="0" err="1">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addict</a:t>
                      </a:r>
                      <a:r>
                        <a:rPr lang="fr-FR" sz="20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(basic) 1781 occurrences (27/10/2019)</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69875">
                <a:tc>
                  <a:txBody>
                    <a:bodyPr/>
                    <a:lstStyle/>
                    <a:p>
                      <a:pPr algn="just">
                        <a:lnSpc>
                          <a:spcPct val="115000"/>
                        </a:lnSpc>
                        <a:spcAft>
                          <a:spcPts val="0"/>
                        </a:spcAft>
                      </a:pPr>
                      <a:r>
                        <a:rPr lang="fr-FR" sz="20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Lemme(s)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Occurrences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Drogues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Personnes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gridSpan="3">
                  <a:txBody>
                    <a:bodyPr/>
                    <a:lstStyle/>
                    <a:p>
                      <a:pPr algn="ctr">
                        <a:lnSpc>
                          <a:spcPct val="115000"/>
                        </a:lnSpc>
                        <a:spcAft>
                          <a:spcPts val="0"/>
                        </a:spcAft>
                      </a:pPr>
                      <a:r>
                        <a:rPr lang="fr-FR" sz="2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Autres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hMerge="1">
                  <a:txBody>
                    <a:bodyPr/>
                    <a:lstStyle/>
                    <a:p>
                      <a:endParaRPr lang="fr-FR"/>
                    </a:p>
                  </a:txBody>
                  <a:tcPr/>
                </a:tc>
                <a:tc hMerge="1">
                  <a:txBody>
                    <a:bodyPr/>
                    <a:lstStyle/>
                    <a:p>
                      <a:endParaRPr lang="fr-FR"/>
                    </a:p>
                  </a:txBody>
                  <a:tcPr/>
                </a:tc>
              </a:tr>
              <a:tr h="245745">
                <a:tc rowSpan="3">
                  <a:txBody>
                    <a:bodyPr/>
                    <a:lstStyle/>
                    <a:p>
                      <a:pPr algn="just">
                        <a:lnSpc>
                          <a:spcPct val="115000"/>
                        </a:lnSpc>
                        <a:spcAft>
                          <a:spcPts val="0"/>
                        </a:spcAft>
                      </a:pPr>
                      <a:r>
                        <a:rPr lang="fr-FR" sz="2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[]addict(e)(s)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rowSpan="3">
                  <a:txBody>
                    <a:bodyPr/>
                    <a:lstStyle/>
                    <a:p>
                      <a:pPr algn="ctr">
                        <a:lnSpc>
                          <a:spcPct val="115000"/>
                        </a:lnSpc>
                        <a:spcAft>
                          <a:spcPts val="0"/>
                        </a:spcAft>
                      </a:pP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1142</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4F6"/>
                    </a:solidFill>
                  </a:tcPr>
                </a:tc>
                <a:tc rowSpan="3">
                  <a:txBody>
                    <a:bodyPr/>
                    <a:lstStyle/>
                    <a:p>
                      <a:pPr algn="ctr">
                        <a:lnSpc>
                          <a:spcPct val="115000"/>
                        </a:lnSpc>
                        <a:spcAft>
                          <a:spcPts val="0"/>
                        </a:spcAft>
                      </a:pP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1</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4F6"/>
                    </a:solidFill>
                  </a:tcPr>
                </a:tc>
                <a:tc rowSpan="3">
                  <a:txBody>
                    <a:bodyPr/>
                    <a:lstStyle/>
                    <a:p>
                      <a:pPr algn="ctr">
                        <a:lnSpc>
                          <a:spcPct val="115000"/>
                        </a:lnSpc>
                        <a:spcAft>
                          <a:spcPts val="0"/>
                        </a:spcAft>
                      </a:pP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33</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4F6"/>
                    </a:solidFill>
                  </a:tcPr>
                </a:tc>
                <a:tc gridSpan="3">
                  <a:txBody>
                    <a:bodyPr/>
                    <a:lstStyle/>
                    <a:p>
                      <a:pPr algn="ctr">
                        <a:lnSpc>
                          <a:spcPct val="115000"/>
                        </a:lnSpc>
                        <a:spcAft>
                          <a:spcPts val="0"/>
                        </a:spcAft>
                      </a:pPr>
                      <a:r>
                        <a:rPr lang="fr-FR" sz="2000" b="1">
                          <a:effectLst/>
                          <a:latin typeface="Times New Roman" panose="02020603050405020304" pitchFamily="18" charset="0"/>
                          <a:ea typeface="Calibri" panose="020F0502020204030204" pitchFamily="34" charset="0"/>
                          <a:cs typeface="Times New Roman" panose="02020603050405020304" pitchFamily="18" charset="0"/>
                        </a:rPr>
                        <a:t>1108</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r>
              <a:tr h="430149">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200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FA</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(A/F)A</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AA</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r>
              <a:tr h="2322957">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248</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(22,38%)</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a:lnSpc>
                          <a:spcPct val="115000"/>
                        </a:lnSpc>
                        <a:spcAft>
                          <a:spcPts val="0"/>
                        </a:spcAft>
                      </a:pP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229</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(20,67%)</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a:lnSpc>
                          <a:spcPct val="115000"/>
                        </a:lnSpc>
                        <a:spcAft>
                          <a:spcPts val="0"/>
                        </a:spcAft>
                      </a:pP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631</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(56,95%)</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233045">
                <a:tc gridSpan="7">
                  <a:txBody>
                    <a:bodyPr/>
                    <a:lstStyle/>
                    <a:p>
                      <a:pPr marL="457200" algn="ctr">
                        <a:lnSpc>
                          <a:spcPct val="115000"/>
                        </a:lnSpc>
                        <a:spcAft>
                          <a:spcPts val="0"/>
                        </a:spcAft>
                      </a:pPr>
                      <a:r>
                        <a:rPr lang="fr-FR" sz="20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000" b="1" baseline="0" dirty="0" smtClean="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000" b="1" dirty="0" smtClean="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F </a:t>
                      </a:r>
                      <a:r>
                        <a:rPr lang="fr-FR" sz="20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français   /   A = </a:t>
                      </a:r>
                      <a:r>
                        <a:rPr lang="fr-FR" sz="2000" b="1" dirty="0" smtClean="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anglais</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spTree>
    <p:extLst>
      <p:ext uri="{BB962C8B-B14F-4D97-AF65-F5344CB8AC3E}">
        <p14:creationId xmlns:p14="http://schemas.microsoft.com/office/powerpoint/2010/main" val="4003774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852883084"/>
              </p:ext>
            </p:extLst>
          </p:nvPr>
        </p:nvGraphicFramePr>
        <p:xfrm>
          <a:off x="801624" y="2357406"/>
          <a:ext cx="10515601" cy="2141220"/>
        </p:xfrm>
        <a:graphic>
          <a:graphicData uri="http://schemas.openxmlformats.org/drawingml/2006/table">
            <a:tbl>
              <a:tblPr firstRow="1" firstCol="1" bandRow="1"/>
              <a:tblGrid>
                <a:gridCol w="2906512"/>
                <a:gridCol w="1943283"/>
                <a:gridCol w="1884396"/>
                <a:gridCol w="1884396"/>
                <a:gridCol w="1897014"/>
              </a:tblGrid>
              <a:tr h="640461">
                <a:tc gridSpan="5">
                  <a:txBody>
                    <a:bodyPr/>
                    <a:lstStyle/>
                    <a:p>
                      <a:pPr marL="457200">
                        <a:lnSpc>
                          <a:spcPct val="115000"/>
                        </a:lnSpc>
                        <a:spcAft>
                          <a:spcPts val="0"/>
                        </a:spcAft>
                      </a:pPr>
                      <a:r>
                        <a:rPr lang="fr-FR" sz="20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dépendant →                (basic) 17160 occurrences (29/10/2019)</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a:lnSpc>
                          <a:spcPct val="115000"/>
                        </a:lnSpc>
                        <a:spcAft>
                          <a:spcPts val="0"/>
                        </a:spcAft>
                      </a:pPr>
                      <a:r>
                        <a:rPr lang="fr-FR" sz="20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dépendant à →             (basic) 493 occurrences (29/10/2019)</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a:lnSpc>
                          <a:spcPct val="115000"/>
                        </a:lnSpc>
                        <a:spcAft>
                          <a:spcPts val="0"/>
                        </a:spcAft>
                      </a:pPr>
                      <a:r>
                        <a:rPr lang="fr-FR" sz="20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dépendant de →           (basic) 6062 occurrences (29/10/2019)</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43840">
                <a:tc>
                  <a:txBody>
                    <a:bodyPr/>
                    <a:lstStyle/>
                    <a:p>
                      <a:pPr algn="ctr">
                        <a:lnSpc>
                          <a:spcPct val="115000"/>
                        </a:lnSpc>
                        <a:spcAft>
                          <a:spcPts val="0"/>
                        </a:spcAft>
                      </a:pPr>
                      <a:r>
                        <a:rPr lang="fr-FR" sz="2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Lemme(s)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Occurrences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Drogues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Personnes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Autres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r>
              <a:tr h="245110">
                <a:tc>
                  <a:txBody>
                    <a:bodyPr/>
                    <a:lstStyle/>
                    <a:p>
                      <a:pPr algn="ctr">
                        <a:lnSpc>
                          <a:spcPct val="115000"/>
                        </a:lnSpc>
                        <a:spcAft>
                          <a:spcPts val="0"/>
                        </a:spcAft>
                      </a:pPr>
                      <a:r>
                        <a:rPr lang="fr-FR" sz="2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dépendant(e)(s) à</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288 </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(1,68%)</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166 (57,64%)</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6 (2,8%)</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r>
              <a:tr h="219837">
                <a:tc>
                  <a:txBody>
                    <a:bodyPr/>
                    <a:lstStyle/>
                    <a:p>
                      <a:pPr algn="ctr">
                        <a:lnSpc>
                          <a:spcPct val="115000"/>
                        </a:lnSpc>
                        <a:spcAft>
                          <a:spcPts val="0"/>
                        </a:spcAft>
                      </a:pPr>
                      <a:r>
                        <a:rPr lang="fr-FR" sz="20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dépendant(e)(s) de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dirty="0" smtClean="0">
                          <a:effectLst/>
                          <a:latin typeface="Times New Roman" panose="02020603050405020304" pitchFamily="18" charset="0"/>
                          <a:ea typeface="Calibri" panose="020F0502020204030204" pitchFamily="34" charset="0"/>
                          <a:cs typeface="Times New Roman" panose="02020603050405020304" pitchFamily="18" charset="0"/>
                        </a:rPr>
                        <a:t>6062</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96 (1,58%)</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r>
            </a:tbl>
          </a:graphicData>
        </a:graphic>
      </p:graphicFrame>
    </p:spTree>
    <p:extLst>
      <p:ext uri="{BB962C8B-B14F-4D97-AF65-F5344CB8AC3E}">
        <p14:creationId xmlns:p14="http://schemas.microsoft.com/office/powerpoint/2010/main" val="303614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09001" y="638294"/>
            <a:ext cx="4916795" cy="369332"/>
          </a:xfrm>
          <a:prstGeom prst="rect">
            <a:avLst/>
          </a:prstGeom>
        </p:spPr>
        <p:txBody>
          <a:bodyPr wrap="none">
            <a:spAutoFit/>
          </a:bodyPr>
          <a:lstStyle/>
          <a:p>
            <a:r>
              <a:rPr lang="fr-FR" b="1" dirty="0" smtClean="0">
                <a:effectLst/>
                <a:latin typeface="Times New Roman" panose="02020603050405020304" pitchFamily="18" charset="0"/>
                <a:ea typeface="Calibri" panose="020F0502020204030204" pitchFamily="34" charset="0"/>
              </a:rPr>
              <a:t>3. </a:t>
            </a:r>
            <a:r>
              <a:rPr lang="fr-FR" b="1" i="1" dirty="0" smtClean="0">
                <a:effectLst/>
                <a:latin typeface="Times New Roman" panose="02020603050405020304" pitchFamily="18" charset="0"/>
                <a:ea typeface="Calibri" panose="020F0502020204030204" pitchFamily="34" charset="0"/>
              </a:rPr>
              <a:t>ACCRO À</a:t>
            </a:r>
            <a:r>
              <a:rPr lang="fr-FR" b="1" dirty="0" smtClean="0">
                <a:effectLst/>
                <a:latin typeface="Times New Roman" panose="02020603050405020304" pitchFamily="18" charset="0"/>
                <a:ea typeface="Calibri" panose="020F0502020204030204" pitchFamily="34" charset="0"/>
              </a:rPr>
              <a:t> qqn ou à qqch (être dépendant de)</a:t>
            </a:r>
            <a:endParaRPr lang="fr-FR" dirty="0"/>
          </a:p>
        </p:txBody>
      </p:sp>
      <p:sp>
        <p:nvSpPr>
          <p:cNvPr id="3" name="Rectangle 2"/>
          <p:cNvSpPr/>
          <p:nvPr/>
        </p:nvSpPr>
        <p:spPr>
          <a:xfrm>
            <a:off x="5253385" y="1413047"/>
            <a:ext cx="1228028" cy="410882"/>
          </a:xfrm>
          <a:prstGeom prst="rect">
            <a:avLst/>
          </a:prstGeom>
        </p:spPr>
        <p:txBody>
          <a:bodyPr wrap="none">
            <a:spAutoFit/>
          </a:bodyPr>
          <a:lstStyle/>
          <a:p>
            <a:pPr algn="ctr">
              <a:lnSpc>
                <a:spcPct val="115000"/>
              </a:lnSpc>
              <a:spcAft>
                <a:spcPts val="0"/>
              </a:spcAft>
            </a:pPr>
            <a:r>
              <a:rPr lang="fr-FR" dirty="0">
                <a:solidFill>
                  <a:srgbClr val="000000"/>
                </a:solidFill>
                <a:latin typeface="Cambria" panose="02040503050406030204" pitchFamily="18" charset="0"/>
                <a:ea typeface="Times New Roman" panose="02020603050405020304" pitchFamily="18" charset="0"/>
                <a:cs typeface="Times New Roman" panose="02020603050405020304" pitchFamily="18" charset="0"/>
              </a:rPr>
              <a:t>larousse.fr</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2608672889"/>
              </p:ext>
            </p:extLst>
          </p:nvPr>
        </p:nvGraphicFramePr>
        <p:xfrm>
          <a:off x="810768" y="1974818"/>
          <a:ext cx="10515600" cy="3874770"/>
        </p:xfrm>
        <a:graphic>
          <a:graphicData uri="http://schemas.openxmlformats.org/drawingml/2006/table">
            <a:tbl>
              <a:tblPr firstRow="1" firstCol="1" bandRow="1"/>
              <a:tblGrid>
                <a:gridCol w="1247150"/>
                <a:gridCol w="1926458"/>
                <a:gridCol w="3590026"/>
                <a:gridCol w="3751966"/>
              </a:tblGrid>
              <a:tr h="263525">
                <a:tc>
                  <a:txBody>
                    <a:bodyPr/>
                    <a:lstStyle/>
                    <a:p>
                      <a:pPr algn="ctr">
                        <a:lnSpc>
                          <a:spcPct val="115000"/>
                        </a:lnSpc>
                        <a:spcAft>
                          <a:spcPts val="0"/>
                        </a:spcAft>
                      </a:pPr>
                      <a:r>
                        <a:rPr lang="fr-FR" sz="20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Lemme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entrée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définition</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difficultés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r>
              <a:tr h="2289810">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accro</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adjectif et nom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 accrocher)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populaire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nSpc>
                          <a:spcPct val="115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Qui en est arrivé, à l'égard d'une drogue, à un état de dépendance ; toxicomane : Soigner des </a:t>
                      </a:r>
                      <a:r>
                        <a:rPr lang="fr-F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accros à</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l'héroïne.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Qui est passionné pour quelque chose, qui ne peut plus s'en passer : Un </a:t>
                      </a:r>
                      <a:r>
                        <a:rPr lang="fr-F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accro du </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jazz.</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just">
                        <a:lnSpc>
                          <a:spcPct val="115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ORTHOGRAPHE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Invariable en genre, variable en nombre : elles sont accros.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REGISTRE Familier.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recommandation :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Dans l'expression soignée, préférer, selon le contexte, les équivalents drogué ou toxicomane pour le sens propre et fervent, fanatique, passionné pour le sens figuré.</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bl>
          </a:graphicData>
        </a:graphic>
      </p:graphicFrame>
    </p:spTree>
    <p:extLst>
      <p:ext uri="{BB962C8B-B14F-4D97-AF65-F5344CB8AC3E}">
        <p14:creationId xmlns:p14="http://schemas.microsoft.com/office/powerpoint/2010/main" val="1276312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0728" y="553511"/>
            <a:ext cx="2826415" cy="410882"/>
          </a:xfrm>
          <a:prstGeom prst="rect">
            <a:avLst/>
          </a:prstGeom>
        </p:spPr>
        <p:txBody>
          <a:bodyPr wrap="none">
            <a:spAutoFit/>
          </a:bodyPr>
          <a:lstStyle/>
          <a:p>
            <a:pPr marL="457200" algn="ctr">
              <a:lnSpc>
                <a:spcPct val="115000"/>
              </a:lnSpc>
              <a:spcBef>
                <a:spcPts val="1200"/>
              </a:spcBef>
              <a:spcAft>
                <a:spcPts val="0"/>
              </a:spcAft>
            </a:pPr>
            <a:r>
              <a:rPr lang="fr-FR" dirty="0" smtClean="0">
                <a:effectLst/>
                <a:latin typeface="Times New Roman" panose="02020603050405020304" pitchFamily="18" charset="0"/>
                <a:ea typeface="Times New Roman" panose="02020603050405020304" pitchFamily="18" charset="0"/>
                <a:cs typeface="Times New Roman" panose="02020603050405020304" pitchFamily="18" charset="0"/>
              </a:rPr>
              <a:t>dictionnaire.reverso.net</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821874780"/>
              </p:ext>
            </p:extLst>
          </p:nvPr>
        </p:nvGraphicFramePr>
        <p:xfrm>
          <a:off x="829056" y="1231678"/>
          <a:ext cx="10515601" cy="3874770"/>
        </p:xfrm>
        <a:graphic>
          <a:graphicData uri="http://schemas.openxmlformats.org/drawingml/2006/table">
            <a:tbl>
              <a:tblPr firstRow="1" firstCol="1" bandRow="1"/>
              <a:tblGrid>
                <a:gridCol w="1333378"/>
                <a:gridCol w="2515332"/>
                <a:gridCol w="2921234"/>
                <a:gridCol w="3745657"/>
              </a:tblGrid>
              <a:tr h="245110">
                <a:tc>
                  <a:txBody>
                    <a:bodyPr/>
                    <a:lstStyle/>
                    <a:p>
                      <a:pPr algn="ctr">
                        <a:lnSpc>
                          <a:spcPct val="115000"/>
                        </a:lnSpc>
                        <a:spcAft>
                          <a:spcPts val="0"/>
                        </a:spcAft>
                      </a:pPr>
                      <a:r>
                        <a:rPr lang="fr-FR" sz="20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Lemme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entrée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définition</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Compléments/ Exemples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E97AD"/>
                    </a:solidFill>
                  </a:tcPr>
                </a:tc>
              </a:tr>
              <a:tr h="2203450">
                <a:tc>
                  <a:txBody>
                    <a:bodyPr/>
                    <a:lstStyle/>
                    <a:p>
                      <a:pPr algn="just">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accro, accroché</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accro, 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adjectif invariable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 invariable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adjectif invariable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 invariable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fanatique, passionné</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relatif au toxicomane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toxicomane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(v) fana, passionné, épris, fanatique, captivé</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(v) dépendant, interdépendant, suffragant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(v) junkie, toxico, accroché</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nSpc>
                          <a:spcPct val="115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 "Accro" est un adjectif familier qui vient du participe passé "accroché" et qui qualifie une personne toxicomane ou, au sens figuré, une personne passionnée, fanatique. Ce mot s'emploie aussi comme nom.</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 : "Un ado </a:t>
                      </a:r>
                      <a:r>
                        <a:rPr lang="fr-F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accro à</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la cocaïne." </a:t>
                      </a:r>
                      <a:b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"C'est une </a:t>
                      </a:r>
                      <a:r>
                        <a:rPr lang="fr-F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accro des </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jeux vidéo."</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bl>
          </a:graphicData>
        </a:graphic>
      </p:graphicFrame>
    </p:spTree>
    <p:extLst>
      <p:ext uri="{BB962C8B-B14F-4D97-AF65-F5344CB8AC3E}">
        <p14:creationId xmlns:p14="http://schemas.microsoft.com/office/powerpoint/2010/main" val="1650775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201171290"/>
              </p:ext>
            </p:extLst>
          </p:nvPr>
        </p:nvGraphicFramePr>
        <p:xfrm>
          <a:off x="829056" y="2123535"/>
          <a:ext cx="10515600" cy="2150745"/>
        </p:xfrm>
        <a:graphic>
          <a:graphicData uri="http://schemas.openxmlformats.org/drawingml/2006/table">
            <a:tbl>
              <a:tblPr firstRow="1" firstCol="1" bandRow="1"/>
              <a:tblGrid>
                <a:gridCol w="1539484"/>
                <a:gridCol w="1703527"/>
                <a:gridCol w="1453256"/>
                <a:gridCol w="1541587"/>
                <a:gridCol w="1541587"/>
                <a:gridCol w="2736159"/>
              </a:tblGrid>
              <a:tr h="300355">
                <a:tc gridSpan="6">
                  <a:txBody>
                    <a:bodyPr/>
                    <a:lstStyle/>
                    <a:p>
                      <a:pPr algn="ctr">
                        <a:lnSpc>
                          <a:spcPct val="115000"/>
                        </a:lnSpc>
                        <a:spcAft>
                          <a:spcPts val="0"/>
                        </a:spcAft>
                      </a:pPr>
                      <a:r>
                        <a:rPr lang="fr-FR" sz="20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Accro + prépositions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20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Accro (basic) 3989 occurrences (28/10/2019)</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7728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08280">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Lemme(s)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Occurrences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Drogues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Personnes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Autres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Prépositions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77289"/>
                    </a:solidFill>
                  </a:tcPr>
                </a:tc>
              </a:tr>
              <a:tr h="156845">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accro(s) </a:t>
                      </a:r>
                      <a:r>
                        <a:rPr lang="fr-FR" sz="2000" b="1" i="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à</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2687</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227</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113</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2347</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Préposition </a:t>
                      </a:r>
                      <a:r>
                        <a:rPr lang="fr-FR" sz="2000" b="1" i="1"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à</a:t>
                      </a: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73,36%</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r>
              <a:tr h="115570">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accro(s) </a:t>
                      </a:r>
                      <a:r>
                        <a:rPr lang="fr-FR" sz="2000" b="1" i="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976</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955</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c>
                  <a:txBody>
                    <a:bodyPr/>
                    <a:lstStyle/>
                    <a:p>
                      <a:pPr algn="ctr">
                        <a:lnSpc>
                          <a:spcPct val="115000"/>
                        </a:lnSpc>
                        <a:spcAft>
                          <a:spcPts val="0"/>
                        </a:spcAft>
                      </a:pP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Préposition </a:t>
                      </a:r>
                      <a:r>
                        <a:rPr lang="fr-FR" sz="2000" b="1"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a:t>
                      </a:r>
                      <a:r>
                        <a:rPr lang="fr-FR"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26,64%</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DE3"/>
                    </a:solidFill>
                  </a:tcPr>
                </a:tc>
              </a:tr>
              <a:tr h="163195">
                <a:tc>
                  <a:txBody>
                    <a:bodyPr/>
                    <a:lstStyle/>
                    <a:p>
                      <a:pPr algn="ctr">
                        <a:lnSpc>
                          <a:spcPct val="115000"/>
                        </a:lnSpc>
                        <a:spcAft>
                          <a:spcPts val="0"/>
                        </a:spcAft>
                      </a:pPr>
                      <a:r>
                        <a:rPr lang="fr-FR" sz="2000" b="1"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Résultats</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E97AD"/>
                    </a:solidFill>
                  </a:tcPr>
                </a:tc>
                <a:tc>
                  <a:txBody>
                    <a:bodyPr/>
                    <a:lstStyle/>
                    <a:p>
                      <a:pPr algn="ctr">
                        <a:lnSpc>
                          <a:spcPct val="115000"/>
                        </a:lnSpc>
                        <a:spcAft>
                          <a:spcPts val="0"/>
                        </a:spcAft>
                      </a:pP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3663</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b="1"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241</a:t>
                      </a: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(6,58%)</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b="1"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120</a:t>
                      </a: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(3,28%)</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b="1"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3302</a:t>
                      </a:r>
                      <a:r>
                        <a:rPr lang="fr-FR"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(90,14)</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c>
                  <a:txBody>
                    <a:bodyPr/>
                    <a:lstStyle/>
                    <a:p>
                      <a:pPr algn="ctr">
                        <a:lnSpc>
                          <a:spcPct val="115000"/>
                        </a:lnSpc>
                        <a:spcAft>
                          <a:spcPts val="0"/>
                        </a:spcAft>
                      </a:pPr>
                      <a:r>
                        <a:rPr lang="fr-FR" sz="20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FF1"/>
                    </a:solidFill>
                  </a:tcPr>
                </a:tc>
              </a:tr>
            </a:tbl>
          </a:graphicData>
        </a:graphic>
      </p:graphicFrame>
    </p:spTree>
    <p:extLst>
      <p:ext uri="{BB962C8B-B14F-4D97-AF65-F5344CB8AC3E}">
        <p14:creationId xmlns:p14="http://schemas.microsoft.com/office/powerpoint/2010/main" val="427146853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TotalTime>
  <Words>1585</Words>
  <Application>Microsoft Office PowerPoint</Application>
  <PresentationFormat>Grand écran</PresentationFormat>
  <Paragraphs>559</Paragraphs>
  <Slides>21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Calibri</vt:lpstr>
      <vt:lpstr>Calibri Light</vt:lpstr>
      <vt:lpstr>Cambria</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laurent canal</dc:creator>
  <cp:lastModifiedBy>laurent canal</cp:lastModifiedBy>
  <cp:revision>27</cp:revision>
  <dcterms:created xsi:type="dcterms:W3CDTF">2021-02-23T16:51:43Z</dcterms:created>
  <dcterms:modified xsi:type="dcterms:W3CDTF">2021-02-23T23:00:51Z</dcterms:modified>
</cp:coreProperties>
</file>