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3e80037a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3e80037a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3e80037a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3e80037a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3e80037a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3e80037a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3e80037a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3e80037a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3e80037a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3e80037a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3e80037a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3e80037a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3e80037a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3e80037a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3e80037a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3e80037a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3e80037ab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3e80037a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3e80037a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3e80037a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e80037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e80037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3e80037ab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3e80037a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3e80037a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3e80037a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3e80037a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3e80037a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3e80037a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3e80037a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3e80037a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3e80037a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3e80037a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3e80037a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3e80037ab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3e80037ab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3e80037a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3e80037a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3e80037ab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3e80037ab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3e80037a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3e80037a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3e80037a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3e80037a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3e80037ab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3e80037ab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3e80037ab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3e80037ab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3e80037ab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3e80037ab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3e80037a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3e80037a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3e80037a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3e80037a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3e80037a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3e80037a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3e80037a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3e80037a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3e80037ab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3e80037a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3e80037ab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3e80037ab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3e80037ab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3e80037ab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3e80037a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3e80037a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3e80037ab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3e80037ab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3e80037ab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3e80037ab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3e80037ab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3e80037ab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3e80037ab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3e80037ab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3e80037ab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3e80037ab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3e80037ab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3e80037a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3e80037a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3e80037a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3e80037a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3e80037a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3e80037a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3e80037a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3e80037a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3e80037a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3e80037a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3e80037a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3e80037a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3e80037a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img.ceskatelevize.cz/program/porady/10130691014/foto09/207382537970006_left.jpg?1249293676" TargetMode="External"/><Relationship Id="rId4" Type="http://schemas.openxmlformats.org/officeDocument/2006/relationships/hyperlink" Target="http://www.navyletbrno.cz/wp-content/uploads/2016/07/K%C5%99tiny-770x560.jpg" TargetMode="External"/><Relationship Id="rId5" Type="http://schemas.openxmlformats.org/officeDocument/2006/relationships/hyperlink" Target="https://www.youtube.com/watch?v=ipzR9bhei_o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files.ninahedwic.webnode.cz/200700762-76c7877c1b/Malov%C3%A1n%C3%AD_kreslen%C3%AD_klasicismus.jpg" TargetMode="External"/><Relationship Id="rId4" Type="http://schemas.openxmlformats.org/officeDocument/2006/relationships/hyperlink" Target="http://fast10.vsb.cz/studijni-materialy/zsaa/pict/016klasicismus/k006.jpg" TargetMode="External"/><Relationship Id="rId5" Type="http://schemas.openxmlformats.org/officeDocument/2006/relationships/hyperlink" Target="https://youtu.be/quxTnEEETb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upload.wikimedia.org/wikipedia/commons/1/19/Death_and_the_Gravedigger_-_C._Schwabe.jpg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Periodizace literatury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RSb040 Úvod do studia literární vědy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#1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Kronika (Dalimilova kronika)</a:t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Páni po koniu pojedú,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až Bieliny řěky dojedú.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Podle té řěky kóň poteče,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na jednu úlehl přiteče,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s na niejž oráše muž veliký,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obinuv své nohy łýky.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Kázání (Hus)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V tomto čtení jest zmienka o vězení svatého Jana, krstitele Kristova; druhé, o divných skutciech pána Ježíše Krista; třetie, A. o chvále svatého Jana. O vězení die čtenie: „Když uslyšě Jan v okovách skutky Kristovy.“ Tu věz, že S. Jan byl jest v okovách v žaláři proto, že tresktal jest Heroda krále z cizoložstvie, jakož píše S. Mt. v 14 k. 3-4 v. řka: Herodes popadl jest Jana, a svázal a vsadil ho do žaláře pro Erodias, ženu bratra svého; neb řiekal jemu Jan: Neslušie jie tobě mieti.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Dante: Peklo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32" y="1152482"/>
            <a:ext cx="5306323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250" y="1105938"/>
            <a:ext cx="21145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Renesance (14.-16. stol.)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příklon k člověku, odklon od Boha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antika, individualismus, měšťanství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objevy a vynálezy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smyslnost, rozumovost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Francesco Petrarca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Giovanni Boccaccio: </a:t>
            </a:r>
            <a:r>
              <a:rPr i="1" lang="cs"/>
              <a:t>Dekameron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William Shakespeare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Francois Rabelaise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John Milton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Miguel de Cervantes y Saaverda: </a:t>
            </a:r>
            <a:r>
              <a:rPr i="1" lang="cs"/>
              <a:t>Don Quijote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Dekameron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Služka zavedla Andrcuccia do domu své paní, jež bydlela ve čtvrti zvané Hampejz, jejíž jméno už samo ukazuje, jak počestná je to čtvrť. Andreuccio však o tom nic nevěděl a netušil, ba měl za to, že jde na nějaké velepočestné místo a k nějaké roztomilé paní a bez rozpaků, veden služkou, vstoupil do jejího domu. Stoupal po schodišti, a když služka zavolala na svou paní: „Tady je Andreuccio,“ spatřil nahoře na schodišti onu paní, jež na něho už čekala.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Sonet (Petrarca)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" sz="1200">
                <a:solidFill>
                  <a:schemeClr val="dk1"/>
                </a:solidFill>
              </a:rPr>
              <a:t>Nemohla být ani stvořena z prvků pozemských...</a:t>
            </a:r>
            <a:endParaRPr i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Kde zlato vzal bůh lásky, z které žíly,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na ty dva copy kadeřavých vlasů?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Kde v trní růže? Z kterých zeměpásů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ten křehký sníh, v nějž dech a tep se vlily?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Odkud ty perly, z kterých letmo střílí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ta cudná slova tlumeného hlasu?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Odkud má tolik nebeského jasu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a božských krás pro mramor čela bílý?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Od kterých kůrů, z kterých kruhů ráje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ten zpěvný hlas, jenž trápí mě a tráví,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že snad mě stráví za nedlouhý čas?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Kterého slunce záře vrozena je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těm očím, v nichž můj bol i mír můj pravý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a z nichž mě žehnou plameny a mráz?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Sonet (Shakespeare)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/>
              <a:t>Znaven tím vším, já chci jen smrt a klid,</a:t>
            </a:r>
            <a:br>
              <a:rPr lang="cs" sz="1400"/>
            </a:br>
            <a:r>
              <a:rPr lang="cs" sz="1400"/>
              <a:t>jen nevidět, jak žebrá poctivec,</a:t>
            </a:r>
            <a:br>
              <a:rPr lang="cs" sz="1400"/>
            </a:br>
            <a:r>
              <a:rPr lang="cs" sz="1400"/>
              <a:t>jak pýchou dme se pouhý parazit,</a:t>
            </a:r>
            <a:br>
              <a:rPr lang="cs" sz="1400"/>
            </a:br>
            <a:r>
              <a:rPr lang="cs" sz="1400"/>
              <a:t>jak pokřiví se každá čistá věc,</a:t>
            </a:r>
            <a:br>
              <a:rPr lang="cs" sz="1400"/>
            </a:br>
            <a:r>
              <a:rPr lang="cs" sz="1400"/>
              <a:t>jak trapně září pozlátko všech poct,</a:t>
            </a:r>
            <a:br>
              <a:rPr lang="cs" sz="1400"/>
            </a:br>
            <a:r>
              <a:rPr lang="cs" sz="1400"/>
              <a:t>jak dívčí cudnost brutálně rve chtíč,</a:t>
            </a:r>
            <a:br>
              <a:rPr lang="cs" sz="1400"/>
            </a:br>
            <a:r>
              <a:rPr lang="cs" sz="1400"/>
              <a:t>jak sprostota se sápe na slušnost,</a:t>
            </a:r>
            <a:br>
              <a:rPr lang="cs" sz="1400"/>
            </a:br>
            <a:r>
              <a:rPr lang="cs" sz="1400"/>
              <a:t>jak blbost na schopné si bere bič,</a:t>
            </a:r>
            <a:br>
              <a:rPr lang="cs" sz="1400"/>
            </a:br>
            <a:r>
              <a:rPr lang="cs" sz="1400"/>
              <a:t>jak umění je pořád služkou mocných,</a:t>
            </a:r>
            <a:br>
              <a:rPr lang="cs" sz="1400"/>
            </a:br>
            <a:r>
              <a:rPr lang="cs" sz="1400"/>
              <a:t>jak hloupost zpupně chytrým poroučí,</a:t>
            </a:r>
            <a:br>
              <a:rPr lang="cs" sz="1400"/>
            </a:br>
            <a:r>
              <a:rPr lang="cs" sz="1400"/>
              <a:t>jak prostá pravda je všem prostě pro smích,</a:t>
            </a:r>
            <a:br>
              <a:rPr lang="cs" sz="1400"/>
            </a:br>
            <a:r>
              <a:rPr lang="cs" sz="1400"/>
              <a:t>jak zlo se dobru chechtá do očí.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400"/>
              <a:t>Znaven tím vším, já umřel bych tak rád,</a:t>
            </a:r>
            <a:br>
              <a:rPr lang="cs" sz="1400"/>
            </a:br>
            <a:r>
              <a:rPr lang="cs" sz="1400"/>
              <a:t>jen nemuset tu tebe zanechat.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Baroko (16.-18. stol.)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katolicismus, jezuité, protireformace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mysticismus, alegorie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vypjatost výrazu, citová exaltace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silné projevy ve všech uměleckých druzích (</a:t>
            </a:r>
            <a:r>
              <a:rPr lang="cs" u="sng">
                <a:solidFill>
                  <a:schemeClr val="hlink"/>
                </a:solidFill>
                <a:hlinkClick r:id="rId3"/>
              </a:rPr>
              <a:t>malba</a:t>
            </a:r>
            <a:r>
              <a:rPr lang="cs"/>
              <a:t>, </a:t>
            </a:r>
            <a:r>
              <a:rPr lang="cs" u="sng">
                <a:solidFill>
                  <a:schemeClr val="hlink"/>
                </a:solidFill>
                <a:hlinkClick r:id="rId4"/>
              </a:rPr>
              <a:t>architektura</a:t>
            </a:r>
            <a:r>
              <a:rPr lang="cs"/>
              <a:t>, </a:t>
            </a:r>
            <a:r>
              <a:rPr lang="cs" u="sng">
                <a:solidFill>
                  <a:schemeClr val="hlink"/>
                </a:solidFill>
                <a:hlinkClick r:id="rId5"/>
              </a:rPr>
              <a:t>hudba</a:t>
            </a:r>
            <a:r>
              <a:rPr lang="cs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literatura psaná duchovními (JAK, Bohuslav Balbín)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Bedřich Bridel: Co Bůh, člověk?</a:t>
            </a:r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200"/>
              <a:t>Zdá se mi, že k vysoku</a:t>
            </a:r>
            <a:br>
              <a:rPr lang="cs" sz="1200"/>
            </a:br>
            <a:r>
              <a:rPr lang="cs" sz="1200"/>
              <a:t>již se nad planéty beru,</a:t>
            </a:r>
            <a:br>
              <a:rPr lang="cs" sz="1200"/>
            </a:br>
            <a:r>
              <a:rPr lang="cs" sz="1200"/>
              <a:t>odtud jen na poskoku</a:t>
            </a:r>
            <a:br>
              <a:rPr lang="cs" sz="1200"/>
            </a:br>
            <a:r>
              <a:rPr lang="cs" sz="1200"/>
              <a:t>z země se k nebi poberu:</a:t>
            </a:r>
            <a:br>
              <a:rPr lang="cs" sz="1200"/>
            </a:br>
            <a:r>
              <a:rPr lang="cs" sz="1200"/>
              <a:t>ňáký mě oheň živí,</a:t>
            </a:r>
            <a:br>
              <a:rPr lang="cs" sz="1200"/>
            </a:br>
            <a:r>
              <a:rPr lang="cs" sz="1200"/>
              <a:t>kostí vnitřnosti protírá:</a:t>
            </a:r>
            <a:br>
              <a:rPr lang="cs" sz="1200"/>
            </a:br>
            <a:r>
              <a:rPr lang="cs" sz="1200"/>
              <a:t>oheň div, než bez dříví,</a:t>
            </a:r>
            <a:br>
              <a:rPr lang="cs" sz="1200"/>
            </a:br>
            <a:r>
              <a:rPr lang="cs" sz="1200"/>
              <a:t>i tělo i duši zžírá.</a:t>
            </a:r>
            <a:br>
              <a:rPr lang="cs" sz="1200"/>
            </a:br>
            <a:r>
              <a:rPr lang="cs" sz="1200"/>
              <a:t>Takliž mne obnovuješ?</a:t>
            </a:r>
            <a:br>
              <a:rPr lang="cs" sz="1200"/>
            </a:br>
            <a:r>
              <a:rPr lang="cs" sz="1200"/>
              <a:t>srdce mé, mozek, mé žíly,</a:t>
            </a:r>
            <a:br>
              <a:rPr lang="cs" sz="1200"/>
            </a:br>
            <a:r>
              <a:rPr lang="cs" sz="1200"/>
              <a:t>Bože, si zhotovuješ,</a:t>
            </a:r>
            <a:br>
              <a:rPr lang="cs" sz="1200"/>
            </a:br>
            <a:r>
              <a:rPr lang="cs" sz="1200"/>
              <a:t>oheň ten mě mdlí i sílí:</a:t>
            </a:r>
            <a:br>
              <a:rPr lang="cs" sz="1200"/>
            </a:br>
            <a:r>
              <a:rPr lang="cs" sz="1200"/>
              <a:t>z světa, z toho oudolí,</a:t>
            </a:r>
            <a:br>
              <a:rPr lang="cs" sz="1200"/>
            </a:br>
            <a:r>
              <a:rPr lang="cs" sz="1200"/>
              <a:t>k sobě mne, můj Bože, voláš,</a:t>
            </a:r>
            <a:br>
              <a:rPr lang="cs" sz="1200"/>
            </a:br>
            <a:r>
              <a:rPr lang="cs" sz="1200"/>
              <a:t>kde všecko stůně, bolí,</a:t>
            </a:r>
            <a:br>
              <a:rPr lang="cs" sz="1200"/>
            </a:br>
            <a:r>
              <a:rPr lang="cs" sz="1200"/>
              <a:t>když tak v vnitřnostech plápoláš.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Klasicismus (17.-18. stol.)</a:t>
            </a:r>
            <a:endParaRPr/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umělecké zásady (předepsaná podoba děl, pevné žánry)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návrat k antice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pravidelnost, schematičnost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vysoká X nízká umění/témata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komedie, tragédie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Moliére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Jean Racine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Osvícenství: didaktičnost, vědeckost (Voltaire, Diderot)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klasicismus v </a:t>
            </a:r>
            <a:r>
              <a:rPr lang="cs" u="sng">
                <a:solidFill>
                  <a:schemeClr val="hlink"/>
                </a:solidFill>
                <a:hlinkClick r:id="rId3"/>
              </a:rPr>
              <a:t>malbě</a:t>
            </a:r>
            <a:r>
              <a:rPr lang="cs"/>
              <a:t> / </a:t>
            </a:r>
            <a:r>
              <a:rPr lang="cs" u="sng">
                <a:solidFill>
                  <a:schemeClr val="hlink"/>
                </a:solidFill>
                <a:hlinkClick r:id="rId4"/>
              </a:rPr>
              <a:t>architektuře</a:t>
            </a:r>
            <a:r>
              <a:rPr lang="cs"/>
              <a:t> / </a:t>
            </a:r>
            <a:r>
              <a:rPr lang="cs" u="sng">
                <a:solidFill>
                  <a:schemeClr val="hlink"/>
                </a:solidFill>
                <a:hlinkClick r:id="rId5"/>
              </a:rPr>
              <a:t>hudbě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Literární období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typicky podle ARCHITEKTONICKÝCH SLOHŮ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dominantní žánry a poetiky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proměny funkcí literatury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19466" l="8172" r="13248" t="6404"/>
          <a:stretch/>
        </p:blipFill>
        <p:spPr>
          <a:xfrm>
            <a:off x="5968550" y="888450"/>
            <a:ext cx="2963025" cy="38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(pre)Romantismus</a:t>
            </a:r>
            <a:endParaRPr/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individualismus, idylická příroda, láska, utrpení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rozervaný hrdina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ústup rozumovosti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návrat ke středověku, mýtům, legendám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K. H. Mácha: </a:t>
            </a:r>
            <a:r>
              <a:rPr i="1" lang="cs"/>
              <a:t>Máj</a:t>
            </a:r>
            <a:r>
              <a:rPr lang="cs"/>
              <a:t>, </a:t>
            </a:r>
            <a:r>
              <a:rPr i="1" lang="cs"/>
              <a:t>Cikáni, Kat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K. J. Erben: </a:t>
            </a:r>
            <a:r>
              <a:rPr i="1" lang="cs"/>
              <a:t>Kytice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V. Hugo, A. de Musset, Novalis, A. S. Puškin, M. J. Lermontov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K. H. Mácha: </a:t>
            </a:r>
            <a:r>
              <a:rPr i="1" lang="cs"/>
              <a:t>Máj</a:t>
            </a:r>
            <a:endParaRPr i="1"/>
          </a:p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200"/>
              <a:t>Tak zašel dnes dvacátý den,</a:t>
            </a:r>
            <a:br>
              <a:rPr lang="cs" sz="1200"/>
            </a:br>
            <a:r>
              <a:rPr lang="cs" sz="1200"/>
              <a:t>v krajinu tichou kráčí sen.</a:t>
            </a:r>
            <a:br>
              <a:rPr lang="cs" sz="1200"/>
            </a:br>
            <a:r>
              <a:rPr lang="cs" sz="1200"/>
              <a:t>Poslední požár kvapně hasne,</a:t>
            </a:r>
            <a:br>
              <a:rPr lang="cs" sz="1200"/>
            </a:br>
            <a:r>
              <a:rPr lang="cs" sz="1200"/>
              <a:t>i nebe, jenž se růžojasné</a:t>
            </a:r>
            <a:br>
              <a:rPr lang="cs" sz="1200"/>
            </a:br>
            <a:r>
              <a:rPr lang="cs" sz="1200"/>
              <a:t>nad modrými horami míhá.</a:t>
            </a:r>
            <a:br>
              <a:rPr lang="cs" sz="1200"/>
            </a:br>
            <a:r>
              <a:rPr lang="cs" sz="1200"/>
              <a:t>„On nejde — již se nevrátí! —</a:t>
            </a:r>
            <a:br>
              <a:rPr lang="cs" sz="1200"/>
            </a:br>
            <a:r>
              <a:rPr lang="cs" sz="1200"/>
              <a:t>Svedenou žel tu zachvátí!“</a:t>
            </a:r>
            <a:br>
              <a:rPr lang="cs" sz="1200"/>
            </a:br>
            <a:r>
              <a:rPr lang="cs" sz="1200"/>
              <a:t>Hluboký vzdech jí ňadra zdvíhá,</a:t>
            </a:r>
            <a:br>
              <a:rPr lang="cs" sz="1200"/>
            </a:br>
            <a:r>
              <a:rPr lang="cs" sz="1200"/>
              <a:t>bolestný srdcem bije cit,</a:t>
            </a:r>
            <a:br>
              <a:rPr lang="cs" sz="1200"/>
            </a:br>
            <a:r>
              <a:rPr lang="cs" sz="1200"/>
              <a:t>a u tajemné vod stonání</a:t>
            </a:r>
            <a:br>
              <a:rPr lang="cs" sz="1200"/>
            </a:br>
            <a:r>
              <a:rPr lang="cs" sz="1200"/>
              <a:t>mísí se dívky pláč a lkání.</a:t>
            </a:r>
            <a:br>
              <a:rPr lang="cs" sz="1200"/>
            </a:br>
            <a:r>
              <a:rPr lang="cs" sz="1200"/>
              <a:t>V slzích se zhlíží hvězdný svit,</a:t>
            </a:r>
            <a:br>
              <a:rPr lang="cs" sz="1200"/>
            </a:br>
            <a:r>
              <a:rPr lang="cs" sz="1200"/>
              <a:t>jenž po lících co jiskry plynou.</a:t>
            </a:r>
            <a:br>
              <a:rPr lang="cs" sz="1200"/>
            </a:br>
            <a:r>
              <a:rPr lang="cs" sz="1200"/>
              <a:t>Vřelé ty jiskry tváře chladné</a:t>
            </a:r>
            <a:br>
              <a:rPr lang="cs" sz="1200"/>
            </a:br>
            <a:r>
              <a:rPr lang="cs" sz="1200"/>
              <a:t>co padající hvězdy hynou;</a:t>
            </a:r>
            <a:br>
              <a:rPr lang="cs" sz="1200"/>
            </a:br>
            <a:r>
              <a:rPr lang="cs" sz="1200"/>
              <a:t>kam zapadnou, tam květ uvadne.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Realismus</a:t>
            </a:r>
            <a:endParaRPr/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mimetičnost, realistická zobrazivost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ústup individualismu, kolektivní hrdina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dominance románu a povídky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kritika společnosti a morálky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venkovská tematika (ve slov. zemích)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A. Jirásek, H. Sienkiewicz, T. Nováková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Stendhal, H. de Balzac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Naturalismus</a:t>
            </a:r>
            <a:endParaRPr/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vliv pozitivismu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literatura = vědecká metoda popisu světa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extrémní zaměření na detail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tematika společenských deviací (prostitutky, zloději, chudina)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genetická determinace “zlým genem”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E. Zola, K. M. Čapek-Chod, G. de Maupassant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Moderna</a:t>
            </a:r>
            <a:endParaRPr/>
          </a:p>
        </p:txBody>
      </p:sp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odmítnutí naturalismu a realismu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návrat individualismu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lartpourlartismus - umění má sloužit výhradně uměleckým cílům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snaha po dokonalosti formy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silně diferencované směry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Symbolismus</a:t>
            </a:r>
            <a:endParaRPr/>
          </a:p>
        </p:txBody>
      </p:sp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malba</a:t>
            </a:r>
            <a:r>
              <a:rPr lang="cs"/>
              <a:t> (Carlos Schwab: Hrobníkova smrt)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snaha o postižení reality skrze zahalené symboly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S. Mallarmé, A. Rhimbaud, P. Verlaine, O. Březina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Otokar Březina: Ženy </a:t>
            </a:r>
            <a:endParaRPr/>
          </a:p>
        </p:txBody>
      </p:sp>
      <p:sp>
        <p:nvSpPr>
          <p:cNvPr id="209" name="Google Shape;20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Co zpívá večer nad královstvími, nad městy, nad oseními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a nad cestami tajuplnými, soumraky zarosenými?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Čí ruce v sadech západů, když pod nebesy zaplanou,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po tisíciletí vám růže trhají jak na přivítanou? -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Karel Hlaváček: Hrál kdosi na hoboj</a:t>
            </a:r>
            <a:endParaRPr/>
          </a:p>
        </p:txBody>
      </p:sp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Hrál dlouze na hoboj, v tmách na pobřeží, v tmách,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na plochém pobřeží, kde nikdo nepřistál: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hrál pro svou Lhostejnost, či hrál spíš pro svůj Strach?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>
                <a:solidFill>
                  <a:schemeClr val="dk1"/>
                </a:solidFill>
              </a:rPr>
              <a:t>byl tichý Pastevec, či vyděděný Král?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Dekadence</a:t>
            </a:r>
            <a:endParaRPr/>
          </a:p>
        </p:txBody>
      </p:sp>
      <p:sp>
        <p:nvSpPr>
          <p:cNvPr id="221" name="Google Shape;221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Vzpomeňte, duše má, nač za letního rána,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jak stvořeného pro lásku,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jsme přišli: u cesty zdechlina rozežraná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 horkém loži z oblásků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(Ch. Baudelaire)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Impresionismus (A. Sova)</a:t>
            </a:r>
            <a:endParaRPr/>
          </a:p>
        </p:txBody>
      </p:sp>
      <p:sp>
        <p:nvSpPr>
          <p:cNvPr id="227" name="Google Shape;22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chemeClr val="dk1"/>
                </a:solidFill>
              </a:rPr>
              <a:t>Ó, proč tak pozdě? řek jsem k ní. Poslední slunce na sítí,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chemeClr val="dk1"/>
                </a:solidFill>
              </a:rPr>
              <a:t>zvony mi v mlhách umlkly, jsou ptáci v travách ukrytí,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chemeClr val="dk1"/>
                </a:solidFill>
              </a:rPr>
              <a:t>mé louky teskní vůní mdlou a vody sešeřeny jsou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chemeClr val="dk1"/>
                </a:solidFill>
              </a:rPr>
              <a:t>a přes přívozy stíny jdou a všecko planou je už hrou.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Literární směr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 19. stol.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vnitřně soudržná poetika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organizovaná činnost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Anarchističtí buřiči</a:t>
            </a:r>
            <a:endParaRPr/>
          </a:p>
        </p:txBody>
      </p:sp>
      <p:sp>
        <p:nvSpPr>
          <p:cNvPr id="233" name="Google Shape;233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chemeClr val="dk1"/>
                </a:solidFill>
              </a:rPr>
              <a:t>Touha má bloudí těkavě světem,</a:t>
            </a:r>
            <a:br>
              <a:rPr lang="cs" sz="1500">
                <a:solidFill>
                  <a:schemeClr val="dk1"/>
                </a:solidFill>
              </a:rPr>
            </a:br>
            <a:r>
              <a:rPr lang="cs" sz="1500">
                <a:solidFill>
                  <a:schemeClr val="dk1"/>
                </a:solidFill>
              </a:rPr>
              <a:t>a já popíjím v úzkých zdech.</a:t>
            </a:r>
            <a:br>
              <a:rPr lang="cs" sz="1500">
                <a:solidFill>
                  <a:schemeClr val="dk1"/>
                </a:solidFill>
              </a:rPr>
            </a:br>
            <a:r>
              <a:rPr lang="cs" sz="1500">
                <a:solidFill>
                  <a:schemeClr val="dk1"/>
                </a:solidFill>
              </a:rPr>
              <a:t>Co je mi po tom, budu-li dětem</a:t>
            </a:r>
            <a:br>
              <a:rPr lang="cs" sz="1500">
                <a:solidFill>
                  <a:schemeClr val="dk1"/>
                </a:solidFill>
              </a:rPr>
            </a:br>
            <a:r>
              <a:rPr lang="cs" sz="1500">
                <a:solidFill>
                  <a:schemeClr val="dk1"/>
                </a:solidFill>
              </a:rPr>
              <a:t>cestou k domovu na posměch!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500">
                <a:solidFill>
                  <a:schemeClr val="dk1"/>
                </a:solidFill>
              </a:rPr>
              <a:t>Propil jsem peníze, na dluh pít budu.</a:t>
            </a:r>
            <a:br>
              <a:rPr lang="cs" sz="1500">
                <a:solidFill>
                  <a:schemeClr val="dk1"/>
                </a:solidFill>
              </a:rPr>
            </a:br>
            <a:r>
              <a:rPr lang="cs" sz="1500">
                <a:solidFill>
                  <a:schemeClr val="dk1"/>
                </a:solidFill>
              </a:rPr>
              <a:t>Šťasten, kdo propije boty své!</a:t>
            </a:r>
            <a:br>
              <a:rPr lang="cs" sz="1500">
                <a:solidFill>
                  <a:schemeClr val="dk1"/>
                </a:solidFill>
              </a:rPr>
            </a:br>
            <a:r>
              <a:rPr lang="cs" sz="1500">
                <a:solidFill>
                  <a:schemeClr val="dk1"/>
                </a:solidFill>
              </a:rPr>
              <a:t>Zřím oknem krčmy ven v rozmoklou půdu.</a:t>
            </a:r>
            <a:br>
              <a:rPr lang="cs" sz="1500">
                <a:solidFill>
                  <a:schemeClr val="dk1"/>
                </a:solidFill>
              </a:rPr>
            </a:br>
            <a:r>
              <a:rPr lang="cs" sz="1500">
                <a:solidFill>
                  <a:schemeClr val="dk1"/>
                </a:solidFill>
              </a:rPr>
              <a:t>Podzim se stromů listí rve.</a:t>
            </a:r>
            <a:endParaRPr sz="1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Avantgarda</a:t>
            </a:r>
            <a:endParaRPr/>
          </a:p>
        </p:txBody>
      </p:sp>
      <p:sp>
        <p:nvSpPr>
          <p:cNvPr id="239" name="Google Shape;239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odmítnutí “starého světa”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hledání nových, často extrémních či experimentálních postupů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vnitřně velmi diferencované hnutí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častý příklon k radikálním politickým proudům (fašismus, komunismus)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Dadaismus</a:t>
            </a:r>
            <a:endParaRPr/>
          </a:p>
        </p:txBody>
      </p:sp>
      <p:sp>
        <p:nvSpPr>
          <p:cNvPr id="245" name="Google Shape;245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nesmysl a absurdno jako metoda práce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odmítnutí války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Tristan Tzara, M. Duchamp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Man Ray, Max Ernst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Branko V. Poljanski</a:t>
            </a:r>
            <a:endParaRPr/>
          </a:p>
        </p:txBody>
      </p:sp>
      <p:pic>
        <p:nvPicPr>
          <p:cNvPr id="246" name="Google Shape;24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600" y="0"/>
            <a:ext cx="39413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Futurismus</a:t>
            </a:r>
            <a:endParaRPr/>
          </a:p>
        </p:txBody>
      </p:sp>
      <p:sp>
        <p:nvSpPr>
          <p:cNvPr id="252" name="Google Shape;252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víra v technický pokrok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tematika strojů a vynálezů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F. T. Marinetti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V. Majakovskij, V. Chlebnikov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“Prohlašujeme, že se nádhera světa obohatila o novou krásu: o krásu rychlosti. Závodní automobil se svou kapotou ozdobenou velkými rourami podobnými hadům s výbušným dechem. Řvoucí automobil, jenž jako by se řítil po dělových nábojích, je krásnější než Niké ze Samothráky.”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37246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8113" y="675538"/>
            <a:ext cx="4884175" cy="3792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Surrealismus</a:t>
            </a:r>
            <a:endParaRPr/>
          </a:p>
        </p:txBody>
      </p:sp>
      <p:sp>
        <p:nvSpPr>
          <p:cNvPr id="266" name="Google Shape;266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metoda: psychoanalýza, freudiánství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automatické psaní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sen, změněné stavy vědomí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A. Breton, P. Eluard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V. Nezval, Toyen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S. Dalí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Jiří Kolář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057" y="0"/>
            <a:ext cx="69498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Poetismus</a:t>
            </a:r>
            <a:endParaRPr/>
          </a:p>
        </p:txBody>
      </p:sp>
      <p:sp>
        <p:nvSpPr>
          <p:cNvPr id="279" name="Google Shape;279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český avantgardní smět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poezie se má prožívat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obliba zábavných témat (cirkusy, kino, film, alkohol, exotika)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V. Nezval, K. Biebl, J. Seifert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6675"/>
            <a:ext cx="440055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Proletářská poezie/literatura</a:t>
            </a:r>
            <a:endParaRPr/>
          </a:p>
        </p:txBody>
      </p:sp>
      <p:sp>
        <p:nvSpPr>
          <p:cNvPr id="292" name="Google Shape;292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tematizace života dělnické třídy a chudiny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touha po spravedlivém světě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přechod k soc. realismu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J. Wolker, M. Gorkij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J. Hora, V. Nezval, M. Majerová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Literární skupina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skupina konkrétních autorů sdružených často kolem časopisu, edice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Skupina 42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Skupina československých surrealistů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Ruchovci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Lumírovci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Májovci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</a:rPr>
              <a:t>Utichly továrny, utichly ulice,</a:t>
            </a:r>
            <a:br>
              <a:rPr lang="cs" sz="1600">
                <a:solidFill>
                  <a:schemeClr val="dk1"/>
                </a:solidFill>
              </a:rPr>
            </a:br>
            <a:r>
              <a:rPr lang="cs" sz="1600">
                <a:solidFill>
                  <a:schemeClr val="dk1"/>
                </a:solidFill>
              </a:rPr>
              <a:t>usnuly hvězdy okolo měsíce</a:t>
            </a:r>
            <a:br>
              <a:rPr lang="cs" sz="1600">
                <a:solidFill>
                  <a:schemeClr val="dk1"/>
                </a:solidFill>
              </a:rPr>
            </a:br>
            <a:r>
              <a:rPr lang="cs" sz="1600">
                <a:solidFill>
                  <a:schemeClr val="dk1"/>
                </a:solidFill>
              </a:rPr>
              <a:t>a z města celého v pozdní ty hodiny</a:t>
            </a:r>
            <a:br>
              <a:rPr lang="cs" sz="1600">
                <a:solidFill>
                  <a:schemeClr val="dk1"/>
                </a:solidFill>
              </a:rPr>
            </a:br>
            <a:r>
              <a:rPr lang="cs" sz="1600">
                <a:solidFill>
                  <a:schemeClr val="dk1"/>
                </a:solidFill>
              </a:rPr>
              <a:t>nezavřel očí svých jenom dům jediný,</a:t>
            </a:r>
            <a:br>
              <a:rPr lang="cs" sz="1600">
                <a:solidFill>
                  <a:schemeClr val="dk1"/>
                </a:solidFill>
              </a:rPr>
            </a:br>
            <a:r>
              <a:rPr lang="cs" sz="1600">
                <a:solidFill>
                  <a:schemeClr val="dk1"/>
                </a:solidFill>
              </a:rPr>
              <a:t>očí sých ohnivých, co do tmy křičí,</a:t>
            </a:r>
            <a:br>
              <a:rPr lang="cs" sz="1600">
                <a:solidFill>
                  <a:schemeClr val="dk1"/>
                </a:solidFill>
              </a:rPr>
            </a:br>
            <a:r>
              <a:rPr lang="cs" sz="1600">
                <a:solidFill>
                  <a:schemeClr val="dk1"/>
                </a:solidFill>
              </a:rPr>
              <a:t>že za nimi uprostřed strojů, pák, kotlů a železných tyčí</a:t>
            </a:r>
            <a:br>
              <a:rPr lang="cs" sz="1600">
                <a:solidFill>
                  <a:schemeClr val="dk1"/>
                </a:solidFill>
              </a:rPr>
            </a:br>
            <a:r>
              <a:rPr lang="cs" sz="1600">
                <a:solidFill>
                  <a:schemeClr val="dk1"/>
                </a:solidFill>
              </a:rPr>
              <a:t>dělníků deset své svaly železem propletlo,</a:t>
            </a:r>
            <a:br>
              <a:rPr lang="cs" sz="1600">
                <a:solidFill>
                  <a:schemeClr val="dk1"/>
                </a:solidFill>
              </a:rPr>
            </a:br>
            <a:r>
              <a:rPr lang="cs" sz="1600">
                <a:solidFill>
                  <a:schemeClr val="dk1"/>
                </a:solidFill>
              </a:rPr>
              <a:t>aby se ruce a oči jim změnily ve světlo.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</a:rPr>
              <a:t>"Antoníne, topiči elektrárenský,</a:t>
            </a:r>
            <a:br>
              <a:rPr lang="cs" sz="1600">
                <a:solidFill>
                  <a:schemeClr val="dk1"/>
                </a:solidFill>
              </a:rPr>
            </a:br>
            <a:r>
              <a:rPr lang="cs" sz="1600">
                <a:solidFill>
                  <a:schemeClr val="dk1"/>
                </a:solidFill>
              </a:rPr>
              <a:t>do kotle přilož!"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Existencialismus</a:t>
            </a:r>
            <a:endParaRPr/>
          </a:p>
        </p:txBody>
      </p:sp>
      <p:sp>
        <p:nvSpPr>
          <p:cNvPr id="304" name="Google Shape;304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044875" cy="30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6275" y="1143000"/>
            <a:ext cx="23812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Beatnici</a:t>
            </a:r>
            <a:endParaRPr/>
          </a:p>
        </p:txBody>
      </p:sp>
      <p:sp>
        <p:nvSpPr>
          <p:cNvPr id="312" name="Google Shape;312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9"/>
            <a:ext cx="3105818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7525" y="1152478"/>
            <a:ext cx="338093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Potkala jsem ho tak náhle jako strach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Stál na mostě, díval se do tmy dolů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Ptám se ho: „To jsi básník a nebo sebevrah?“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A on řek: „Pojď, budem smutní spolu.“ </a:t>
            </a:r>
            <a:endParaRPr/>
          </a:p>
        </p:txBody>
      </p:sp>
      <p:pic>
        <p:nvPicPr>
          <p:cNvPr id="321" name="Google Shape;32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4550" y="661975"/>
            <a:ext cx="2857500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Postmodernismus</a:t>
            </a:r>
            <a:endParaRPr/>
          </a:p>
        </p:txBody>
      </p:sp>
      <p:sp>
        <p:nvSpPr>
          <p:cNvPr id="327" name="Google Shape;327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6"/>
            <a:ext cx="2270719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2425" y="1152475"/>
            <a:ext cx="249599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8425" y="1152475"/>
            <a:ext cx="232742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57"/>
          <p:cNvPicPr preferRelativeResize="0"/>
          <p:nvPr/>
        </p:nvPicPr>
        <p:blipFill rotWithShape="1">
          <a:blip r:embed="rId3">
            <a:alphaModFix/>
          </a:blip>
          <a:srcRect b="57961" l="0" r="0" t="4587"/>
          <a:stretch/>
        </p:blipFill>
        <p:spPr>
          <a:xfrm>
            <a:off x="892725" y="1104850"/>
            <a:ext cx="7070175" cy="375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směry/školy/proudy?</a:t>
            </a:r>
            <a:endParaRPr/>
          </a:p>
        </p:txBody>
      </p:sp>
      <p:sp>
        <p:nvSpPr>
          <p:cNvPr id="343" name="Google Shape;343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nový román?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underground?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ruralismus?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vitalismus?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můžeme dnes mluvit vůbec o těchto pojmech?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Literární škola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skupina autorů sdružená kolem osobnosti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napodobování (epigonství)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Románský sloh (11.-12. stol.)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hrdinné písně a eposy (O Rolandovi, O Cidovi)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rozvíjející se křesťanské oblasti (Itálie, Francie, Německo, Anglie)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dominuje latina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kázání, epos, kronika, legenda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Epos (Píseň o Rolandovi)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0" l="56608" r="0" t="31661"/>
          <a:stretch/>
        </p:blipFill>
        <p:spPr>
          <a:xfrm>
            <a:off x="4804875" y="361075"/>
            <a:ext cx="3894075" cy="452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Kronika (Kosmova kronika česká)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00">
                <a:solidFill>
                  <a:schemeClr val="dk1"/>
                </a:solidFill>
              </a:rPr>
              <a:t>VRATISLAV HODLÁ LANCE POVÝŠITI NA BISKUPA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400">
                <a:solidFill>
                  <a:schemeClr val="dk1"/>
                </a:solidFill>
              </a:rPr>
              <a:t>Tehdy Konrád a Ota uslyševše, že se biskup pražský odebral ke Kristu, poslali pro bratra Jaromíra, povolali ho zpět z Polska a odpásali mu pás rytířský, a on opět přijal roucho a postřižiny duchovní. Mezitím kníže Vratislav, chtě se zajistit do budoucnosti a obávaje se, aby se bratr, až by se stal biskupem, nespikl proti němu s řečenými bratřími, jal se v duchu sám u sebe rozjímati, jak jen by ho mohl o biskupství připraviti. Toho času žil na dvoře knížecím jakýsi kaplan Lanc, ze Saska ze vznešeného rodu pocházející, muž vysoce důstojný a velmi učený, povýšený na probošta kostela litoměřického, mravy i životem ne v rozporu s hodností biskupskou. A poněvadž zůstával knížeti vždy věrný, kníže všemožně o to stál, aby byl biskupem pražským.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Gotický sloh (12.-15. stol.)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písně (lyrické), eposy, kroniky, kázání, legendy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Dante (přechod k renesanci)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germánské písně (edda, O Nibelunzích)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