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_rels/slide16.xml.rels" ContentType="application/vnd.openxmlformats-package.relationships+xml"/>
  <Override PartName="/ppt/slides/_rels/slide38.xml.rels" ContentType="application/vnd.openxmlformats-package.relationships+xml"/>
  <Override PartName="/ppt/slides/_rels/slide31.xml.rels" ContentType="application/vnd.openxmlformats-package.relationships+xml"/>
  <Override PartName="/ppt/slides/_rels/slide20.xml.rels" ContentType="application/vnd.openxmlformats-package.relationships+xml"/>
  <Override PartName="/ppt/slides/_rels/slide15.xml.rels" ContentType="application/vnd.openxmlformats-package.relationships+xml"/>
  <Override PartName="/ppt/slides/_rels/slide37.xml.rels" ContentType="application/vnd.openxmlformats-package.relationships+xml"/>
  <Override PartName="/ppt/slides/_rels/slide30.xml.rels" ContentType="application/vnd.openxmlformats-package.relationships+xml"/>
  <Override PartName="/ppt/slides/_rels/slide14.xml.rels" ContentType="application/vnd.openxmlformats-package.relationships+xml"/>
  <Override PartName="/ppt/slides/_rels/slide36.xml.rels" ContentType="application/vnd.openxmlformats-package.relationships+xml"/>
  <Override PartName="/ppt/slides/_rels/slide44.xml.rels" ContentType="application/vnd.openxmlformats-package.relationships+xml"/>
  <Override PartName="/ppt/slides/_rels/slide33.xml.rels" ContentType="application/vnd.openxmlformats-package.relationships+xml"/>
  <Override PartName="/ppt/slides/_rels/slide35.xml.rels" ContentType="application/vnd.openxmlformats-package.relationships+xml"/>
  <Override PartName="/ppt/slides/_rels/slide43.xml.rels" ContentType="application/vnd.openxmlformats-package.relationships+xml"/>
  <Override PartName="/ppt/slides/_rels/slide34.xml.rels" ContentType="application/vnd.openxmlformats-package.relationships+xml"/>
  <Override PartName="/ppt/slides/_rels/slide42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29.xml.rels" ContentType="application/vnd.openxmlformats-package.relationships+xml"/>
  <Override PartName="/ppt/slides/_rels/slide6.xml.rels" ContentType="application/vnd.openxmlformats-package.relationships+xml"/>
  <Override PartName="/ppt/slides/_rels/slide28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26.xml.rels" ContentType="application/vnd.openxmlformats-package.relationships+xml"/>
  <Override PartName="/ppt/slides/_rels/slide2.xml.rels" ContentType="application/vnd.openxmlformats-package.relationships+xml"/>
  <Override PartName="/ppt/slides/_rels/slide24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3.xml.rels" ContentType="application/vnd.openxmlformats-package.relationships+xml"/>
  <Override PartName="/ppt/slides/_rels/slide25.xml.rels" ContentType="application/vnd.openxmlformats-package.relationships+xml"/>
  <Override PartName="/ppt/slides/_rels/slide9.xml.rels" ContentType="application/vnd.openxmlformats-package.relationships+xml"/>
  <Override PartName="/ppt/slides/_rels/slide19.xml.rels" ContentType="application/vnd.openxmlformats-package.relationships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4.xml" ContentType="application/vnd.openxmlformats-officedocument.presentationml.slide+xml"/>
  <Override PartName="/ppt/slides/slide26.xml" ContentType="application/vnd.openxmlformats-officedocument.presentationml.slide+xml"/>
  <Override PartName="/ppt/slides/slide5.xml" ContentType="application/vnd.openxmlformats-officedocument.presentationml.slide+xml"/>
  <Override PartName="/ppt/slides/slide27.xml" ContentType="application/vnd.openxmlformats-officedocument.presentationml.slide+xml"/>
  <Override PartName="/ppt/slides/slide6.xml" ContentType="application/vnd.openxmlformats-officedocument.presentationml.slide+xml"/>
  <Override PartName="/ppt/slides/slide28.xml" ContentType="application/vnd.openxmlformats-officedocument.presentationml.slide+xml"/>
  <Override PartName="/ppt/slides/slide20.xml" ContentType="application/vnd.openxmlformats-officedocument.presentationml.slide+xml"/>
  <Override PartName="/ppt/slides/slide7.xml" ContentType="application/vnd.openxmlformats-officedocument.presentationml.slide+xml"/>
  <Override PartName="/ppt/slides/slide29.xml" ContentType="application/vnd.openxmlformats-officedocument.presentationml.slide+xml"/>
  <Override PartName="/ppt/slides/slide2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30.xml" ContentType="application/vnd.openxmlformats-officedocument.presentationml.slide+xml"/>
  <Override PartName="/ppt/slides/slide16.xml" ContentType="application/vnd.openxmlformats-officedocument.presentationml.slide+xml"/>
  <Override PartName="/ppt/slides/slide31.xml" ContentType="application/vnd.openxmlformats-officedocument.presentationml.slide+xml"/>
  <Override PartName="/ppt/slides/slide17.xml" ContentType="application/vnd.openxmlformats-officedocument.presentationml.slide+xml"/>
  <Override PartName="/ppt/slides/slide32.xml" ContentType="application/vnd.openxmlformats-officedocument.presentationml.slide+xml"/>
  <Override PartName="/ppt/slides/slide18.xml" ContentType="application/vnd.openxmlformats-officedocument.presentationml.slide+xml"/>
  <Override PartName="/ppt/slides/slide33.xml" ContentType="application/vnd.openxmlformats-officedocument.presentationml.slide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34.xml" ContentType="application/vnd.openxmlformats-officedocument.presentationml.slide+xml"/>
  <Override PartName="/ppt/slides/slide40.xml" ContentType="application/vnd.openxmlformats-officedocument.presentationml.slide+xml"/>
  <Override PartName="/ppt/slides/slide35.xml" ContentType="application/vnd.openxmlformats-officedocument.presentationml.slide+xml"/>
  <Override PartName="/ppt/slides/slide41.xml" ContentType="application/vnd.openxmlformats-officedocument.presentationml.slide+xml"/>
  <Override PartName="/ppt/slides/slide36.xml" ContentType="application/vnd.openxmlformats-officedocument.presentationml.slide+xml"/>
  <Override PartName="/ppt/slides/slide42.xml" ContentType="application/vnd.openxmlformats-officedocument.presentationml.slide+xml"/>
  <Override PartName="/ppt/slides/slide37.xml" ContentType="application/vnd.openxmlformats-officedocument.presentationml.slide+xml"/>
  <Override PartName="/ppt/slides/slide43.xml" ContentType="application/vnd.openxmlformats-officedocument.presentationml.slide+xml"/>
  <Override PartName="/ppt/slides/slide38.xml" ContentType="application/vnd.openxmlformats-officedocument.presentationml.slide+xml"/>
  <Override PartName="/ppt/slides/slide44.xml" ContentType="application/vnd.openxmlformats-officedocument.presentationml.slide+xml"/>
  <Override PartName="/ppt/_rels/presentation.xml.rels" ContentType="application/vnd.openxmlformats-package.relationships+xml"/>
  <Override PartName="/ppt/media/image1.jpeg" ContentType="image/jpeg"/>
  <Override PartName="/ppt/media/image3.png" ContentType="image/pn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C264957-5210-450F-8D82-B6FF2D6C64B3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10. 11. 2020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1940AAE-3476-4A74-AD7B-04B6D830D2CE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CC46BCC-D4DF-4973-9E70-DF15EC44315A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10. 11. 2020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999D038-6DC2-4FFD-8A2D-5EDB9627F08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://vimeo.com/26313796" TargetMode="External"/><Relationship Id="rId2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9QcyvW1dvnU" TargetMode="External"/><Relationship Id="rId2" Type="http://schemas.openxmlformats.org/officeDocument/2006/relationships/hyperlink" Target="http://cs.wikisource.org/wiki/Sl&#225;vy_dcera/P&#345;edzp&#283;v" TargetMode="External"/><Relationship Id="rId3" Type="http://schemas.openxmlformats.org/officeDocument/2006/relationships/slideLayout" Target="../slideLayouts/slideLayout1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Versologie a básnická pojmenování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cs-CZ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RSb040 Úvod do studia literární vědy</a:t>
            </a:r>
            <a:endParaRPr b="0" lang="cs-CZ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Enjambement (přesah)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3112920" y="1690560"/>
            <a:ext cx="8373960" cy="295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Печаль моя полна тобою,</a:t>
            </a:r>
            <a:br/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Тобой, одной тобой… </a:t>
            </a:r>
            <a:r>
              <a:rPr b="1" i="1" lang="ru-RU" sz="2800" spc="-1" strike="noStrike" u="sng">
                <a:solidFill>
                  <a:srgbClr val="000000"/>
                </a:solidFill>
                <a:uFillTx/>
                <a:latin typeface="Calibri"/>
              </a:rPr>
              <a:t>Унынья моего</a:t>
            </a:r>
            <a:br/>
            <a:r>
              <a:rPr b="1" i="1" lang="ru-RU" sz="2800" spc="-1" strike="noStrike" u="sng">
                <a:solidFill>
                  <a:srgbClr val="000000"/>
                </a:solidFill>
                <a:uFillTx/>
                <a:latin typeface="Calibri"/>
              </a:rPr>
              <a:t>Ничто не мучит</a:t>
            </a:r>
            <a:r>
              <a:rPr b="0" i="1" lang="ru-RU" sz="28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не тревожит,</a:t>
            </a:r>
            <a:br/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И сердце вновь горит и любит — оттого,</a:t>
            </a:r>
            <a:br/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Что не любить оно не может.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r-RS" sz="2000" spc="-1" strike="noStrike">
                <a:solidFill>
                  <a:srgbClr val="000000"/>
                </a:solidFill>
                <a:latin typeface="Calibri"/>
              </a:rPr>
              <a:t>А. С. Пушкин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0" i="1" lang="ru-RU" sz="2000" spc="-1" strike="noStrike">
                <a:solidFill>
                  <a:srgbClr val="000000"/>
                </a:solidFill>
                <a:latin typeface="Calibri"/>
              </a:rPr>
              <a:t>На холмах Грузии лежит ночная мгла…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1234440" y="5577840"/>
            <a:ext cx="985248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Verš NENÍ tatáž syntaktická jednotka jako věta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4" dur="indefinite" restart="never" nodeType="tmRoot">
          <p:childTnLst>
            <p:seq>
              <p:cTn id="95" dur="indefinite" nodeType="mainSeq">
                <p:childTnLst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1101240" y="6278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Intermezzo…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1405800" y="2720520"/>
            <a:ext cx="99324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cs-CZ" sz="4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RED DWARF: JÁ NA DRUHOU</a:t>
            </a:r>
            <a:endParaRPr b="0" lang="cs-CZ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Metrum a rytmus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960120" y="1690560"/>
            <a:ext cx="10549440" cy="447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METRUM = ideální schéma verše (ne vždy naplněno)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RYTMUS = realizace metra = záměrné uspořádání a opakování zvukových prvků ve verši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METRIKA = versologická poddisciplina zkoumající metrum a rytmus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METRICKÁ KONSTANTA</a:t>
            </a:r>
            <a:endParaRPr b="0" lang="cs-CZ" sz="24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Neměnnost určitého rytmického pravidla (</a:t>
            </a:r>
            <a:r>
              <a:rPr b="1" lang="cs-CZ" sz="2400" spc="-1" strike="noStrike" u="sng">
                <a:solidFill>
                  <a:srgbClr val="000000"/>
                </a:solidFill>
                <a:uFillTx/>
                <a:latin typeface="Calibri"/>
              </a:rPr>
              <a:t>jamb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ický</a:t>
            </a:r>
            <a:r>
              <a:rPr b="1" lang="cs-CZ" sz="2400" spc="-1" strike="noStrike" u="sng">
                <a:solidFill>
                  <a:srgbClr val="000000"/>
                </a:solidFill>
                <a:uFillTx/>
                <a:latin typeface="Calibri"/>
              </a:rPr>
              <a:t> penta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metr</a:t>
            </a:r>
            <a:r>
              <a:rPr b="1" lang="cs-CZ" sz="2400" spc="-1" strike="noStrike" u="sng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= 10 slabik)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METRICKÁ TENDENCE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- Připuštění výjimek (např. přesunutí přízvuku z lichých slabik na slabiky sudé při jambickém verši = mluvíme o jambické tendenci verše)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Hranice uvnitř verše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960120" y="1690560"/>
            <a:ext cx="10393200" cy="435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DIEREZE = pauza mezi slovy, předěl verše situovaný doprostřed verše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2800" spc="-1" strike="noStrike">
                <a:solidFill>
                  <a:srgbClr val="000000"/>
                </a:solidFill>
                <a:latin typeface="Calibri"/>
              </a:rPr>
              <a:t>Hrál kdo | si na | </a:t>
            </a:r>
            <a:r>
              <a:rPr b="0" i="1" lang="cs-CZ" sz="2800" spc="-1" strike="noStrike" u="sng">
                <a:solidFill>
                  <a:srgbClr val="000000"/>
                </a:solidFill>
                <a:uFillTx/>
                <a:latin typeface="Calibri"/>
              </a:rPr>
              <a:t>hoboj, | a hrál </a:t>
            </a:r>
            <a:r>
              <a:rPr b="0" i="1" lang="cs-CZ" sz="2800" spc="-1" strike="noStrike">
                <a:solidFill>
                  <a:srgbClr val="000000"/>
                </a:solidFill>
                <a:latin typeface="Calibri"/>
              </a:rPr>
              <a:t>| již ko | lik dní,</a:t>
            </a:r>
            <a:br/>
            <a:r>
              <a:rPr b="0" i="1" lang="cs-CZ" sz="2800" spc="-1" strike="noStrike">
                <a:solidFill>
                  <a:srgbClr val="000000"/>
                </a:solidFill>
                <a:latin typeface="Calibri"/>
              </a:rPr>
              <a:t>hrál vždy | cky na </a:t>
            </a:r>
            <a:r>
              <a:rPr b="0" i="1" lang="cs-CZ" sz="2800" spc="-1" strike="noStrike" u="sng">
                <a:solidFill>
                  <a:srgbClr val="000000"/>
                </a:solidFill>
                <a:uFillTx/>
                <a:latin typeface="Calibri"/>
              </a:rPr>
              <a:t>| večer | touž pí </a:t>
            </a:r>
            <a:r>
              <a:rPr b="0" i="1" lang="cs-CZ" sz="2800" spc="-1" strike="noStrike">
                <a:solidFill>
                  <a:srgbClr val="000000"/>
                </a:solidFill>
                <a:latin typeface="Calibri"/>
              </a:rPr>
              <a:t>| seň mo | llovou</a:t>
            </a:r>
            <a:br/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(K. Hlaváček)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CÉZURA = předěl mezi slovy se nachází uprostřed stopy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STOPA = nejmenší jednotka rytmické výstavby verše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STOPA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1017360" y="1690560"/>
            <a:ext cx="10336320" cy="392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Dvojslabičné: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Trochej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– U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Jamb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U –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Spondej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– –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Trojslabičné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Daktyl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– U U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Anapest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U U –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Amfibrach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U – U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6286680" y="2091600"/>
            <a:ext cx="533736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– 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= těžká doba = teze 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(nese metrický impulz)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U = lehká doba = arze (nenese metrický impulz)</a:t>
            </a:r>
            <a:endParaRPr b="0" lang="cs-CZ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Český verš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838080" y="1690560"/>
            <a:ext cx="1037412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= typicky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trochej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ská či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daktyl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ská tendence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838080" y="2411640"/>
            <a:ext cx="77950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= jamb </a:t>
            </a:r>
            <a:r>
              <a:rPr b="0" lang="cs-CZ" sz="18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problematická stopa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807840" y="3463200"/>
            <a:ext cx="6194880" cy="258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Dál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blyštil bledý dvorů </a:t>
            </a:r>
            <a:r>
              <a:rPr b="1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stín,</a:t>
            </a:r>
            <a:br/>
            <a:r>
              <a:rPr b="0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jenž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k sobě šly vzdy blíž a </a:t>
            </a:r>
            <a:r>
              <a:rPr b="1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blíž,</a:t>
            </a:r>
            <a:br/>
            <a:r>
              <a:rPr b="0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jak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v objetí by níž a </a:t>
            </a:r>
            <a:r>
              <a:rPr b="1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níž</a:t>
            </a:r>
            <a:br/>
            <a:r>
              <a:rPr b="0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se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vinuly v soumraku </a:t>
            </a:r>
            <a:r>
              <a:rPr b="1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klín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(K. H. Mácha,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Máj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6536160" y="3475440"/>
            <a:ext cx="41943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Dál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bly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| štil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ble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| dý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dvo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| rů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stín = jambické metrum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32" name="CustomShape 6"/>
          <p:cNvSpPr/>
          <p:nvPr/>
        </p:nvSpPr>
        <p:spPr>
          <a:xfrm>
            <a:off x="6400800" y="4998240"/>
            <a:ext cx="55202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 u="sng">
                <a:solidFill>
                  <a:srgbClr val="ff0000"/>
                </a:solidFill>
                <a:uFillTx/>
                <a:latin typeface="Calibri"/>
              </a:rPr>
              <a:t>Dál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|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bly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štil |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ble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dý |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dvo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rů |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stín = předražený trochej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33" name="CustomShape 7"/>
          <p:cNvSpPr/>
          <p:nvPr/>
        </p:nvSpPr>
        <p:spPr>
          <a:xfrm flipH="1">
            <a:off x="6536160" y="5367600"/>
            <a:ext cx="92880" cy="711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8"/>
          <p:cNvSpPr/>
          <p:nvPr/>
        </p:nvSpPr>
        <p:spPr>
          <a:xfrm>
            <a:off x="6025680" y="6059520"/>
            <a:ext cx="2228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předrážka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3" dur="indefinite" restart="never" nodeType="tmRoot">
          <p:childTnLst>
            <p:seq>
              <p:cTn id="104" dur="indefinite" nodeType="mainSeq">
                <p:childTnLst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4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8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Jambický pentametr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6" name="Picture 2" descr="xkcd 79, czech, &amp;ccaron;esky"/>
          <p:cNvPicPr/>
          <p:nvPr/>
        </p:nvPicPr>
        <p:blipFill>
          <a:blip r:embed="rId1"/>
          <a:stretch/>
        </p:blipFill>
        <p:spPr>
          <a:xfrm>
            <a:off x="752760" y="1690560"/>
            <a:ext cx="4762080" cy="4914720"/>
          </a:xfrm>
          <a:prstGeom prst="rect">
            <a:avLst/>
          </a:prstGeom>
          <a:ln>
            <a:noFill/>
          </a:ln>
        </p:spPr>
      </p:pic>
      <p:sp>
        <p:nvSpPr>
          <p:cNvPr id="137" name="CustomShape 2"/>
          <p:cNvSpPr/>
          <p:nvPr/>
        </p:nvSpPr>
        <p:spPr>
          <a:xfrm>
            <a:off x="6095880" y="1968840"/>
            <a:ext cx="52574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Co kdy | bych če | kal tam | za de | set šest?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Trochej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586800" y="1867680"/>
            <a:ext cx="4304880" cy="1463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>
              <a:lnSpc>
                <a:spcPct val="100000"/>
              </a:lnSpc>
            </a:pP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Nie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 rusz, </a:t>
            </a: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An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dziu, </a:t>
            </a: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te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go </a:t>
            </a: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kwia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tka,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Ró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ża </a:t>
            </a: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ko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le - </a:t>
            </a: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rze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kła </a:t>
            </a:r>
            <a:r>
              <a:rPr b="1" i="1" lang="cs-CZ" sz="1800" spc="-1" strike="noStrike">
                <a:solidFill>
                  <a:srgbClr val="000000"/>
                </a:solidFill>
                <a:latin typeface="Arial"/>
              </a:rPr>
              <a:t>ma</a:t>
            </a: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tka.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(Stanisław Jachowicz)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7601040" y="1548360"/>
            <a:ext cx="6095520" cy="18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Бу́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ря 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мгло́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ю 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не́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бо 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кро́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ет,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Ви́х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ри 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сне́ж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ны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е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 кру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тя́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;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То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, как 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зве́рь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, о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на́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 за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во́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ет,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То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 зап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ла́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чет, 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как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 ди</a:t>
            </a: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тя́</a:t>
            </a: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cs-CZ" sz="2000" spc="-1" strike="noStrike">
                <a:solidFill>
                  <a:srgbClr val="000000"/>
                </a:solidFill>
                <a:latin typeface="Calibri"/>
              </a:rPr>
              <a:t>A. S. Puškin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2476440" y="1671480"/>
            <a:ext cx="609552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На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 то 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ме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ни 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ср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це: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До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бро ј’ 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ме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ни 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ту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ди,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Ал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’ би 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вре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ме 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би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ло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Да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 про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ме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ним </a:t>
            </a:r>
            <a:r>
              <a:rPr b="1" lang="sr-RS" sz="1800" spc="-1" strike="noStrike">
                <a:solidFill>
                  <a:srgbClr val="0f243d"/>
                </a:solidFill>
                <a:latin typeface="Georgia"/>
              </a:rPr>
              <a:t>гру</a:t>
            </a:r>
            <a:r>
              <a:rPr b="0" lang="sr-RS" sz="1800" spc="-1" strike="noStrike">
                <a:solidFill>
                  <a:srgbClr val="0f243d"/>
                </a:solidFill>
                <a:latin typeface="Georgia"/>
              </a:rPr>
              <a:t>ди.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f243d"/>
                </a:solidFill>
                <a:latin typeface="Georgia"/>
              </a:rPr>
              <a:t>(J. J. Zmaj)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42" name="CustomShape 5"/>
          <p:cNvSpPr/>
          <p:nvPr/>
        </p:nvSpPr>
        <p:spPr>
          <a:xfrm>
            <a:off x="681840" y="3548160"/>
            <a:ext cx="10515240" cy="132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Daktyl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43" name="CustomShape 6"/>
          <p:cNvSpPr/>
          <p:nvPr/>
        </p:nvSpPr>
        <p:spPr>
          <a:xfrm>
            <a:off x="563760" y="4702320"/>
            <a:ext cx="625176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Sto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roků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v ša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chtě žil –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ml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čel jsem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Sto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roků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ko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pal jsem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uh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lí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Za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sto let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v ra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meni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bez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masém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Sva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ly mi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v že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lezo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ztu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hly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(P. Bezruč)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44" name="CustomShape 7"/>
          <p:cNvSpPr/>
          <p:nvPr/>
        </p:nvSpPr>
        <p:spPr>
          <a:xfrm>
            <a:off x="5038920" y="4752720"/>
            <a:ext cx="481428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sr-RS" sz="2400" spc="-1" strike="noStrike">
                <a:solidFill>
                  <a:srgbClr val="000000"/>
                </a:solidFill>
                <a:latin typeface="Calibri"/>
              </a:rPr>
              <a:t>Ту́ч</a:t>
            </a:r>
            <a:r>
              <a:rPr b="0" lang="sr-RS" sz="2400" spc="-1" strike="noStrike">
                <a:solidFill>
                  <a:srgbClr val="000000"/>
                </a:solidFill>
                <a:latin typeface="Calibri"/>
              </a:rPr>
              <a:t>ки не</a:t>
            </a:r>
            <a:r>
              <a:rPr b="1" lang="sr-RS" sz="2400" spc="-1" strike="noStrike">
                <a:solidFill>
                  <a:srgbClr val="000000"/>
                </a:solidFill>
                <a:latin typeface="Calibri"/>
              </a:rPr>
              <a:t>бе́с</a:t>
            </a:r>
            <a:r>
              <a:rPr b="0" lang="sr-RS" sz="2400" spc="-1" strike="noStrike">
                <a:solidFill>
                  <a:srgbClr val="000000"/>
                </a:solidFill>
                <a:latin typeface="Calibri"/>
              </a:rPr>
              <a:t>ные, </a:t>
            </a:r>
            <a:r>
              <a:rPr b="1" lang="sr-RS" sz="2400" spc="-1" strike="noStrike">
                <a:solidFill>
                  <a:srgbClr val="000000"/>
                </a:solidFill>
                <a:latin typeface="Calibri"/>
              </a:rPr>
              <a:t>ве́ч</a:t>
            </a:r>
            <a:r>
              <a:rPr b="0" lang="sr-RS" sz="2400" spc="-1" strike="noStrike">
                <a:solidFill>
                  <a:srgbClr val="000000"/>
                </a:solidFill>
                <a:latin typeface="Calibri"/>
              </a:rPr>
              <a:t>ные </a:t>
            </a:r>
            <a:r>
              <a:rPr b="1" lang="sr-RS" sz="2400" spc="-1" strike="noStrike">
                <a:solidFill>
                  <a:srgbClr val="000000"/>
                </a:solidFill>
                <a:latin typeface="Calibri"/>
              </a:rPr>
              <a:t>стра́н</a:t>
            </a:r>
            <a:r>
              <a:rPr b="0" lang="sr-RS" sz="2400" spc="-1" strike="noStrike">
                <a:solidFill>
                  <a:srgbClr val="000000"/>
                </a:solidFill>
                <a:latin typeface="Calibri"/>
              </a:rPr>
              <a:t>ники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(M. J. Lermontov)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0" dur="indefinite" restart="never" nodeType="tmRoot">
          <p:childTnLst>
            <p:seq>
              <p:cTn id="151" dur="indefinite" nodeType="mainSeq">
                <p:childTnLst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6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3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Prozodické systémy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754560" y="1690560"/>
            <a:ext cx="10599120" cy="447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Dělení = podle nositele metrického impulzu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Tónický</a:t>
            </a:r>
            <a:endParaRPr b="0" lang="cs-CZ" sz="36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Sylabický</a:t>
            </a:r>
            <a:endParaRPr b="0" lang="cs-CZ" sz="36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Sylabotónický</a:t>
            </a:r>
            <a:endParaRPr b="0" lang="cs-CZ" sz="36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Časoměrný</a:t>
            </a:r>
            <a:endParaRPr b="0" lang="cs-CZ" sz="36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Volný</a:t>
            </a:r>
            <a:endParaRPr b="0" lang="cs-CZ" sz="36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* bezrozměrný</a:t>
            </a:r>
            <a:endParaRPr b="0" lang="cs-CZ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Tónický systém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754560" y="1690560"/>
            <a:ext cx="9978120" cy="307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Opakování stejného počtu přízvuků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Počet tezí = normován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Počet arzí = volný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Německá literatura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Ruská literatura (byliny)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Česká literatura: Čelakovský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7231320" y="835920"/>
            <a:ext cx="6095520" cy="201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Eins abents spat da schaut ich aus</a:t>
            </a:r>
            <a:br/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zu eim fenster in meinem haus,</a:t>
            </a:r>
            <a:br/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darvor sah ich ein ungestalten,</a:t>
            </a:r>
            <a:br/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eineugig zerhaderten alten</a:t>
            </a:r>
            <a:br/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mit einem großen weiten maul</a:t>
            </a:r>
            <a:br/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halten auf einem ackergaul.</a:t>
            </a:r>
            <a:br/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de-DE" sz="1800" spc="-1" strike="noStrike">
                <a:solidFill>
                  <a:srgbClr val="000000"/>
                </a:solidFill>
                <a:latin typeface="Calibri"/>
              </a:rPr>
              <a:t>Hans Sachs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50" name="CustomShape 4"/>
          <p:cNvSpPr/>
          <p:nvPr/>
        </p:nvSpPr>
        <p:spPr>
          <a:xfrm>
            <a:off x="6877080" y="3722040"/>
            <a:ext cx="60955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Как скак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а́л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-то Иль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я́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 да со добр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 коня,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Припад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́л-то он ко м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а́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тушке сыр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о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́й земле: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Как стуч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и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́т ведь м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́тушка сыр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 земля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Да под т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о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́й же как сторо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́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нушкой вост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о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́чной.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1" dur="indefinite" restart="never" nodeType="tmRoot">
          <p:childTnLst>
            <p:seq>
              <p:cTn id="192" dur="indefinite" nodeType="mainSeq">
                <p:childTnLst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Pozice versologie v literární vědě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2814480" y="2197080"/>
            <a:ext cx="3545280" cy="3405240"/>
          </a:xfrm>
          <a:prstGeom prst="ellipse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5565240" y="2015280"/>
            <a:ext cx="3918600" cy="3769200"/>
          </a:xfrm>
          <a:prstGeom prst="ellipse">
            <a:avLst/>
          </a:prstGeom>
          <a:solidFill>
            <a:srgbClr val="ffc000">
              <a:alpha val="50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4"/>
          <p:cNvSpPr/>
          <p:nvPr/>
        </p:nvSpPr>
        <p:spPr>
          <a:xfrm>
            <a:off x="3263760" y="3669120"/>
            <a:ext cx="17690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ffffff"/>
                </a:solidFill>
                <a:latin typeface="Calibri"/>
              </a:rPr>
              <a:t>LINGVISTIKA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8" name="CustomShape 5"/>
          <p:cNvSpPr/>
          <p:nvPr/>
        </p:nvSpPr>
        <p:spPr>
          <a:xfrm>
            <a:off x="7048080" y="3576960"/>
            <a:ext cx="191268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LITERÁRNÍ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VĚDA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9" name="CustomShape 6"/>
          <p:cNvSpPr/>
          <p:nvPr/>
        </p:nvSpPr>
        <p:spPr>
          <a:xfrm rot="16500600">
            <a:off x="5068080" y="4865760"/>
            <a:ext cx="1828440" cy="2167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7"/>
          <p:cNvSpPr/>
          <p:nvPr/>
        </p:nvSpPr>
        <p:spPr>
          <a:xfrm>
            <a:off x="4294440" y="5956560"/>
            <a:ext cx="33760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VERSOLOGIE</a:t>
            </a:r>
            <a:endParaRPr b="0" lang="cs-CZ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Sylabický systém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754560" y="1496520"/>
            <a:ext cx="1051524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Založen na opakování stejného počtu slabik (sylaba).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Patrně nejstarší versologický systém (předpokladá se v praindoevropštině a praslovanštině), oblíbený v lidové slovesnosti.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Typicky jazyky s oslabenou fonologickou funkcí přízvuku (románské jazyky, polština)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53" name="CustomShape 3"/>
          <p:cNvSpPr/>
          <p:nvPr/>
        </p:nvSpPr>
        <p:spPr>
          <a:xfrm>
            <a:off x="838080" y="4314600"/>
            <a:ext cx="720072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pl-PL" sz="2400" spc="-1" strike="noStrike">
                <a:solidFill>
                  <a:srgbClr val="000000"/>
                </a:solidFill>
                <a:latin typeface="Calibri"/>
              </a:rPr>
              <a:t>Litwo! Ojczyzno moja! ty jesteś jak zdrowie.</a:t>
            </a:r>
            <a:br/>
            <a:r>
              <a:rPr b="0" i="1" lang="pl-PL" sz="2400" spc="-1" strike="noStrike">
                <a:solidFill>
                  <a:srgbClr val="000000"/>
                </a:solidFill>
                <a:latin typeface="Calibri"/>
              </a:rPr>
              <a:t>Ile cię trzeba cenić, ten tylko się dowie,</a:t>
            </a:r>
            <a:br/>
            <a:r>
              <a:rPr b="0" i="1" lang="pl-PL" sz="2400" spc="-1" strike="noStrike">
                <a:solidFill>
                  <a:srgbClr val="000000"/>
                </a:solidFill>
                <a:latin typeface="Calibri"/>
              </a:rPr>
              <a:t>Kto cię stracił. Dziś piękność twą w całej ozdobie</a:t>
            </a:r>
            <a:br/>
            <a:r>
              <a:rPr b="0" i="1" lang="pl-PL" sz="2400" spc="-1" strike="noStrike">
                <a:solidFill>
                  <a:srgbClr val="000000"/>
                </a:solidFill>
                <a:latin typeface="Calibri"/>
              </a:rPr>
              <a:t>Widzę i opisuję, bo tęsknię po tobie.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(A. Mickiewicz)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5" dur="indefinite" restart="never" nodeType="tmRoot">
          <p:childTnLst>
            <p:seq>
              <p:cTn id="206" dur="indefinite" nodeType="mainSeq">
                <p:childTnLst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1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Sylabotonický systém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838080" y="2057400"/>
            <a:ext cx="10560960" cy="365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Kombinace tónického a sylabického, typický pro češtinu.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BEZROZMĚRNÝ VERŠ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Považován za samostatný systém i za poddruh systému sylabotónického (Petrů)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Kněz Boleslav pro velikú bolest s světa snide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A Mezka sílně do Čech vnide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Boleslav slepý dva syny jmieše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Oldřich stařější, mlazší Jaromír slovieše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(Dalimilova kronika)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Časoměrný systém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822960" y="1897560"/>
            <a:ext cx="1052676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Založený na střídání dlouhých (teze) a krátkých (arze) slabik.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Teze = jedna dlouhá slabika NEBO dvě krátké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Typický pro antickou literaturu, snahy o uplatnění v jiných literaturách spíše neuspěly.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838080" y="4480560"/>
            <a:ext cx="986004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cs-CZ" sz="32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Slávy Dcera – Předzpěv (Bratři Ebenové feat. Ján Kollár)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9" name="CustomShape 4"/>
          <p:cNvSpPr/>
          <p:nvPr/>
        </p:nvSpPr>
        <p:spPr>
          <a:xfrm>
            <a:off x="5612040" y="5065200"/>
            <a:ext cx="36457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text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4" dur="indefinite" restart="never" nodeType="tmRoot">
          <p:childTnLst>
            <p:seq>
              <p:cTn id="215" dur="indefinite" nodeType="mainSeq">
                <p:childTnLst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1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Volný verš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983160" y="1566000"/>
            <a:ext cx="956664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Nositelem metrického impulzu není počet slabik, přízvuk ani délka slabik.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Za nositele metrického impulzu se považuje </a:t>
            </a:r>
            <a:endParaRPr b="0" lang="cs-CZ" sz="24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Intonace</a:t>
            </a:r>
            <a:endParaRPr b="0" lang="cs-CZ" sz="24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Pauzy</a:t>
            </a:r>
            <a:endParaRPr b="0" lang="cs-CZ" sz="24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Frázování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4945320" y="3960360"/>
            <a:ext cx="609552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Nepřestřihl jsi dosud drát</a:t>
            </a:r>
            <a:br/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a v zubech nepřekousl pupeční šňůru.</a:t>
            </a:r>
            <a:br/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A život jednou prožitý tak rychle nezhasne.</a:t>
            </a:r>
            <a:br/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Doznívá dlouho, bolí, sálá a žhne.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(Vilém Závada)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8" dur="indefinite" restart="never" nodeType="tmRoot">
          <p:childTnLst>
            <p:seq>
              <p:cTn id="229" dur="indefinite" nodeType="mainSeq">
                <p:childTnLst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Možnosti střídání různých systémů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4" name="Table 2"/>
          <p:cNvGraphicFramePr/>
          <p:nvPr/>
        </p:nvGraphicFramePr>
        <p:xfrm>
          <a:off x="958320" y="1473480"/>
          <a:ext cx="11624040" cy="0"/>
        </p:xfrm>
        <a:graphic>
          <a:graphicData uri="http://schemas.openxmlformats.org/drawingml/2006/table">
            <a:tbl>
              <a:tblPr/>
              <a:tblGrid>
                <a:gridCol w="5811840"/>
                <a:gridCol w="5811840"/>
              </a:tblGrid>
              <a:tr h="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Trápím se, trápím, myslím si,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kde bych tě nejraděj potkal. </a:t>
                      </a:r>
                      <a:br/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Ulice střídám, parky a nábřeží,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bojím se krásných lží.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Bojím se lesa. V poledním lese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kdo miluje, srdce své neunese.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Na můj práh kdyby jsi vstoupila,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snad bys mne tím zabila.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Chtěl bych tě potkati v lukách. </a:t>
                      </a: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2000" spc="-1" strike="noStrike">
                        <a:latin typeface="Arial"/>
                      </a:endParaRPr>
                    </a:p>
                  </a:txBody>
                  <a:tcPr marL="91440" marR="91440"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lukách je vlání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na všechny strany, pokorné odevzdávání.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lukách je nejprostší života stůl,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rozlomíš chleba, podáš ženě půl,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chléb voní zemí, bezpečný úsměv svítí,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až k pláči je prostý věneček z lučního kvítí,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 oblaka jdou, přeběhlo světlo, přeběhl stín,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muž má touhu rozsévače,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žena má úrodný klín... </a:t>
                      </a:r>
                      <a:br/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Chtěl bych tě potkati v lukách. šel bych ti vstříc.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 až bys mi odešla, ach, zvečera již,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bys na mne nemyslila víc,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jen na prosebný a děkovný můj hlas,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jako bych jen splavem byl, </a:t>
                      </a:r>
                      <a:br/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který v lukách krásně zpívat slyšelas... </a:t>
                      </a:r>
                      <a:endParaRPr b="0" lang="cs-CZ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(F. Šrámek: </a:t>
                      </a:r>
                      <a:r>
                        <a:rPr b="1" i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Splav</a:t>
                      </a:r>
                      <a:r>
                        <a:rPr b="1" lang="cs-CZ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b="0" lang="cs-CZ" sz="2000" spc="-1" strike="noStrike">
                        <a:latin typeface="Arial"/>
                      </a:endParaRPr>
                    </a:p>
                  </a:txBody>
                  <a:tcPr marL="91440" marR="91440"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Rým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723960" y="1200240"/>
            <a:ext cx="10629720" cy="530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Zvuková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shoda na konci veršů (plná shoda = rým; shoda koncové samohlásky = asonance)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FUNKCE RÝMU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Eufonická (libozvučná)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Rytmotvorná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Sémantická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Strofická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MUŽSKÝ RÝM = zakončení přízvučnou slabikou (dolina – rovina; muž – služ)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ŽENSKÝ RÝM = zakončení nepřízvučnou slabikou (stála – prala)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RÝM ŠTĚPNÝ = rýmují se kořeny slov (tepny – štěpný)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RÝM PLANÝ = rýmují se pouze odvozovací koncovky (konalo – plavalo)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RÝM HOMONYMNÍ = kombinace homonym (zámek – zámek)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RÝMOVÉ ECHO = druhé slovo rýmové dvojice obsaženo ve slově prvním (obroučky – broučky)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VNITŘNÍ RÝM = rým zpravidla se jedno ze slov nachází uprostřed verše (mili 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bože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čuda velikoga / kad se 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sleže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na kosovo vojska)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Rýmové schéma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838080" y="1463040"/>
            <a:ext cx="10877040" cy="392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Rozložení rýmů ve vyšších básnických útvarech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Sdružený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AABB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Střídavý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ABAB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Obkročný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ABBA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Postupný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ABC ABC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Přerývaný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ABCB </a:t>
            </a:r>
            <a:endParaRPr b="0" lang="cs-CZ" sz="2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(považovaný za sdružený s důrazem na sudé/liché verše = E. Petrů)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Tirádový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AAAA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Příklady – rýmové schéma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838080" y="1582920"/>
            <a:ext cx="609552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Velké, širé, rodné lány,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jak jste krásny na vše strany,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od souvratě ku souvrati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jak vás dnes to slunko zlatí!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(J. V. Sládek)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1" name="CustomShape 3"/>
          <p:cNvSpPr/>
          <p:nvPr/>
        </p:nvSpPr>
        <p:spPr>
          <a:xfrm>
            <a:off x="838080" y="3707640"/>
            <a:ext cx="609552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 hlubokosti uctivosti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 hroznou horlivostí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 veliké slavnosti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namáhám se dosti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ve své výřečnosti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(K. H. Borovský)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2" name="CustomShape 4"/>
          <p:cNvSpPr/>
          <p:nvPr/>
        </p:nvSpPr>
        <p:spPr>
          <a:xfrm>
            <a:off x="5105520" y="1577880"/>
            <a:ext cx="609552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Hajej, dadej, můj synáčku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 zelenými vlásky!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Nevdala se tvá matička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ve příbytek lásky.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(K. J. Erben)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3" name="CustomShape 5"/>
          <p:cNvSpPr/>
          <p:nvPr/>
        </p:nvSpPr>
        <p:spPr>
          <a:xfrm>
            <a:off x="4728240" y="3711960"/>
            <a:ext cx="6095520" cy="201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 poklidu, zapředeném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 svit tmy, plující splavem,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vše sněží a vše splývá.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Proč na vás zapomenem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sny naše, v jitru plavém,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jež do oken se dívá?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(J. Hora)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4" name="CustomShape 6"/>
          <p:cNvSpPr/>
          <p:nvPr/>
        </p:nvSpPr>
        <p:spPr>
          <a:xfrm>
            <a:off x="7940160" y="2782440"/>
            <a:ext cx="609552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Nic, tato pěna, cudný rým,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jen, abych vytkl hlavní body,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tak mizí střemhlav na dně vody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houf sirén, jenž si ztropil šprým.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(S. Mallarmé, přel. V. Nezval)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6" dur="indefinite" restart="never" nodeType="tmRoot">
          <p:childTnLst>
            <p:seq>
              <p:cTn id="237" dur="indefinite" nodeType="mainSeq">
                <p:childTnLst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Rýmový slovník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960120" y="1497240"/>
            <a:ext cx="103932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Komplex rýmových slov v jednom díle, u jednoho autora, u umělecké skupiny či v určité národní literatuře aj.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Některá slova jsou lépe rýmovatelná, jiná hůře.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7" name="CustomShape 3"/>
          <p:cNvSpPr/>
          <p:nvPr/>
        </p:nvSpPr>
        <p:spPr>
          <a:xfrm>
            <a:off x="1154520" y="3830040"/>
            <a:ext cx="2262960" cy="201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SKÁLA (1737 RÝMŮ)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Smála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Brala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Vála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Hnala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178" name="CustomShape 4"/>
          <p:cNvSpPr/>
          <p:nvPr/>
        </p:nvSpPr>
        <p:spPr>
          <a:xfrm>
            <a:off x="3589200" y="3830040"/>
            <a:ext cx="320004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BEROUN (269 rýmů)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Okoun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Lvoun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Lanškroun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Kapoun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pozoun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9" name="CustomShape 5"/>
          <p:cNvSpPr/>
          <p:nvPr/>
        </p:nvSpPr>
        <p:spPr>
          <a:xfrm>
            <a:off x="6157080" y="3830040"/>
            <a:ext cx="384408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VÝR (57 rýmů)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Pýr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sýr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8" dur="indefinite" restart="never" nodeType="tmRoot">
          <p:childTnLst>
            <p:seq>
              <p:cTn id="269" dur="indefinite" nodeType="mainSeq">
                <p:childTnLst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0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Eufonie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948600" y="1440360"/>
            <a:ext cx="94867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Významný činitel výstavby textu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Libozvučnost X nelibozvučnost (kakofonie)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948600" y="2926080"/>
            <a:ext cx="373716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EUFONIE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pozdní večer, první máj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Večerní máj, by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ásky čas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Hrd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iččin zva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ku 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ásce h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as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Kde borový zaváně</a:t>
            </a: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l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háj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(K. H. Mácha)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83" name="CustomShape 4"/>
          <p:cNvSpPr/>
          <p:nvPr/>
        </p:nvSpPr>
        <p:spPr>
          <a:xfrm>
            <a:off x="5943600" y="2926080"/>
            <a:ext cx="389736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KAKOFONIE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Глава клону, лице потавнило,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Боловање око ми попило,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Рука ломна, тело измождено,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А клеца ми слабачко колено!</a:t>
            </a:r>
            <a:br/>
            <a:r>
              <a:rPr b="1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Д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ође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д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оба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д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 и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д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ем у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гр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о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б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Calibri"/>
              </a:rPr>
              <a:t>а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(B. Radičević)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Dvě pojetí versologie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971640" y="2205000"/>
            <a:ext cx="10686600" cy="313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000000"/>
                </a:solidFill>
                <a:latin typeface="Calibri"/>
              </a:rPr>
              <a:t>Preskriptivní – hledání dokonalých veršových forem a jejich naplňování – starý koncept</a:t>
            </a:r>
            <a:endParaRPr b="0" lang="cs-CZ" sz="40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000000"/>
                </a:solidFill>
                <a:latin typeface="Calibri"/>
              </a:rPr>
              <a:t>Deskriptivní – popis univerza básnických tvarů, jeho možností = podání co nejcelistvějšího obrazu básnictví z hlediska verše</a:t>
            </a:r>
            <a:endParaRPr b="0" lang="cs-CZ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Tradiční verše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743040" y="1451520"/>
            <a:ext cx="11052360" cy="447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Blankvers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– nerýmovaný desetislabičný verš (Shakespear, francouzská hrdinská epika)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Hod vánoční se slavil v klášteře,</a:t>
            </a:r>
            <a:br/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kde svatý Brandan zvolen opatem;</a:t>
            </a:r>
            <a:br/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on dlouho zdráhal se, se slzami</a:t>
            </a:r>
            <a:br/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své bratry prosil, by tu důstojnost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(J. Zeyer)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Alexandrín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– rýmovaný sylabický dvanáctislabičný verš (francouzská tragédie, Otokar Březina)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A teplo mrtvých vnad, jež kynulo mi svěží</a:t>
            </a:r>
            <a:br/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pod růžným závojem, jejž dnů mých úsvit tkal,</a:t>
            </a:r>
            <a:br/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žár dlouhých pohledů, jež zhaslé v duši leží,</a:t>
            </a:r>
            <a:br/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a mrtvé polibky, jichž nežehl mě pal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(O. Březina)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Heroic couplet –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sdruženě rýmovaný desetislabičný verš (hrdinské dvojverší, typické pro anglickou literaturu)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186" name="CustomShape 3"/>
          <p:cNvSpPr/>
          <p:nvPr/>
        </p:nvSpPr>
        <p:spPr>
          <a:xfrm>
            <a:off x="861480" y="5497200"/>
            <a:ext cx="4740840" cy="118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O could I flow like thee, and make thy stream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My great example, as it is my theme!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(John Denham)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Tradiční verše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948600" y="1440360"/>
            <a:ext cx="104047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Desaterec (dekasylab)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– typický desetislabičný nerýmovaný verš = jihoslovanská lidová epika; závazný předěl po čtvrté slabice (určeno ke zpěvu)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948600" y="2352240"/>
            <a:ext cx="609552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Mili bože, | čuda velikoga!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Kad se sleže | na Kosovo vojska,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U toj vojsci | devet Jugovića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I deseti star | Juže Bogdane;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Boga moli | Jugovića majka,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Da joj Bog da | oči sokolove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I bijela | krila labudova,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Da odleti | nad Kosovo ravno,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I da vidi | devet Jugovića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I desetog | star-Juga Bogdana.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(Smrt majke Jugovića)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Vyšší veršové celky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838080" y="1690560"/>
            <a:ext cx="10797120" cy="502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DVOJVERŠÍ – nejmenší víceveršový celek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STROFA – „odstavec“ v poezii, často do sebe uzavírá jeden myšlenkový celek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NĚKTERÉ USTÁLENÉ STROFY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TERCÍNA –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tři desetislabičné verše, rýmové schéma ABA; tercíny se spojují typem ABA BCB CDC DED atd…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Jak Dante – když se nad propastmi pekla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 mrak dumy klonil, scházeje v jich jícen,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kam hrůza světa celého se stekla,</a:t>
            </a:r>
            <a:br/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všech bytí lidských bída, hříchy sycen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var vášní krvavý, plam nezkojení,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na požár, jenž vše chvátí, divě zlícen –</a:t>
            </a:r>
            <a:br/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zřel muka duší, nad něž větších není,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zřel vidin krutých rozdíravé spáry,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úzkostí kleště, smolná utrpení,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5703480" y="4926240"/>
            <a:ext cx="59317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RITORNEL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– tercína často s poloveršem na prvním řádku;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0" dur="indefinite" restart="never" nodeType="tmRoot">
          <p:childTnLst>
            <p:seq>
              <p:cTn id="291" dur="indefinite" nodeType="mainSeq">
                <p:childTnLst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Vyšší veršové celky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948600" y="1566000"/>
            <a:ext cx="98982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STANCE –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osmiveršová sloka tvořená dekasylaby, rýmové schéma: ABABABCC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95" name="CustomShape 3"/>
          <p:cNvSpPr/>
          <p:nvPr/>
        </p:nvSpPr>
        <p:spPr>
          <a:xfrm>
            <a:off x="948600" y="2108880"/>
            <a:ext cx="609552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f243d"/>
                </a:solidFill>
                <a:latin typeface="Georgia"/>
              </a:rPr>
              <a:t>O</a:t>
            </a: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прости, мајко света, опро</a:t>
            </a:r>
            <a:r>
              <a:rPr b="0" lang="sr-RS" sz="2400" spc="-1" strike="noStrike">
                <a:solidFill>
                  <a:srgbClr val="ff0000"/>
                </a:solidFill>
                <a:latin typeface="Georgia"/>
              </a:rPr>
              <a:t>сти</a:t>
            </a: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,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0f243d"/>
                </a:solidFill>
                <a:latin typeface="Georgia"/>
              </a:rPr>
              <a:t>штo наших гора пожалих </a:t>
            </a:r>
            <a:r>
              <a:rPr b="0" lang="ru-RU" sz="2400" spc="-1" strike="noStrike">
                <a:solidFill>
                  <a:srgbClr val="548235"/>
                </a:solidFill>
                <a:latin typeface="Georgia"/>
              </a:rPr>
              <a:t>бор</a:t>
            </a:r>
            <a:r>
              <a:rPr b="0" lang="ru-RU" sz="2400" spc="-1" strike="noStrike">
                <a:solidFill>
                  <a:srgbClr val="0f243d"/>
                </a:solidFill>
                <a:latin typeface="Georgia"/>
              </a:rPr>
              <a:t>,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0f243d"/>
                </a:solidFill>
                <a:latin typeface="Georgia"/>
              </a:rPr>
              <a:t>на ком се, устук свакоје зло</a:t>
            </a:r>
            <a:r>
              <a:rPr b="0" lang="ru-RU" sz="2400" spc="-1" strike="noStrike">
                <a:solidFill>
                  <a:srgbClr val="ff0000"/>
                </a:solidFill>
                <a:latin typeface="Georgia"/>
              </a:rPr>
              <a:t>сти</a:t>
            </a:r>
            <a:r>
              <a:rPr b="0" lang="ru-RU" sz="2400" spc="-1" strike="noStrike">
                <a:solidFill>
                  <a:srgbClr val="0f243d"/>
                </a:solidFill>
                <a:latin typeface="Georgia"/>
              </a:rPr>
              <a:t>,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блаженој теби подиже </a:t>
            </a:r>
            <a:r>
              <a:rPr b="0" lang="sr-RS" sz="2400" spc="-1" strike="noStrike">
                <a:solidFill>
                  <a:srgbClr val="548235"/>
                </a:solidFill>
                <a:latin typeface="Georgia"/>
              </a:rPr>
              <a:t>двор</a:t>
            </a: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;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презри, небеснице, врело мило</a:t>
            </a:r>
            <a:r>
              <a:rPr b="0" lang="sr-RS" sz="2400" spc="-1" strike="noStrike">
                <a:solidFill>
                  <a:srgbClr val="ff0000"/>
                </a:solidFill>
                <a:latin typeface="Georgia"/>
              </a:rPr>
              <a:t>сти</a:t>
            </a: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,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0f243d"/>
                </a:solidFill>
                <a:latin typeface="Georgia"/>
              </a:rPr>
              <a:t>штo ТИ земаљски сагреши </a:t>
            </a:r>
            <a:r>
              <a:rPr b="0" lang="ru-RU" sz="2400" spc="-1" strike="noStrike">
                <a:solidFill>
                  <a:srgbClr val="548235"/>
                </a:solidFill>
                <a:latin typeface="Georgia"/>
              </a:rPr>
              <a:t>створ</a:t>
            </a:r>
            <a:r>
              <a:rPr b="0" lang="ru-RU" sz="2400" spc="-1" strike="noStrike">
                <a:solidFill>
                  <a:srgbClr val="0f243d"/>
                </a:solidFill>
                <a:latin typeface="Georgia"/>
              </a:rPr>
              <a:t>: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0f243d"/>
                </a:solidFill>
                <a:latin typeface="Georgia"/>
              </a:rPr>
              <a:t>Кајан ти љубим пречисте </a:t>
            </a:r>
            <a:r>
              <a:rPr b="0" lang="ru-RU" sz="2400" spc="-1" strike="noStrike">
                <a:solidFill>
                  <a:srgbClr val="2e75b6"/>
                </a:solidFill>
                <a:latin typeface="Georgia"/>
              </a:rPr>
              <a:t>скуте,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Ѕ</a:t>
            </a:r>
            <a:r>
              <a:rPr b="0" lang="cs-CZ" sz="2400" spc="-1" strike="noStrike">
                <a:solidFill>
                  <a:srgbClr val="0f243d"/>
                </a:solidFill>
                <a:latin typeface="Georgia"/>
              </a:rPr>
              <a:t>anta Mar</a:t>
            </a:r>
            <a:r>
              <a:rPr b="0" lang="sr-RS" sz="2400" spc="-1" strike="noStrike">
                <a:solidFill>
                  <a:srgbClr val="0f243d"/>
                </a:solidFill>
                <a:latin typeface="Georgia"/>
              </a:rPr>
              <a:t>і</a:t>
            </a:r>
            <a:r>
              <a:rPr b="0" lang="cs-CZ" sz="2400" spc="-1" strike="noStrike">
                <a:solidFill>
                  <a:srgbClr val="0f243d"/>
                </a:solidFill>
                <a:latin typeface="Georgia"/>
              </a:rPr>
              <a:t>a della </a:t>
            </a:r>
            <a:r>
              <a:rPr b="0" lang="sr-RS" sz="2400" spc="-1" strike="noStrike">
                <a:solidFill>
                  <a:srgbClr val="2e75b6"/>
                </a:solidFill>
                <a:latin typeface="Georgia"/>
              </a:rPr>
              <a:t>Ѕ</a:t>
            </a:r>
            <a:r>
              <a:rPr b="0" lang="cs-CZ" sz="2400" spc="-1" strike="noStrike">
                <a:solidFill>
                  <a:srgbClr val="2e75b6"/>
                </a:solidFill>
                <a:latin typeface="Georgia"/>
              </a:rPr>
              <a:t>alute</a:t>
            </a:r>
            <a:r>
              <a:rPr b="0" lang="cs-CZ" sz="2400" spc="-1" strike="noStrike">
                <a:solidFill>
                  <a:srgbClr val="0f243d"/>
                </a:solidFill>
                <a:latin typeface="Georgia"/>
              </a:rPr>
              <a:t>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f243d"/>
                </a:solidFill>
                <a:latin typeface="Georgia"/>
              </a:rPr>
              <a:t>(L. Kostić)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96" name="CustomShape 4"/>
          <p:cNvSpPr/>
          <p:nvPr/>
        </p:nvSpPr>
        <p:spPr>
          <a:xfrm>
            <a:off x="6937920" y="2388960"/>
            <a:ext cx="4891680" cy="255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SICILIÁNA – stance se schématem ABABABAB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Spenserova stance – </a:t>
            </a:r>
            <a:r>
              <a:rPr b="0" lang="cs-CZ" sz="1800" spc="-1" strike="noStrike">
                <a:solidFill>
                  <a:srgbClr val="ff0000"/>
                </a:solidFill>
                <a:latin typeface="Calibri"/>
              </a:rPr>
              <a:t>A</a:t>
            </a:r>
            <a:r>
              <a:rPr b="0" lang="cs-CZ" sz="1800" spc="-1" strike="noStrike">
                <a:solidFill>
                  <a:srgbClr val="00b050"/>
                </a:solidFill>
                <a:latin typeface="Calibri"/>
              </a:rPr>
              <a:t>B</a:t>
            </a:r>
            <a:r>
              <a:rPr b="0" lang="cs-CZ" sz="1800" spc="-1" strike="noStrike">
                <a:solidFill>
                  <a:srgbClr val="ff0000"/>
                </a:solidFill>
                <a:latin typeface="Calibri"/>
              </a:rPr>
              <a:t>A</a:t>
            </a:r>
            <a:r>
              <a:rPr b="0" lang="cs-CZ" sz="1800" spc="-1" strike="noStrike">
                <a:solidFill>
                  <a:srgbClr val="00b050"/>
                </a:solidFill>
                <a:latin typeface="Calibri"/>
              </a:rPr>
              <a:t>BB</a:t>
            </a:r>
            <a:r>
              <a:rPr b="0" lang="cs-CZ" sz="1800" spc="-1" strike="noStrike">
                <a:solidFill>
                  <a:srgbClr val="5b9bd5"/>
                </a:solidFill>
                <a:latin typeface="Calibri"/>
              </a:rPr>
              <a:t>C</a:t>
            </a:r>
            <a:r>
              <a:rPr b="0" lang="cs-CZ" sz="1800" spc="-1" strike="noStrike">
                <a:solidFill>
                  <a:srgbClr val="00b050"/>
                </a:solidFill>
                <a:latin typeface="Calibri"/>
              </a:rPr>
              <a:t>B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 + alexandrín </a:t>
            </a:r>
            <a:r>
              <a:rPr b="0" lang="cs-CZ" sz="1800" spc="-1" strike="noStrike">
                <a:solidFill>
                  <a:srgbClr val="5b9bd5"/>
                </a:solidFill>
                <a:latin typeface="Calibri"/>
              </a:rPr>
              <a:t>C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Lo I the man, whose Muse whilome did </a:t>
            </a:r>
            <a:r>
              <a:rPr b="0" lang="en-US" sz="1200" spc="-1" strike="noStrike">
                <a:solidFill>
                  <a:srgbClr val="ff0000"/>
                </a:solidFill>
                <a:latin typeface="Calibri"/>
              </a:rPr>
              <a:t>maske,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    As time her taught, in lowly Shepheards </a:t>
            </a:r>
            <a:r>
              <a:rPr b="0" lang="en-US" sz="1200" spc="-1" strike="noStrike">
                <a:solidFill>
                  <a:srgbClr val="00b050"/>
                </a:solidFill>
                <a:latin typeface="Calibri"/>
              </a:rPr>
              <a:t>weeds</a:t>
            </a: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,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    Am now enforst a far vnfitter </a:t>
            </a:r>
            <a:r>
              <a:rPr b="0" lang="en-US" sz="1200" spc="-1" strike="noStrike">
                <a:solidFill>
                  <a:srgbClr val="ff0000"/>
                </a:solidFill>
                <a:latin typeface="Calibri"/>
              </a:rPr>
              <a:t>taske</a:t>
            </a: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,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    For trumpets sterne to chaunge mine Oaten </a:t>
            </a:r>
            <a:r>
              <a:rPr b="0" lang="en-US" sz="1200" spc="-1" strike="noStrike">
                <a:solidFill>
                  <a:srgbClr val="00b050"/>
                </a:solidFill>
                <a:latin typeface="Calibri"/>
              </a:rPr>
              <a:t>reeds</a:t>
            </a: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,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    And sing of Knights and Ladies gentle </a:t>
            </a:r>
            <a:r>
              <a:rPr b="0" lang="en-US" sz="1200" spc="-1" strike="noStrike">
                <a:solidFill>
                  <a:srgbClr val="00b050"/>
                </a:solidFill>
                <a:latin typeface="Calibri"/>
              </a:rPr>
              <a:t>deeds;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    Whose prayses hauing slept in silence </a:t>
            </a:r>
            <a:r>
              <a:rPr b="0" lang="en-US" sz="1200" spc="-1" strike="noStrike">
                <a:solidFill>
                  <a:srgbClr val="00b0f0"/>
                </a:solidFill>
                <a:latin typeface="Calibri"/>
              </a:rPr>
              <a:t>long,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    Me, all too meane, the sacred Muse </a:t>
            </a:r>
            <a:r>
              <a:rPr b="0" lang="en-US" sz="1200" spc="-1" strike="noStrike">
                <a:solidFill>
                  <a:srgbClr val="00b050"/>
                </a:solidFill>
                <a:latin typeface="Calibri"/>
              </a:rPr>
              <a:t>areeds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    To blazon broad emongst her learned </a:t>
            </a:r>
            <a:r>
              <a:rPr b="0" lang="en-US" sz="1200" spc="-1" strike="noStrike">
                <a:solidFill>
                  <a:srgbClr val="00b0f0"/>
                </a:solidFill>
                <a:latin typeface="Calibri"/>
              </a:rPr>
              <a:t>throng:</a:t>
            </a:r>
            <a:br/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Fierce warres and faithfull loues shall moralize my </a:t>
            </a:r>
            <a:r>
              <a:rPr b="0" lang="en-US" sz="1200" spc="-1" strike="noStrike">
                <a:solidFill>
                  <a:srgbClr val="00b0f0"/>
                </a:solidFill>
                <a:latin typeface="Calibri"/>
              </a:rPr>
              <a:t>song.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8" dur="indefinite" restart="never" nodeType="tmRoot">
          <p:childTnLst>
            <p:seq>
              <p:cTn id="299" dur="indefinite" nodeType="mainSeq">
                <p:childTnLst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Oněginská strofa (puškinovská strofa)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838080" y="1987920"/>
            <a:ext cx="6095520" cy="39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Что ж? Тайну прелесть нахо</a:t>
            </a:r>
            <a:r>
              <a:rPr b="1" lang="ru-RU" sz="1800" spc="-1" strike="noStrike">
                <a:solidFill>
                  <a:srgbClr val="ff0000"/>
                </a:solidFill>
                <a:latin typeface="Calibri"/>
              </a:rPr>
              <a:t>дила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И в самом ужасе </a:t>
            </a:r>
            <a:r>
              <a:rPr b="1" lang="ru-RU" sz="1800" spc="-1" strike="noStrike">
                <a:solidFill>
                  <a:srgbClr val="5b9bd5"/>
                </a:solidFill>
                <a:latin typeface="Calibri"/>
              </a:rPr>
              <a:t>она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: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Так нас природа сотво</a:t>
            </a:r>
            <a:r>
              <a:rPr b="1" lang="ru-RU" sz="1800" spc="-1" strike="noStrike">
                <a:solidFill>
                  <a:srgbClr val="ff0000"/>
                </a:solidFill>
                <a:latin typeface="Calibri"/>
              </a:rPr>
              <a:t>рила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,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К противуречию ск</a:t>
            </a:r>
            <a:r>
              <a:rPr b="1" lang="ru-RU" sz="1800" spc="-1" strike="noStrike">
                <a:solidFill>
                  <a:srgbClr val="5b9bd5"/>
                </a:solidFill>
                <a:latin typeface="Calibri"/>
              </a:rPr>
              <a:t>лонна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.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Настали святки. То-то ра</a:t>
            </a:r>
            <a:r>
              <a:rPr b="1" lang="ru-RU" sz="1800" spc="-1" strike="noStrike">
                <a:solidFill>
                  <a:srgbClr val="a9d18e"/>
                </a:solidFill>
                <a:latin typeface="Calibri"/>
              </a:rPr>
              <a:t>дость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!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Гадает ветреная мла</a:t>
            </a:r>
            <a:r>
              <a:rPr b="1" lang="ru-RU" sz="1800" spc="-1" strike="noStrike">
                <a:solidFill>
                  <a:srgbClr val="a9d18e"/>
                </a:solidFill>
                <a:latin typeface="Calibri"/>
              </a:rPr>
              <a:t>дость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,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Которой ничего не </a:t>
            </a:r>
            <a:r>
              <a:rPr b="1" lang="ru-RU" sz="1800" spc="-1" strike="noStrike">
                <a:solidFill>
                  <a:srgbClr val="7030a0"/>
                </a:solidFill>
                <a:latin typeface="Calibri"/>
              </a:rPr>
              <a:t>жаль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,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Перед которой жизни </a:t>
            </a:r>
            <a:r>
              <a:rPr b="1" lang="ru-RU" sz="1800" spc="-1" strike="noStrike">
                <a:solidFill>
                  <a:srgbClr val="7030a0"/>
                </a:solidFill>
                <a:latin typeface="Calibri"/>
              </a:rPr>
              <a:t>даль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Лежит светла, необо</a:t>
            </a:r>
            <a:r>
              <a:rPr b="1" lang="ru-RU" sz="1800" spc="-1" strike="noStrike">
                <a:solidFill>
                  <a:srgbClr val="ffc000"/>
                </a:solidFill>
                <a:latin typeface="Calibri"/>
              </a:rPr>
              <a:t>зрима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;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Гадает старость сквозь очки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У гробовой своей доски,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Всё потеряв невозв</a:t>
            </a:r>
            <a:r>
              <a:rPr b="1" lang="ru-RU" sz="1800" spc="-1" strike="noStrike">
                <a:solidFill>
                  <a:srgbClr val="ffc000"/>
                </a:solidFill>
                <a:latin typeface="Calibri"/>
              </a:rPr>
              <a:t>ратимо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;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И всё равно: надежда </a:t>
            </a:r>
            <a:r>
              <a:rPr b="1" lang="ru-RU" sz="1800" spc="-1" strike="noStrike">
                <a:solidFill>
                  <a:srgbClr val="843c0b"/>
                </a:solidFill>
                <a:latin typeface="Calibri"/>
              </a:rPr>
              <a:t>им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Лжет детским лепетом </a:t>
            </a:r>
            <a:r>
              <a:rPr b="1" lang="ru-RU" sz="1800" spc="-1" strike="noStrike">
                <a:solidFill>
                  <a:srgbClr val="843c0b"/>
                </a:solidFill>
                <a:latin typeface="Calibri"/>
              </a:rPr>
              <a:t>своим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99" name="CustomShape 3"/>
          <p:cNvSpPr/>
          <p:nvPr/>
        </p:nvSpPr>
        <p:spPr>
          <a:xfrm>
            <a:off x="5635080" y="2365920"/>
            <a:ext cx="55317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14 veršů jambického spádu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Rýmové schéma: aBaBccDDeFFeGG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Útvary z několika slok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800280" y="1886040"/>
            <a:ext cx="9955080" cy="201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SONET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(ZNĚLKA) – 14 veršů (2 kvarteta, 2 terceta)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FRANCOUZSKÁ (VILLONSKÁ) BALADA –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3x 10veršová sloka + 5veršový dopěv (envoi)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ITALSKÁ BALADA (BALATTA) –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4veršová + 10veršová sloka s refrénem na konci strof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GAZEL –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monorýmová básnická forma, rýmují se první dva a pak každý sudý verš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Sonet (Ivan Franko)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5533560" y="1053000"/>
            <a:ext cx="5487480" cy="530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Голубчики, українські поети,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Невже вас досі нікому навчити,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Що не досить сяких-таких зліпити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Рядків штирнадцять, і вже й є сонети?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П'ятистоповий ямб, мов з міді литий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Два з чотирьох, два з трьох рядків куплети,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Пов'язані в дзвінкі рифмові сплети, —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Лиш те ім'ям сонета слід хрестити.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Тій формі й зміст най буде відповідний;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Конфлікт чуття, природи блиск погідний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В двох перших строфах ярко розвертаєсь.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Страсть, буря, гнів, мов хмара піднімаєсь,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Мутить блиск, грізно мечесь, рве окови,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Arial"/>
              </a:rPr>
              <a:t>Та при кінці сплива в гармонію любови.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Gazel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838080" y="1690560"/>
            <a:ext cx="8606520" cy="365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Zelený turban kolem hlavy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Projíždím klidně lidské davy.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Já viděl Mekku – co chci více?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Muž větší býti v světě slávy?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Kol mnohý jde a hodí hlavou,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 přec ví, to je Moslem pravý!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Ač schválně dělá, že mne nezřel,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Jde v chůzi, tváří pohrdavý,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 jiný, žebrák u mé cesty,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Plec hrbí, pokojně se staví,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Co dělá cár ten na turbanu?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 ním, bez něho jsem moslem pravý.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(J. Vrchlický)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Básnická pojmenování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838080" y="1508760"/>
            <a:ext cx="10797120" cy="517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Poetismy = výrazy typické pro básnické texty (luna, bol apod.)</a:t>
            </a:r>
            <a:endParaRPr b="0" lang="cs-CZ" sz="2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Další jazykové prostředky: kolokvializmy, vulgarizmy, neologizmy, archaizmy, slangy, argot apod.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Dva základní typy básnických pojmenování = FIGURY a TROPY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TROP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– založen na přenášený významu (lexikální záležitost)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FIGURY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– založeny na kombinaci, hromadění a spojování slov (syntaktická záležitost)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TROPY (metafora)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838080" y="1377720"/>
            <a:ext cx="11174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METAFORA pracuje se změnou významu na základě VNĚJŠÍ podobnosti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838080" y="1971720"/>
            <a:ext cx="10389600" cy="420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PERSONIFIKACE - „dům jako by chtěl pokleknout a prosit o milost“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ANIMIZACE – „kulomet se rozštěkal“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SYNESTÉZIE – „zelená hudba“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KATACHRÉZE – „Déšť stíná labutě na mokrém kolotoči – I. Blatný“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OXYMORÓN – „strhané strůny zvuk / mrtvé milenky cit“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Česká versologie (výběr)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838080" y="1542960"/>
            <a:ext cx="10865880" cy="39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Jan Blahoslav: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Musica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(1558)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J. A. Komenský: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O poezii české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(1620)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Bohuslav Balbín: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Verisimila humaniorum disciplinarum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(1666)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NÁRODNÍ OBROZENÍ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Josef Dobrovský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František Palacký, Pavel Josef Šafařík: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Počátkové českého básnictví, obzvláště prozódie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(1818)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20. stol.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Jan Mukařovský: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Máchovské studie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(1948)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Josef Hrabák: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Poetika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(1973),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Úvod do teorie verše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(1978)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21. stol.</a:t>
            </a:r>
            <a:endParaRPr b="0" lang="cs-CZ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Robert Ibrahim, Petr Plecháč, Jakub Říha: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Úvod do teorie verše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(2013)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Tropy (metonymie)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838080" y="1463040"/>
            <a:ext cx="107856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Metonymie pracuje s přesouváním významu na základě věcné souvislosti.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948600" y="1832400"/>
            <a:ext cx="10675440" cy="475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SYNEKDOCHA – totum pro parte „poslouchali Mozarta“ X pars pro toto „ani noha tam nevkročí“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HYPERBOLA – „cili svit / voli Split“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LITOTES – „nemohl nesouhlasit“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EUFEMISMUS – „odešel na věčnost“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PERIFRÁZE – „zhaslo světlo jeho života, dohořel plamen, kouř rozvál vítr“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IRONIE a SARKASMUS – „A je mi blaze, tolik blaze / že už snad nemůže ani být hůř“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EPITETON – básnický přívlastek (může využívat metaforu i metonymii)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epiteton constans – ustálený přívlastek (stříbrný měsíc)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epiteton ornans – originální přívlastek (stříbrný vítr)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metafora – Mstivá kantiléna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metonymie – jaro zelené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Figury vzniklé hromaděním hlásek, slabik, slov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925920" y="1554480"/>
            <a:ext cx="10427760" cy="365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ALITERACE – pan Palcát plachtil po poli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ZVUKOSLED – na potoce podle skal / zelený mužík zatleskal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PARONOMÁZIE - Přísný pštros přepřísné pštrosí autority přednášel před časem mladým…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FIGURA ETYMOLOGICA – stvořitel tvoří tvory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ANAFORA – Sto roků v šachtě žil, mlčel jsem / Sto roků kopal jsem uhlí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EPIFORA - 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Co to máš na té tkaničce? Na krku na té tkaničce!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EPANASTROFA - ...jsem očarován před tím / a co mi po jméně / a co mi po jméně / jen klidně ulehni si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EPIZEUXIS – zvoní zrady zvon zrady zvon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PARALELISMUS – za devatero horami / za devatero řekami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ANTITEZE – Přiletěli orli od půlnoční strany. / Nepřiletěli to orli od půlnoci, / ale všechna ruská knížata se sjela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Figury vzniklé hromaděním významu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1017360" y="2388960"/>
            <a:ext cx="9177840" cy="264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PLEONASMUS – dal si klobouk na hlavu, díval se očima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TAUTOLOGIE – miluji tě navždy a věčně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AMPLIFIKACE – ona je vdaná, on je ženat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GRADACE (KLIMAX) – Ach ty, milá, krásná, velkolepá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ANTIKLIMAX – Zdechnul, umřel, odešel…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Figury syntaktické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948600" y="1497240"/>
            <a:ext cx="10538280" cy="39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POLYSYNDETON – „a skákal a běhal a klusal a motal se a padal a zakopával…“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ASYNDETON – přišel, viděl, zvítězil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HENDYADIS – přivítali ho věnci a kvítím (=věnci z květů)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ZEUGMA – Už před sebou viděl vítězství a nadšený potlesk.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ELIPSA – My o vlku a vlk za dveřmi.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APOSIOPESE - 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Tam pod piecami tawili ocel szpinawi chłopi / A każdóm wiete zaczinali na ku... albo do pi..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VYTČENÍ VĚTNÉHO ČLENU – Přišli úplně všichni. I Mirek.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ANAKOLUT -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Zkažený koberec – byla by větší škoda. (I. Herrmann)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Řečnické figury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1072440" y="2079360"/>
            <a:ext cx="100465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ŘEČNICKÁ OTÁZKA 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4099680" y="2666160"/>
            <a:ext cx="609552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Jak bude po smrti?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Tobě dost těžce…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není co závidět; netěš se, - těš se!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ale ne, duše má, čeho ses lekla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 očistce, mučení, plamenů pekla?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to je moc humánní, mírné a všední...</a:t>
            </a: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Jak bude po smrti?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Tak jako před ní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6926760" y="1531800"/>
            <a:ext cx="30628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ŘEČNICKÁ ODPOVĚĎ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24" name="CustomShape 5"/>
          <p:cNvSpPr/>
          <p:nvPr/>
        </p:nvSpPr>
        <p:spPr>
          <a:xfrm rot="835800">
            <a:off x="2702160" y="2540520"/>
            <a:ext cx="1485720" cy="17496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6"/>
          <p:cNvSpPr/>
          <p:nvPr/>
        </p:nvSpPr>
        <p:spPr>
          <a:xfrm rot="7458600">
            <a:off x="7464600" y="2275200"/>
            <a:ext cx="1176840" cy="1778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CustomShape 7"/>
          <p:cNvSpPr/>
          <p:nvPr/>
        </p:nvSpPr>
        <p:spPr>
          <a:xfrm rot="5400000">
            <a:off x="6729120" y="2439720"/>
            <a:ext cx="2399400" cy="1561680"/>
          </a:xfrm>
          <a:prstGeom prst="bentConnector5">
            <a:avLst>
              <a:gd name="adj1" fmla="val 13445"/>
              <a:gd name="adj2" fmla="val -109756"/>
              <a:gd name="adj3" fmla="val 109527"/>
            </a:avLst>
          </a:prstGeom>
          <a:noFill/>
          <a:ln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8"/>
          <p:cNvSpPr/>
          <p:nvPr/>
        </p:nvSpPr>
        <p:spPr>
          <a:xfrm flipH="1" rot="16200000">
            <a:off x="1982880" y="2668320"/>
            <a:ext cx="1703160" cy="1622880"/>
          </a:xfrm>
          <a:prstGeom prst="bentConnector3">
            <a:avLst>
              <a:gd name="adj1" fmla="val 100325"/>
            </a:avLst>
          </a:prstGeom>
          <a:noFill/>
          <a:ln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CustomShape 9"/>
          <p:cNvSpPr/>
          <p:nvPr/>
        </p:nvSpPr>
        <p:spPr>
          <a:xfrm>
            <a:off x="4467240" y="5418000"/>
            <a:ext cx="53604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Ach, život je tak trapný,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Bože,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Jak uprdnutí do soulože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29" name="CustomShape 10"/>
          <p:cNvSpPr/>
          <p:nvPr/>
        </p:nvSpPr>
        <p:spPr>
          <a:xfrm>
            <a:off x="7928640" y="5233320"/>
            <a:ext cx="33411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APOSTROFA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30" name="CustomShape 11"/>
          <p:cNvSpPr/>
          <p:nvPr/>
        </p:nvSpPr>
        <p:spPr>
          <a:xfrm flipH="1">
            <a:off x="7394400" y="5740920"/>
            <a:ext cx="7542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6" dur="indefinite" restart="never" nodeType="tmRoot">
          <p:childTnLst>
            <p:seq>
              <p:cTn id="307" dur="indefinite" nodeType="mainSeq">
                <p:childTnLst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4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6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7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4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1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6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7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2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3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4 oblasti versologického zkoumání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838080" y="1690560"/>
            <a:ext cx="10515240" cy="374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6000" spc="-1" strike="noStrike">
                <a:solidFill>
                  <a:srgbClr val="000000"/>
                </a:solidFill>
                <a:latin typeface="Calibri"/>
              </a:rPr>
              <a:t>Podstata </a:t>
            </a:r>
            <a:r>
              <a:rPr b="1" lang="cs-CZ" sz="6000" spc="-1" strike="noStrike">
                <a:solidFill>
                  <a:srgbClr val="000000"/>
                </a:solidFill>
                <a:latin typeface="Calibri"/>
              </a:rPr>
              <a:t>verše, rýmu a metra</a:t>
            </a:r>
            <a:endParaRPr b="0" lang="cs-CZ" sz="60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cs-CZ" sz="6000" spc="-1" strike="noStrike">
                <a:solidFill>
                  <a:srgbClr val="000000"/>
                </a:solidFill>
                <a:latin typeface="Calibri"/>
              </a:rPr>
              <a:t>Prozodické systémy</a:t>
            </a:r>
            <a:endParaRPr b="0" lang="cs-CZ" sz="60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cs-CZ" sz="6000" spc="-1" strike="noStrike">
                <a:solidFill>
                  <a:srgbClr val="000000"/>
                </a:solidFill>
                <a:latin typeface="Calibri"/>
              </a:rPr>
              <a:t>Rýmy a asonance</a:t>
            </a:r>
            <a:endParaRPr b="0" lang="cs-CZ" sz="60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cs-CZ" sz="6000" spc="-1" strike="noStrike">
                <a:solidFill>
                  <a:srgbClr val="000000"/>
                </a:solidFill>
                <a:latin typeface="Calibri"/>
              </a:rPr>
              <a:t>Ustálené druhy verše</a:t>
            </a:r>
            <a:endParaRPr b="0" lang="cs-CZ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Verš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287720" y="1690560"/>
            <a:ext cx="609552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Rohajz, szlaka, szarża, ingot</a:t>
            </a:r>
            <a:br/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Cagel, brama, blok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1314720" y="2493000"/>
            <a:ext cx="4504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Rundajz, flahajz, winkel, żebro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1287720" y="2923920"/>
            <a:ext cx="6095520" cy="207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Glajz a w ringach drót</a:t>
            </a:r>
            <a:br/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Wysoki piece, sztalwerk, konti</a:t>
            </a:r>
            <a:br/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Walcwerk, gisernia, mechanik</a:t>
            </a:r>
            <a:br/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Pokiyl pojadóm - nie beje biyda głód. </a:t>
            </a:r>
            <a:br/>
            <a:endParaRPr b="0" lang="cs-CZ" sz="2800" spc="-1" strike="noStrike"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4285080" y="5016960"/>
            <a:ext cx="26856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Rohajz, Tomasz Tomanek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Epos o Gilgamešovi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3" name="Picture 2" descr="http://www.sci.muni.cz/~herber/history/tablet.jpg"/>
          <p:cNvPicPr/>
          <p:nvPr/>
        </p:nvPicPr>
        <p:blipFill>
          <a:blip r:embed="rId1"/>
          <a:stretch/>
        </p:blipFill>
        <p:spPr>
          <a:xfrm>
            <a:off x="509400" y="1557720"/>
            <a:ext cx="4091400" cy="4962240"/>
          </a:xfrm>
          <a:prstGeom prst="rect">
            <a:avLst/>
          </a:prstGeom>
          <a:ln>
            <a:noFill/>
          </a:ln>
        </p:spPr>
      </p:pic>
      <p:pic>
        <p:nvPicPr>
          <p:cNvPr id="104" name="Picture 2" descr="http://www.jessicarulestheuniverse.com/wp-content/uploads/2014/04/gilgamesh.jpg"/>
          <p:cNvPicPr/>
          <p:nvPr/>
        </p:nvPicPr>
        <p:blipFill>
          <a:blip r:embed="rId2"/>
          <a:stretch/>
        </p:blipFill>
        <p:spPr>
          <a:xfrm>
            <a:off x="6381360" y="1274040"/>
            <a:ext cx="4409640" cy="5047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>
                <p:childTnLst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Metrický impuls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566000" y="1840320"/>
            <a:ext cx="90752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Šla Nanynka do zelí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1558440" y="2505240"/>
            <a:ext cx="90752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Natrhala lupení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1566000" y="3201120"/>
            <a:ext cx="90752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Přišel za ní Pepíček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09" name="CustomShape 5"/>
          <p:cNvSpPr/>
          <p:nvPr/>
        </p:nvSpPr>
        <p:spPr>
          <a:xfrm>
            <a:off x="1566000" y="3854160"/>
            <a:ext cx="90752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Rozšlapal jí tablet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10" name="CustomShape 6"/>
          <p:cNvSpPr/>
          <p:nvPr/>
        </p:nvSpPr>
        <p:spPr>
          <a:xfrm>
            <a:off x="4172040" y="5030280"/>
            <a:ext cx="38631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Upravená lidová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11" name="CustomShape 7"/>
          <p:cNvSpPr/>
          <p:nvPr/>
        </p:nvSpPr>
        <p:spPr>
          <a:xfrm rot="9871200">
            <a:off x="5440680" y="3660480"/>
            <a:ext cx="2583000" cy="43560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8"/>
          <p:cNvSpPr/>
          <p:nvPr/>
        </p:nvSpPr>
        <p:spPr>
          <a:xfrm>
            <a:off x="7852320" y="2661480"/>
            <a:ext cx="326880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MOMENT ZKLAMANÉHO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OČEKÁVÁNÍ</a:t>
            </a:r>
            <a:endParaRPr b="0" lang="cs-CZ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Moment zklamaného očekávání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3211920" y="1690560"/>
            <a:ext cx="6914880" cy="490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Celý den v usnutí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My se sesouváme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Sklouzavé ťuknutí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Života svého již nemáme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Rozlouplá země je krčma bez záclon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Hlava se skutálí po stole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A za dveřmi zelená řeka, šupinatá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Protéká kostěným korytem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Okolo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Stavení alabastrového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Běhá němý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Chundelatý pes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Vilém Závada: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Spánek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Application>LibreOffice/6.4.0.3$MacOSX_X86_64 LibreOffice_project/b0a288ab3d2d4774cb44b62f04d5d28733ac6df8</Application>
  <Words>2198</Words>
  <Paragraphs>462</Paragraphs>
  <Company>Masarykova univerzita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2014-12-15T08:41:28Z</dcterms:created>
  <dc:creator>Pavel Pilch</dc:creator>
  <dc:description/>
  <dc:language>cs-CZ</dc:language>
  <cp:lastModifiedBy/>
  <dcterms:modified xsi:type="dcterms:W3CDTF">2020-11-10T07:18:52Z</dcterms:modified>
  <cp:revision>33</cp:revision>
  <dc:subject/>
  <dc:title>Versologie a básnická pojmenování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Masarykova univerzita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Vlastní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44</vt:i4>
  </property>
</Properties>
</file>