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8"/>
  </p:notesMasterIdLst>
  <p:handoutMasterIdLst>
    <p:handoutMasterId r:id="rId9"/>
  </p:handoutMasterIdLst>
  <p:sldIdLst>
    <p:sldId id="256" r:id="rId2"/>
    <p:sldId id="465" r:id="rId3"/>
    <p:sldId id="466" r:id="rId4"/>
    <p:sldId id="467" r:id="rId5"/>
    <p:sldId id="468" r:id="rId6"/>
    <p:sldId id="469" r:id="rId7"/>
  </p:sldIdLst>
  <p:sldSz cx="12192000" cy="6858000"/>
  <p:notesSz cx="6858000" cy="99472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87" d="100"/>
          <a:sy n="87" d="100"/>
        </p:scale>
        <p:origin x="461" y="8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>
            <a:extLst>
              <a:ext uri="{FF2B5EF4-FFF2-40B4-BE49-F238E27FC236}">
                <a16:creationId xmlns:a16="http://schemas.microsoft.com/office/drawing/2014/main" id="{AD5917AD-0377-40A2-A11C-BAA92657E6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EC1E3D-3F38-4ECF-BCE6-518E1E3ABD4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AB5592CA-3735-4F95-B602-0B97600C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BED404B-CD2C-4294-8F06-302724AD3E1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8133607-D78A-496F-9800-ABCBE5874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A188D463-7021-4229-B21B-8EDB0BC41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4875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6817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3424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7953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8452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286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216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432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912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14/12/2020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669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14/12/2020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26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791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08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ECB35-AFEF-44FE-9248-DFEFCAFBC02A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14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3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14/12/2020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19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4E7FD-07C9-4824-B791-27482DBAE1B9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36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038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84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14/12/2020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3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14/12/2020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932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>
            <a:extLst>
              <a:ext uri="{FF2B5EF4-FFF2-40B4-BE49-F238E27FC236}">
                <a16:creationId xmlns:a16="http://schemas.microsoft.com/office/drawing/2014/main" id="{DC81E007-5F1D-47B1-83FC-44FAEB550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9C08969-64D5-4E20-B774-3A507761E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9" y="2701925"/>
            <a:ext cx="8161337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500" b="1" dirty="0">
                <a:solidFill>
                  <a:schemeClr val="tx1"/>
                </a:solidFill>
                <a:latin typeface="+mj-lt"/>
              </a:rPr>
              <a:t>Španělská lingvistika I</a:t>
            </a:r>
          </a:p>
          <a:p>
            <a:pPr algn="ctr">
              <a:spcBef>
                <a:spcPts val="1200"/>
              </a:spcBef>
              <a:buClrTx/>
            </a:pPr>
            <a:r>
              <a:rPr lang="cs-CZ" sz="3600" b="1" dirty="0">
                <a:solidFill>
                  <a:schemeClr val="tx1"/>
                </a:solidFill>
                <a:latin typeface="+mn-lt"/>
              </a:rPr>
              <a:t>2. Morfologie španělštiny</a:t>
            </a:r>
          </a:p>
          <a:p>
            <a:pPr algn="ctr"/>
            <a:r>
              <a:rPr lang="cs-CZ" sz="3000" b="1" dirty="0">
                <a:solidFill>
                  <a:schemeClr val="tx1"/>
                </a:solidFill>
                <a:latin typeface="+mj-lt"/>
              </a:rPr>
              <a:t>(10)</a:t>
            </a:r>
          </a:p>
          <a:p>
            <a:pPr algn="ctr"/>
            <a:endParaRPr lang="cs-CZ" sz="26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doc. Mgr. Petr Stehlík, Ph.D. </a:t>
            </a: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ÚRJL FF MU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500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 advTm="9655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/>
              <a:t>Prefijación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0660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  <a:buNone/>
            </a:pP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Características definitorias:</a:t>
            </a:r>
          </a:p>
          <a:p>
            <a:pPr>
              <a:lnSpc>
                <a:spcPct val="90000"/>
              </a:lnSpc>
              <a:spcAft>
                <a:spcPts val="400"/>
              </a:spcAft>
              <a:buClrTx/>
              <a:buNone/>
            </a:pPr>
            <a:r>
              <a:rPr lang="es-ES" altLang="cs-CZ" sz="2600" b="1" dirty="0"/>
              <a:t>a) Posición </a:t>
            </a:r>
            <a:r>
              <a:rPr lang="cs-CZ" altLang="cs-CZ" sz="2600" b="1" dirty="0"/>
              <a:t>ante</a:t>
            </a:r>
            <a:r>
              <a:rPr lang="es-ES" altLang="cs-CZ" sz="2600" b="1" dirty="0"/>
              <a:t>puesta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s-ES" altLang="cs-CZ" sz="2600" b="1" dirty="0"/>
              <a:t>b) </a:t>
            </a:r>
            <a:r>
              <a:rPr lang="cs-CZ" altLang="cs-CZ" sz="2600" b="1" dirty="0" err="1"/>
              <a:t>Modificación</a:t>
            </a:r>
            <a:r>
              <a:rPr lang="cs-CZ" altLang="cs-CZ" sz="2600" b="1" dirty="0"/>
              <a:t> </a:t>
            </a:r>
            <a:r>
              <a:rPr lang="cs-CZ" altLang="cs-CZ" sz="2600" b="1" dirty="0" err="1"/>
              <a:t>semántica</a:t>
            </a:r>
            <a:r>
              <a:rPr lang="cs-CZ" altLang="cs-CZ" sz="2600" b="1" dirty="0"/>
              <a:t> de la base</a:t>
            </a:r>
            <a:endParaRPr lang="es-ES" altLang="cs-CZ" sz="2600" b="1" dirty="0"/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cs-CZ" altLang="cs-CZ" sz="2600" b="1" dirty="0">
                <a:cs typeface="Tahoma" panose="020B0604030504040204" pitchFamily="34" charset="0"/>
              </a:rPr>
              <a:t>c</a:t>
            </a:r>
            <a:r>
              <a:rPr lang="es-ES" altLang="cs-CZ" sz="2600" b="1" dirty="0">
                <a:cs typeface="Tahoma" panose="020B0604030504040204" pitchFamily="34" charset="0"/>
              </a:rPr>
              <a:t>) </a:t>
            </a:r>
            <a:r>
              <a:rPr lang="cs-CZ" altLang="cs-CZ" sz="2600" b="1" dirty="0" err="1">
                <a:cs typeface="Tahoma" panose="020B0604030504040204" pitchFamily="34" charset="0"/>
              </a:rPr>
              <a:t>Inc</a:t>
            </a:r>
            <a:r>
              <a:rPr lang="es-ES" altLang="cs-CZ" sz="2600" b="1" dirty="0">
                <a:cs typeface="Tahoma" panose="020B0604030504040204" pitchFamily="34" charset="0"/>
              </a:rPr>
              <a:t>apacidad </a:t>
            </a:r>
            <a:r>
              <a:rPr lang="cs-CZ" altLang="cs-CZ" sz="2600" b="1" dirty="0">
                <a:cs typeface="Tahoma" panose="020B0604030504040204" pitchFamily="34" charset="0"/>
              </a:rPr>
              <a:t>para </a:t>
            </a:r>
            <a:r>
              <a:rPr lang="cs-CZ" altLang="cs-CZ" sz="2600" b="1" dirty="0" err="1">
                <a:cs typeface="Tahoma" panose="020B0604030504040204" pitchFamily="34" charset="0"/>
              </a:rPr>
              <a:t>cambiar</a:t>
            </a:r>
            <a:r>
              <a:rPr lang="cs-CZ" altLang="cs-CZ" sz="2600" b="1" dirty="0">
                <a:cs typeface="Tahoma" panose="020B0604030504040204" pitchFamily="34" charset="0"/>
              </a:rPr>
              <a:t> la </a:t>
            </a:r>
            <a:r>
              <a:rPr lang="cs-CZ" altLang="cs-CZ" sz="2600" b="1" dirty="0" err="1">
                <a:cs typeface="Tahoma" panose="020B0604030504040204" pitchFamily="34" charset="0"/>
              </a:rPr>
              <a:t>categoría</a:t>
            </a:r>
            <a:r>
              <a:rPr lang="cs-CZ" altLang="cs-CZ" sz="2600" b="1" dirty="0">
                <a:cs typeface="Tahoma" panose="020B0604030504040204" pitchFamily="34" charset="0"/>
              </a:rPr>
              <a:t> </a:t>
            </a:r>
            <a:r>
              <a:rPr lang="cs-CZ" altLang="cs-CZ" sz="2600" b="1" dirty="0" err="1">
                <a:cs typeface="Tahoma" panose="020B0604030504040204" pitchFamily="34" charset="0"/>
              </a:rPr>
              <a:t>gramatical</a:t>
            </a:r>
            <a:r>
              <a:rPr lang="cs-CZ" altLang="cs-CZ" sz="2600" b="1" dirty="0">
                <a:cs typeface="Tahoma" panose="020B0604030504040204" pitchFamily="34" charset="0"/>
              </a:rPr>
              <a:t>        	de la 	base (</a:t>
            </a:r>
            <a:r>
              <a:rPr lang="cs-CZ" altLang="cs-CZ" sz="2600" b="1" dirty="0" err="1">
                <a:cs typeface="Tahoma" panose="020B0604030504040204" pitchFamily="34" charset="0"/>
              </a:rPr>
              <a:t>derivación</a:t>
            </a:r>
            <a:r>
              <a:rPr lang="cs-CZ" altLang="cs-CZ" sz="2600" b="1" dirty="0">
                <a:cs typeface="Tahoma" panose="020B0604030504040204" pitchFamily="34" charset="0"/>
              </a:rPr>
              <a:t> </a:t>
            </a:r>
            <a:r>
              <a:rPr lang="cs-CZ" altLang="cs-CZ" sz="2600" b="1" dirty="0" err="1">
                <a:cs typeface="Tahoma" panose="020B0604030504040204" pitchFamily="34" charset="0"/>
              </a:rPr>
              <a:t>homogénea</a:t>
            </a:r>
            <a:r>
              <a:rPr lang="cs-CZ" altLang="cs-CZ" sz="2600" b="1" dirty="0">
                <a:cs typeface="Tahoma" panose="020B0604030504040204" pitchFamily="34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cs-CZ" altLang="cs-CZ" sz="2600" b="1" dirty="0">
                <a:cs typeface="Tahoma" panose="020B0604030504040204" pitchFamily="34" charset="0"/>
              </a:rPr>
              <a:t>d) </a:t>
            </a:r>
            <a:r>
              <a:rPr lang="cs-CZ" altLang="cs-CZ" sz="2600" b="1" dirty="0" err="1">
                <a:cs typeface="Tahoma" panose="020B0604030504040204" pitchFamily="34" charset="0"/>
              </a:rPr>
              <a:t>Carácter</a:t>
            </a:r>
            <a:r>
              <a:rPr lang="cs-CZ" altLang="cs-CZ" sz="2600" b="1" dirty="0">
                <a:cs typeface="Tahoma" panose="020B0604030504040204" pitchFamily="34" charset="0"/>
              </a:rPr>
              <a:t> </a:t>
            </a:r>
            <a:r>
              <a:rPr lang="cs-CZ" altLang="cs-CZ" sz="2600" b="1" dirty="0" err="1">
                <a:cs typeface="Tahoma" panose="020B0604030504040204" pitchFamily="34" charset="0"/>
              </a:rPr>
              <a:t>átono</a:t>
            </a:r>
            <a:endParaRPr lang="es-ES" altLang="cs-CZ" sz="2600" b="1" dirty="0"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ClrTx/>
              <a:buNone/>
            </a:pPr>
            <a:r>
              <a:rPr lang="es-ES" altLang="cs-CZ" sz="2600" b="1" dirty="0">
                <a:cs typeface="Tahoma" panose="020B0604030504040204" pitchFamily="34" charset="0"/>
              </a:rPr>
              <a:t>e) Morfema </a:t>
            </a:r>
            <a:r>
              <a:rPr lang="cs-CZ" altLang="cs-CZ" sz="2600" b="1" dirty="0" err="1"/>
              <a:t>libre</a:t>
            </a:r>
            <a:r>
              <a:rPr lang="cs-CZ" altLang="cs-CZ" sz="2600" b="1" dirty="0"/>
              <a:t> o </a:t>
            </a:r>
            <a:r>
              <a:rPr lang="cs-CZ" altLang="cs-CZ" sz="2600" b="1" dirty="0" err="1"/>
              <a:t>ligado</a:t>
            </a:r>
            <a:r>
              <a:rPr lang="cs-CZ" altLang="cs-CZ" sz="2600" b="1" dirty="0"/>
              <a:t> (</a:t>
            </a:r>
            <a:r>
              <a:rPr lang="cs-CZ" altLang="cs-CZ" sz="2600" b="1" dirty="0" err="1"/>
              <a:t>trabado</a:t>
            </a:r>
            <a:r>
              <a:rPr lang="cs-CZ" altLang="cs-CZ" sz="2600" b="1" dirty="0"/>
              <a:t>)</a:t>
            </a:r>
            <a:endParaRPr lang="es-ES" altLang="cs-CZ" sz="2600" b="1" dirty="0"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ClrTx/>
              <a:buNone/>
            </a:pPr>
            <a:endParaRPr lang="cs-CZ" altLang="cs-CZ" sz="1500" dirty="0">
              <a:cs typeface="Tahoma" panose="020B0604030504040204" pitchFamily="34" charset="0"/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r>
              <a:rPr lang="cs-CZ" altLang="cs-CZ" sz="2600" b="1" dirty="0" err="1"/>
              <a:t>Ejemplos</a:t>
            </a:r>
            <a:r>
              <a:rPr lang="cs-CZ" altLang="cs-CZ" sz="2600" b="1" dirty="0"/>
              <a:t>: 	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admisible</a:t>
            </a:r>
            <a:r>
              <a:rPr lang="cs-CZ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	&gt; 	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inadmisible</a:t>
            </a:r>
            <a:endParaRPr lang="cs-CZ" altLang="cs-CZ" sz="2600" i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r>
              <a:rPr lang="cs-CZ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				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clima</a:t>
            </a:r>
            <a:r>
              <a:rPr lang="cs-CZ" altLang="cs-CZ" sz="26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		&gt; 	</a:t>
            </a:r>
            <a:r>
              <a:rPr lang="cs-CZ" altLang="cs-CZ" sz="2600" i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microclima</a:t>
            </a:r>
            <a:endParaRPr lang="es-ES" altLang="cs-CZ" sz="26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753763"/>
      </p:ext>
    </p:extLst>
  </p:cSld>
  <p:clrMapOvr>
    <a:masterClrMapping/>
  </p:clrMapOvr>
  <p:transition spd="med" advTm="78977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s-ES" altLang="cs-CZ" b="1" dirty="0"/>
              <a:t>Clasificación de los </a:t>
            </a:r>
            <a:r>
              <a:rPr lang="cs-CZ" altLang="cs-CZ" b="1" dirty="0" err="1"/>
              <a:t>pref</a:t>
            </a:r>
            <a:r>
              <a:rPr lang="es-ES" altLang="cs-CZ" b="1" dirty="0"/>
              <a:t>ijos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 marL="514350" indent="-514350">
              <a:lnSpc>
                <a:spcPct val="90000"/>
              </a:lnSpc>
              <a:buClrTx/>
              <a:buSzPct val="100000"/>
              <a:buFont typeface="+mj-lt"/>
              <a:buAutoNum type="arabicParenR"/>
              <a:defRPr/>
            </a:pPr>
            <a:endParaRPr lang="cs-CZ" altLang="cs-CZ" sz="15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514350" indent="-514350">
              <a:lnSpc>
                <a:spcPct val="90000"/>
              </a:lnSpc>
              <a:buClrTx/>
              <a:buSzPct val="100000"/>
              <a:buFont typeface="+mj-lt"/>
              <a:buAutoNum type="arabicParenR"/>
              <a:defRPr/>
            </a:pP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Criterio </a:t>
            </a:r>
            <a:r>
              <a:rPr lang="cs-CZ" alt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funcional</a:t>
            </a:r>
            <a:endParaRPr lang="es-ES" altLang="cs-CZ" sz="2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None/>
              <a:defRPr/>
            </a:pPr>
            <a:r>
              <a:rPr lang="cs-CZ" altLang="cs-CZ" sz="2300" b="1" dirty="0" err="1"/>
              <a:t>Prefijos</a:t>
            </a:r>
            <a:r>
              <a:rPr lang="cs-CZ" altLang="cs-CZ" sz="2300" b="1" dirty="0"/>
              <a:t> </a:t>
            </a:r>
            <a:r>
              <a:rPr lang="cs-CZ" altLang="cs-CZ" sz="2300" b="1" dirty="0" err="1"/>
              <a:t>preposicionales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adjetivales</a:t>
            </a:r>
            <a:r>
              <a:rPr lang="cs-CZ" altLang="cs-CZ" sz="2300" b="1" dirty="0"/>
              <a:t>, </a:t>
            </a:r>
            <a:r>
              <a:rPr lang="cs-CZ" altLang="cs-CZ" sz="2300" b="1" dirty="0" err="1"/>
              <a:t>adverbiales</a:t>
            </a:r>
            <a:endParaRPr lang="cs-CZ" altLang="cs-CZ" sz="2300" b="1" dirty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None/>
              <a:defRPr/>
            </a:pPr>
            <a:endParaRPr lang="es-ES" altLang="cs-CZ" sz="1500" b="1" dirty="0"/>
          </a:p>
          <a:p>
            <a:pPr marL="171450" indent="-514350">
              <a:lnSpc>
                <a:spcPct val="90000"/>
              </a:lnSpc>
              <a:buClrTx/>
              <a:buSzPct val="100000"/>
              <a:buFont typeface="+mj-lt"/>
              <a:buAutoNum type="arabicParenR" startAt="2"/>
              <a:defRPr/>
            </a:pPr>
            <a:r>
              <a:rPr lang="es-ES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Criterio </a:t>
            </a:r>
            <a:r>
              <a:rPr lang="cs-CZ" altLang="cs-CZ" sz="2600" b="1" dirty="0" err="1">
                <a:solidFill>
                  <a:schemeClr val="accent2">
                    <a:lumMod val="60000"/>
                    <a:lumOff val="40000"/>
                  </a:schemeClr>
                </a:solidFill>
                <a:cs typeface="Tahoma" panose="020B0604030504040204" pitchFamily="34" charset="0"/>
              </a:rPr>
              <a:t>semántico</a:t>
            </a:r>
            <a:endParaRPr lang="es-ES" altLang="cs-CZ" sz="2600" dirty="0">
              <a:solidFill>
                <a:schemeClr val="accent2">
                  <a:lumMod val="60000"/>
                  <a:lumOff val="40000"/>
                </a:schemeClr>
              </a:solidFill>
              <a:cs typeface="Tahoma" panose="020B0604030504040204" pitchFamily="34" charset="0"/>
            </a:endParaRPr>
          </a:p>
          <a:p>
            <a:pPr marL="0" algn="just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None/>
              <a:defRPr/>
            </a:pPr>
            <a:r>
              <a:rPr lang="cs-CZ" altLang="cs-CZ" sz="2300" b="1" dirty="0">
                <a:cs typeface="Tahoma" panose="020B0604030504040204" pitchFamily="34" charset="0"/>
              </a:rPr>
              <a:t>a) </a:t>
            </a:r>
            <a:r>
              <a:rPr lang="cs-CZ" altLang="cs-CZ" sz="2300" b="1" dirty="0" err="1">
                <a:cs typeface="Tahoma" panose="020B0604030504040204" pitchFamily="34" charset="0"/>
              </a:rPr>
              <a:t>Pre</a:t>
            </a:r>
            <a:r>
              <a:rPr lang="es-ES" altLang="cs-CZ" sz="2300" b="1" dirty="0">
                <a:cs typeface="Tahoma" panose="020B0604030504040204" pitchFamily="34" charset="0"/>
              </a:rPr>
              <a:t>fijos </a:t>
            </a:r>
            <a:r>
              <a:rPr lang="cs-CZ" altLang="cs-CZ" sz="2300" b="1" dirty="0" err="1">
                <a:cs typeface="Tahoma" panose="020B0604030504040204" pitchFamily="34" charset="0"/>
              </a:rPr>
              <a:t>apreciativos</a:t>
            </a:r>
            <a:r>
              <a:rPr lang="cs-CZ" altLang="cs-CZ" sz="2300" b="1" dirty="0">
                <a:cs typeface="Tahoma" panose="020B0604030504040204" pitchFamily="34" charset="0"/>
              </a:rPr>
              <a:t> </a:t>
            </a:r>
            <a:r>
              <a:rPr lang="cs-CZ" altLang="cs-CZ" sz="2300" b="1" i="1" dirty="0">
                <a:cs typeface="Tahoma" panose="020B0604030504040204" pitchFamily="34" charset="0"/>
              </a:rPr>
              <a:t>vs.</a:t>
            </a:r>
            <a:r>
              <a:rPr lang="cs-CZ" altLang="cs-CZ" sz="2300" b="1" dirty="0">
                <a:cs typeface="Tahoma" panose="020B0604030504040204" pitchFamily="34" charset="0"/>
              </a:rPr>
              <a:t> </a:t>
            </a:r>
            <a:r>
              <a:rPr lang="cs-CZ" altLang="cs-CZ" sz="2300" b="1" dirty="0" err="1">
                <a:cs typeface="Tahoma" panose="020B0604030504040204" pitchFamily="34" charset="0"/>
              </a:rPr>
              <a:t>significativos</a:t>
            </a:r>
            <a:endParaRPr lang="cs-CZ" altLang="cs-CZ" sz="2300" b="1" dirty="0">
              <a:cs typeface="Tahoma" panose="020B0604030504040204" pitchFamily="34" charset="0"/>
            </a:endParaRPr>
          </a:p>
          <a:p>
            <a:pPr mar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None/>
              <a:defRPr/>
            </a:pPr>
            <a:r>
              <a:rPr lang="cs-CZ" altLang="cs-CZ" sz="2300" b="1" dirty="0">
                <a:cs typeface="Tahoma" panose="020B0604030504040204" pitchFamily="34" charset="0"/>
              </a:rPr>
              <a:t>b) Campos </a:t>
            </a:r>
            <a:r>
              <a:rPr lang="cs-CZ" altLang="cs-CZ" sz="2300" b="1" dirty="0" err="1">
                <a:cs typeface="Tahoma" panose="020B0604030504040204" pitchFamily="34" charset="0"/>
              </a:rPr>
              <a:t>semánticos</a:t>
            </a:r>
            <a:r>
              <a:rPr lang="cs-CZ" altLang="cs-CZ" sz="2300" b="1" dirty="0">
                <a:cs typeface="Tahoma" panose="020B0604030504040204" pitchFamily="34" charset="0"/>
              </a:rPr>
              <a:t> (</a:t>
            </a:r>
            <a:r>
              <a:rPr lang="cs-CZ" altLang="cs-CZ" sz="2300" b="1" dirty="0" err="1">
                <a:cs typeface="Tahoma" panose="020B0604030504040204" pitchFamily="34" charset="0"/>
              </a:rPr>
              <a:t>prefijos</a:t>
            </a:r>
            <a:r>
              <a:rPr lang="cs-CZ" altLang="cs-CZ" sz="2300" b="1" dirty="0">
                <a:cs typeface="Tahoma" panose="020B0604030504040204" pitchFamily="34" charset="0"/>
              </a:rPr>
              <a:t> de </a:t>
            </a:r>
            <a:r>
              <a:rPr lang="cs-CZ" altLang="cs-CZ" sz="2300" b="1" dirty="0" err="1">
                <a:cs typeface="Tahoma" panose="020B0604030504040204" pitchFamily="34" charset="0"/>
              </a:rPr>
              <a:t>lugar</a:t>
            </a:r>
            <a:r>
              <a:rPr lang="cs-CZ" altLang="cs-CZ" sz="2300" b="1" dirty="0">
                <a:cs typeface="Tahoma" panose="020B0604030504040204" pitchFamily="34" charset="0"/>
              </a:rPr>
              <a:t>, de </a:t>
            </a:r>
            <a:r>
              <a:rPr lang="cs-CZ" altLang="cs-CZ" sz="2300" b="1" dirty="0" err="1">
                <a:cs typeface="Tahoma" panose="020B0604030504040204" pitchFamily="34" charset="0"/>
              </a:rPr>
              <a:t>tiempo</a:t>
            </a:r>
            <a:r>
              <a:rPr lang="cs-CZ" altLang="cs-CZ" sz="2300" b="1" dirty="0">
                <a:cs typeface="Tahoma" panose="020B0604030504040204" pitchFamily="34" charset="0"/>
              </a:rPr>
              <a:t>, de </a:t>
            </a:r>
            <a:r>
              <a:rPr lang="cs-CZ" altLang="cs-CZ" sz="2300" b="1" dirty="0" err="1">
                <a:cs typeface="Tahoma" panose="020B0604030504040204" pitchFamily="34" charset="0"/>
              </a:rPr>
              <a:t>negación</a:t>
            </a:r>
            <a:r>
              <a:rPr lang="cs-CZ" altLang="cs-CZ" sz="2300" b="1" dirty="0">
                <a:cs typeface="Tahoma" panose="020B0604030504040204" pitchFamily="34" charset="0"/>
              </a:rPr>
              <a:t>, 		de </a:t>
            </a:r>
            <a:r>
              <a:rPr lang="cs-CZ" altLang="cs-CZ" sz="2300" b="1" dirty="0" err="1">
                <a:cs typeface="Tahoma" panose="020B0604030504040204" pitchFamily="34" charset="0"/>
              </a:rPr>
              <a:t>intensificación</a:t>
            </a:r>
            <a:r>
              <a:rPr lang="cs-CZ" altLang="cs-CZ" sz="2300" b="1" dirty="0">
                <a:cs typeface="Tahoma" panose="020B0604030504040204" pitchFamily="34" charset="0"/>
              </a:rPr>
              <a:t>, de </a:t>
            </a:r>
            <a:r>
              <a:rPr lang="cs-CZ" altLang="cs-CZ" sz="2300" b="1" dirty="0" err="1">
                <a:cs typeface="Tahoma" panose="020B0604030504040204" pitchFamily="34" charset="0"/>
              </a:rPr>
              <a:t>cantidad</a:t>
            </a:r>
            <a:r>
              <a:rPr lang="cs-CZ" altLang="cs-CZ" sz="2300" b="1" dirty="0">
                <a:cs typeface="Tahoma" panose="020B0604030504040204" pitchFamily="34" charset="0"/>
              </a:rPr>
              <a:t>…)</a:t>
            </a:r>
          </a:p>
          <a:p>
            <a:pPr marL="0">
              <a:lnSpc>
                <a:spcPct val="90000"/>
              </a:lnSpc>
              <a:buClrTx/>
              <a:buNone/>
              <a:defRPr/>
            </a:pPr>
            <a:endParaRPr lang="cs-CZ" altLang="cs-CZ" sz="1050" b="1" dirty="0"/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422714"/>
      </p:ext>
    </p:extLst>
  </p:cSld>
  <p:clrMapOvr>
    <a:masterClrMapping/>
  </p:clrMapOvr>
  <p:transition spd="med" advTm="64948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/>
              <a:t>Prefijos</a:t>
            </a:r>
            <a:r>
              <a:rPr lang="cs-CZ" altLang="cs-CZ" b="1" dirty="0"/>
              <a:t> </a:t>
            </a:r>
            <a:r>
              <a:rPr lang="cs-CZ" altLang="cs-CZ" b="1" dirty="0" err="1"/>
              <a:t>transcategorizadores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 marL="0">
              <a:spcBef>
                <a:spcPct val="0"/>
              </a:spcBef>
              <a:buClrTx/>
              <a:buNone/>
            </a:pPr>
            <a:r>
              <a:rPr lang="es-ES" altLang="cs-CZ" sz="2600" b="1" dirty="0">
                <a:cs typeface="NewBaskervilltcTOT-Rom" charset="0"/>
              </a:rPr>
              <a:t>Prefijación = derivación homogénea (vs. sufijación</a:t>
            </a:r>
            <a:r>
              <a:rPr lang="cs-CZ" altLang="cs-CZ" sz="2600" b="1" dirty="0">
                <a:cs typeface="NewBaskervilltcTOT-Rom" charset="0"/>
              </a:rPr>
              <a:t>)</a:t>
            </a:r>
            <a:endParaRPr lang="es-ES" altLang="cs-CZ" sz="2600" b="1" dirty="0">
              <a:cs typeface="NewBaskervilltcTOT-Rom" charset="0"/>
            </a:endParaRPr>
          </a:p>
          <a:p>
            <a:pPr marL="0">
              <a:buClrTx/>
              <a:buNone/>
            </a:pPr>
            <a:r>
              <a:rPr lang="es-ES" altLang="cs-CZ" sz="2400" b="1" dirty="0">
                <a:cs typeface="NewBaskervilltcTOT-Rom" charset="0"/>
              </a:rPr>
              <a:t>Pero:</a:t>
            </a:r>
          </a:p>
          <a:p>
            <a:pPr marL="0">
              <a:spcBef>
                <a:spcPct val="0"/>
              </a:spcBef>
              <a:buClrTx/>
              <a:buNone/>
            </a:pP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campaña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anti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tabaco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 / </a:t>
            </a:r>
            <a:r>
              <a:rPr lang="cs-CZ" altLang="cs-CZ" sz="2400" i="1" dirty="0" err="1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proaborto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 </a:t>
            </a:r>
            <a:endParaRPr lang="cs-CZ" altLang="cs-CZ" sz="2400" i="1" dirty="0">
              <a:solidFill>
                <a:schemeClr val="bg2">
                  <a:lumMod val="40000"/>
                  <a:lumOff val="60000"/>
                </a:schemeClr>
              </a:solidFill>
              <a:cs typeface="NewBaskervilltcTOT-Rom" charset="0"/>
            </a:endParaRPr>
          </a:p>
          <a:p>
            <a:pPr marL="0">
              <a:spcBef>
                <a:spcPct val="0"/>
              </a:spcBef>
              <a:buClrTx/>
              <a:buNone/>
            </a:pP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llave multiuso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(s), 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envase monodosis</a:t>
            </a:r>
          </a:p>
          <a:p>
            <a:pPr>
              <a:spcBef>
                <a:spcPct val="0"/>
              </a:spcBef>
              <a:buClrTx/>
              <a:buNone/>
            </a:pPr>
            <a:endParaRPr lang="es-ES" altLang="cs-CZ" sz="2800" b="1" dirty="0">
              <a:cs typeface="NewBaskervilltcTOT-Rom" charset="0"/>
            </a:endParaRPr>
          </a:p>
          <a:p>
            <a:pPr>
              <a:spcAft>
                <a:spcPts val="600"/>
              </a:spcAft>
              <a:buClrTx/>
              <a:buNone/>
            </a:pPr>
            <a:r>
              <a:rPr lang="es-ES" altLang="cs-CZ" sz="2600" b="1" dirty="0">
                <a:cs typeface="NewBaskervilltcTOT-Rom" charset="0"/>
              </a:rPr>
              <a:t>Explicaciones</a:t>
            </a:r>
            <a:r>
              <a:rPr lang="cs-CZ" altLang="cs-CZ" sz="2600" b="1" dirty="0">
                <a:cs typeface="NewBaskervilltcTOT-Rom" charset="0"/>
              </a:rPr>
              <a:t>:</a:t>
            </a:r>
            <a:r>
              <a:rPr lang="es-ES" altLang="cs-CZ" sz="2600" b="1" dirty="0">
                <a:cs typeface="NewBaskervilltcTOT-Rom" charset="0"/>
              </a:rPr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s-ES" altLang="cs-CZ" sz="2400" dirty="0">
                <a:cs typeface="NewBaskervilltcTOT-Rom" charset="0"/>
              </a:rPr>
              <a:t>1) prefijo transcategorizador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s-ES" altLang="cs-CZ" sz="2400" dirty="0">
                <a:cs typeface="NewBaskervilltcTOT-Rom" charset="0"/>
              </a:rPr>
              <a:t>2) sufijo cero 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antialcohol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-ico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NewBaskervilltcTOT-Rom" charset="0"/>
              </a:rPr>
              <a:t>)</a:t>
            </a:r>
            <a:r>
              <a:rPr lang="es-ES" altLang="cs-CZ" sz="2400" dirty="0">
                <a:cs typeface="NewBaskervilltcTOT-Rom" charset="0"/>
              </a:rPr>
              <a:t>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s-ES" altLang="cs-CZ" sz="2400" dirty="0">
                <a:cs typeface="NewBaskervilltcTOT-Rom" charset="0"/>
              </a:rPr>
              <a:t>3) uso preposicional (</a:t>
            </a:r>
            <a:r>
              <a:rPr lang="es-ES" altLang="cs-CZ" sz="2400" i="1" dirty="0">
                <a:solidFill>
                  <a:schemeClr val="accent2">
                    <a:lumMod val="60000"/>
                    <a:lumOff val="40000"/>
                  </a:schemeClr>
                </a:solidFill>
                <a:cs typeface="NewBaskervilltcTOT-Rom" charset="0"/>
              </a:rPr>
              <a:t>anti-</a:t>
            </a:r>
            <a:r>
              <a:rPr lang="es-ES" altLang="cs-CZ" sz="2400" i="1" dirty="0">
                <a:cs typeface="NewBaskervilltcTOT-Rom" charset="0"/>
              </a:rPr>
              <a:t>,</a:t>
            </a:r>
            <a:r>
              <a:rPr lang="es-ES" altLang="cs-CZ" sz="2400" i="1" dirty="0">
                <a:solidFill>
                  <a:schemeClr val="accent2">
                    <a:lumMod val="60000"/>
                    <a:lumOff val="40000"/>
                  </a:schemeClr>
                </a:solidFill>
                <a:cs typeface="NewBaskervilltcTOT-Rom" charset="0"/>
              </a:rPr>
              <a:t> pro-</a:t>
            </a:r>
            <a:r>
              <a:rPr lang="es-ES" altLang="cs-CZ" sz="2400" i="1" dirty="0">
                <a:cs typeface="NewBaskervilltcTOT-Rom" charset="0"/>
              </a:rPr>
              <a:t>,</a:t>
            </a:r>
            <a:r>
              <a:rPr lang="es-ES" altLang="cs-CZ" sz="2400" i="1" dirty="0">
                <a:solidFill>
                  <a:schemeClr val="accent2">
                    <a:lumMod val="60000"/>
                    <a:lumOff val="40000"/>
                  </a:schemeClr>
                </a:solidFill>
                <a:cs typeface="NewBaskervilltcTOT-Rom" charset="0"/>
              </a:rPr>
              <a:t> inter-</a:t>
            </a:r>
            <a:r>
              <a:rPr lang="es-ES" altLang="cs-CZ" sz="2400" dirty="0">
                <a:cs typeface="NewBaskervilltcTOT-Rom" charset="0"/>
              </a:rPr>
              <a:t>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s-ES" altLang="cs-CZ" sz="2400" dirty="0">
                <a:cs typeface="NewBaskervilltcTOT-Rom" charset="0"/>
              </a:rPr>
              <a:t>4) construcciones apositivas N</a:t>
            </a:r>
            <a:r>
              <a:rPr lang="cs-CZ" altLang="cs-CZ" sz="2400" dirty="0">
                <a:cs typeface="NewBaskervilltcTOT-Rom" charset="0"/>
              </a:rPr>
              <a:t> </a:t>
            </a:r>
            <a:r>
              <a:rPr lang="es-ES" altLang="cs-CZ" sz="2400" dirty="0">
                <a:cs typeface="NewBaskervilltcTOT-Rom" charset="0"/>
              </a:rPr>
              <a:t>+</a:t>
            </a:r>
            <a:r>
              <a:rPr lang="cs-CZ" altLang="cs-CZ" sz="2400" dirty="0">
                <a:cs typeface="NewBaskervilltcTOT-Rom" charset="0"/>
              </a:rPr>
              <a:t> </a:t>
            </a:r>
            <a:r>
              <a:rPr lang="es-ES" altLang="cs-CZ" sz="2400" dirty="0">
                <a:cs typeface="NewBaskervilltcTOT-Rom" charset="0"/>
              </a:rPr>
              <a:t>N 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821217"/>
      </p:ext>
    </p:extLst>
  </p:cSld>
  <p:clrMapOvr>
    <a:masterClrMapping/>
  </p:clrMapOvr>
  <p:transition spd="med" advTm="118942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 err="1"/>
              <a:t>Interfijación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 marL="0" algn="just">
              <a:spcBef>
                <a:spcPct val="0"/>
              </a:spcBef>
              <a:buClrTx/>
              <a:buNone/>
              <a:defRPr/>
            </a:pPr>
            <a:r>
              <a:rPr lang="cs-CZ" altLang="cs-CZ" sz="2800" b="1" dirty="0">
                <a:cs typeface="Times New Roman" panose="02020603050405020304" pitchFamily="18" charset="0"/>
              </a:rPr>
              <a:t>La </a:t>
            </a:r>
            <a:r>
              <a:rPr lang="es-ES" altLang="cs-CZ" sz="2800" b="1" dirty="0">
                <a:cs typeface="Times New Roman" panose="02020603050405020304" pitchFamily="18" charset="0"/>
              </a:rPr>
              <a:t>inserción de un morfema átono</a:t>
            </a:r>
            <a:r>
              <a:rPr lang="cs-CZ" altLang="cs-CZ" sz="2800" b="1" dirty="0">
                <a:cs typeface="Times New Roman" panose="02020603050405020304" pitchFamily="18" charset="0"/>
              </a:rPr>
              <a:t> </a:t>
            </a:r>
            <a:r>
              <a:rPr lang="es-ES" altLang="cs-CZ" sz="2800" b="1" dirty="0">
                <a:cs typeface="Times New Roman" panose="02020603050405020304" pitchFamily="18" charset="0"/>
              </a:rPr>
              <a:t>(</a:t>
            </a: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  <a:cs typeface="Times New Roman" panose="02020603050405020304" pitchFamily="18" charset="0"/>
              </a:rPr>
              <a:t>interfijo</a:t>
            </a:r>
            <a:r>
              <a:rPr lang="es-ES" altLang="cs-CZ" sz="2800" b="1" dirty="0">
                <a:cs typeface="Times New Roman" panose="02020603050405020304" pitchFamily="18" charset="0"/>
              </a:rPr>
              <a:t>) entre la base y el sufijo.</a:t>
            </a:r>
          </a:p>
          <a:p>
            <a:pPr marL="0">
              <a:spcBef>
                <a:spcPct val="0"/>
              </a:spcBef>
              <a:buClrTx/>
              <a:buNone/>
              <a:defRPr/>
            </a:pPr>
            <a:endParaRPr lang="cs-CZ" altLang="cs-CZ" sz="2800" b="1" dirty="0"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es-ES" altLang="cs-CZ" sz="2600" b="1" dirty="0">
                <a:cs typeface="Times New Roman" panose="02020603050405020304" pitchFamily="18" charset="0"/>
              </a:rPr>
              <a:t>Problemas:</a:t>
            </a:r>
          </a:p>
          <a:p>
            <a:pPr marL="479425" indent="-457200" algn="just">
              <a:spcBef>
                <a:spcPct val="0"/>
              </a:spcBef>
              <a:buClrTx/>
              <a:buSzPct val="100000"/>
              <a:buFontTx/>
              <a:buAutoNum type="arabicParenR"/>
              <a:defRPr/>
            </a:pPr>
            <a:r>
              <a:rPr lang="es-ES" altLang="cs-CZ" sz="2400" b="1" dirty="0">
                <a:cs typeface="Times New Roman" panose="02020603050405020304" pitchFamily="18" charset="0"/>
              </a:rPr>
              <a:t>No </a:t>
            </a:r>
            <a:r>
              <a:rPr lang="cs-CZ" altLang="cs-CZ" sz="2400" b="1" dirty="0">
                <a:cs typeface="Times New Roman" panose="02020603050405020304" pitchFamily="18" charset="0"/>
              </a:rPr>
              <a:t>se trata de</a:t>
            </a:r>
            <a:r>
              <a:rPr lang="es-ES" altLang="cs-CZ" sz="2400" b="1" dirty="0">
                <a:cs typeface="Times New Roman" panose="02020603050405020304" pitchFamily="18" charset="0"/>
              </a:rPr>
              <a:t> un </a:t>
            </a:r>
            <a:r>
              <a:rPr lang="cs-CZ" altLang="cs-CZ" sz="2400" b="1" dirty="0" err="1">
                <a:cs typeface="Times New Roman" panose="02020603050405020304" pitchFamily="18" charset="0"/>
              </a:rPr>
              <a:t>mecanismo</a:t>
            </a:r>
            <a:r>
              <a:rPr lang="es-ES" altLang="cs-CZ" sz="2400" b="1" dirty="0">
                <a:cs typeface="Times New Roman" panose="02020603050405020304" pitchFamily="18" charset="0"/>
              </a:rPr>
              <a:t> de formación de palabras activo.</a:t>
            </a:r>
          </a:p>
          <a:p>
            <a:pPr marL="479425" indent="-457200" algn="just">
              <a:spcBef>
                <a:spcPct val="0"/>
              </a:spcBef>
              <a:buClrTx/>
              <a:buSzPct val="100000"/>
              <a:buFontTx/>
              <a:buAutoNum type="arabicParenR"/>
              <a:defRPr/>
            </a:pPr>
            <a:r>
              <a:rPr lang="es-ES" altLang="cs-CZ" sz="2400" b="1" dirty="0">
                <a:cs typeface="Times New Roman" panose="02020603050405020304" pitchFamily="18" charset="0"/>
              </a:rPr>
              <a:t>La mayoría de los interfijos no aportan ningún siginificado a la palabra formada </a:t>
            </a:r>
            <a:r>
              <a:rPr lang="es-ES" altLang="cs-CZ" sz="2400" dirty="0">
                <a:cs typeface="Times New Roman" panose="02020603050405020304" pitchFamily="18" charset="0"/>
              </a:rPr>
              <a:t>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mujer-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c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-ita, buen-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ec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-ito, hum-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ar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-eda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…</a:t>
            </a:r>
            <a:r>
              <a:rPr lang="es-ES" altLang="cs-CZ" sz="2400" dirty="0">
                <a:cs typeface="Times New Roman" panose="02020603050405020304" pitchFamily="18" charset="0"/>
              </a:rPr>
              <a:t>)</a:t>
            </a:r>
            <a:r>
              <a:rPr lang="es-ES" altLang="cs-CZ" sz="2400" b="1" dirty="0">
                <a:cs typeface="Times New Roman" panose="02020603050405020304" pitchFamily="18" charset="0"/>
              </a:rPr>
              <a:t>.</a:t>
            </a:r>
          </a:p>
          <a:p>
            <a:pPr marL="479425" indent="-457200" algn="just">
              <a:spcBef>
                <a:spcPct val="0"/>
              </a:spcBef>
              <a:buClrTx/>
              <a:buSzPct val="100000"/>
              <a:buFontTx/>
              <a:buAutoNum type="arabicParenR"/>
              <a:defRPr/>
            </a:pPr>
            <a:r>
              <a:rPr lang="es-ES" altLang="cs-CZ" sz="2400" b="1" dirty="0">
                <a:cs typeface="Times New Roman" panose="02020603050405020304" pitchFamily="18" charset="0"/>
              </a:rPr>
              <a:t>Los interfijos con función semántica </a:t>
            </a:r>
            <a:r>
              <a:rPr lang="es-ES" altLang="cs-CZ" sz="2400" dirty="0">
                <a:cs typeface="Times New Roman" panose="02020603050405020304" pitchFamily="18" charset="0"/>
              </a:rPr>
              <a:t>(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cant-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urr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-ear, llor-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iqu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-ear, vent-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arr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-ón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…</a:t>
            </a:r>
            <a:r>
              <a:rPr lang="es-ES" altLang="cs-CZ" sz="2400" dirty="0"/>
              <a:t>)</a:t>
            </a:r>
            <a:r>
              <a:rPr lang="es-ES" altLang="cs-CZ" sz="2400" b="1" dirty="0"/>
              <a:t> coinciden con sufijos apreciativos.</a:t>
            </a:r>
            <a:endParaRPr lang="es-ES" altLang="cs-CZ" sz="2400" b="1" dirty="0"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253964"/>
      </p:ext>
    </p:extLst>
  </p:cSld>
  <p:clrMapOvr>
    <a:masterClrMapping/>
  </p:clrMapOvr>
  <p:transition spd="med" advTm="104854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226" y="469495"/>
            <a:ext cx="9404723" cy="140053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cs-CZ" altLang="cs-CZ" b="1" dirty="0">
                <a:cs typeface="Tahoma" panose="020B0604030504040204" pitchFamily="34" charset="0"/>
              </a:rPr>
              <a:t>¿</a:t>
            </a:r>
            <a:r>
              <a:rPr lang="es-ES" altLang="cs-CZ" b="1" dirty="0">
                <a:cs typeface="Tahoma" panose="020B0604030504040204" pitchFamily="34" charset="0"/>
              </a:rPr>
              <a:t>I</a:t>
            </a:r>
            <a:r>
              <a:rPr lang="es-ES" altLang="cs-CZ" b="1" dirty="0"/>
              <a:t>nterfijos</a:t>
            </a:r>
            <a:r>
              <a:rPr lang="cs-CZ" altLang="cs-CZ" b="1" dirty="0"/>
              <a:t> o </a:t>
            </a:r>
            <a:r>
              <a:rPr lang="es-ES" altLang="cs-CZ" b="1" dirty="0"/>
              <a:t>infijos</a:t>
            </a:r>
            <a:r>
              <a:rPr lang="cs-CZ" altLang="cs-CZ" b="1" dirty="0"/>
              <a:t>?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106880" cy="4406605"/>
          </a:xfrm>
        </p:spPr>
        <p:txBody>
          <a:bodyPr>
            <a:noAutofit/>
          </a:bodyPr>
          <a:lstStyle/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Infijo:</a:t>
            </a:r>
            <a:r>
              <a:rPr lang="es-ES" altLang="cs-CZ" sz="2800" b="1" dirty="0"/>
              <a:t> interrumpe la raíz de la palabra, no se inserta entre la base y el sufijo.</a:t>
            </a:r>
          </a:p>
          <a:p>
            <a:pPr>
              <a:lnSpc>
                <a:spcPct val="90000"/>
              </a:lnSpc>
              <a:buClrTx/>
              <a:buNone/>
              <a:defRPr/>
            </a:pPr>
            <a:endParaRPr lang="es-ES" altLang="cs-CZ" sz="1050" b="1" i="1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ClrTx/>
              <a:buNone/>
              <a:defRPr/>
            </a:pP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Carlos 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&gt;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 Carl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it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  <a:cs typeface="Times New Roman" panose="02020603050405020304" pitchFamily="18" charset="0"/>
              </a:rPr>
              <a:t>os</a:t>
            </a:r>
          </a:p>
          <a:p>
            <a:pPr>
              <a:lnSpc>
                <a:spcPct val="90000"/>
              </a:lnSpc>
              <a:buClrTx/>
              <a:buNone/>
              <a:defRPr/>
            </a:pP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ahora 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ahor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it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a</a:t>
            </a:r>
          </a:p>
          <a:p>
            <a:pPr>
              <a:lnSpc>
                <a:spcPct val="90000"/>
              </a:lnSpc>
              <a:buClrTx/>
              <a:buNone/>
              <a:defRPr/>
            </a:pP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lejos </a:t>
            </a:r>
            <a:r>
              <a:rPr lang="es-ES" altLang="cs-CZ" sz="2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&gt;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lej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u="sng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it</a:t>
            </a:r>
            <a:r>
              <a:rPr lang="cs-CZ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-</a:t>
            </a:r>
            <a:r>
              <a:rPr lang="es-ES" altLang="cs-CZ" sz="2400" i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os</a:t>
            </a:r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endParaRPr lang="cs-CZ" altLang="cs-CZ" sz="1500" b="1" dirty="0"/>
          </a:p>
          <a:p>
            <a:pPr marL="0" algn="just">
              <a:lnSpc>
                <a:spcPct val="90000"/>
              </a:lnSpc>
              <a:buClrTx/>
              <a:buNone/>
              <a:defRPr/>
            </a:pPr>
            <a:r>
              <a:rPr lang="es-ES" altLang="cs-CZ" sz="2400" b="1" dirty="0"/>
              <a:t>En la morfología actual, </a:t>
            </a: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la interfijación y</a:t>
            </a: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/o</a:t>
            </a:r>
            <a:r>
              <a:rPr lang="es-ES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la infijación ya no se incluyen entre los tipos de derivación</a:t>
            </a:r>
            <a:r>
              <a:rPr lang="es-ES" altLang="cs-CZ" sz="2400" b="1" dirty="0"/>
              <a:t> (solo la </a:t>
            </a:r>
            <a:r>
              <a:rPr lang="cs-CZ" altLang="cs-CZ" sz="2400" b="1" dirty="0" err="1"/>
              <a:t>sufijación</a:t>
            </a:r>
            <a:r>
              <a:rPr lang="cs-CZ" altLang="cs-CZ" sz="2400" b="1" dirty="0"/>
              <a:t> y la </a:t>
            </a:r>
            <a:r>
              <a:rPr lang="es-ES" altLang="cs-CZ" sz="2400" b="1" dirty="0"/>
              <a:t>prefijación).</a:t>
            </a:r>
            <a:endParaRPr lang="es-ES" altLang="cs-CZ" sz="2400" dirty="0"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s-ES" altLang="cs-CZ" sz="2600" b="1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A923474A-9E0E-484A-9A34-6603DEAC8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1097" y="58523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E171848-69A6-4FD0-8961-D942F185E92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959390"/>
      </p:ext>
    </p:extLst>
  </p:cSld>
  <p:clrMapOvr>
    <a:masterClrMapping/>
  </p:clrMapOvr>
  <p:transition spd="med" advTm="88783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3697</TotalTime>
  <Words>357</Words>
  <Application>Microsoft Office PowerPoint</Application>
  <PresentationFormat>Širokoúhlá obrazovka</PresentationFormat>
  <Paragraphs>68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Ion</vt:lpstr>
      <vt:lpstr>Prezentace aplikace PowerPoint</vt:lpstr>
      <vt:lpstr>Prefijación</vt:lpstr>
      <vt:lpstr>Clasificación de los prefijos</vt:lpstr>
      <vt:lpstr>Prefijos transcategorizadores</vt:lpstr>
      <vt:lpstr>Interfijación</vt:lpstr>
      <vt:lpstr>¿Interfijos o infijos?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Stehlík</dc:creator>
  <cp:lastModifiedBy>Petr Stehlík</cp:lastModifiedBy>
  <cp:revision>275</cp:revision>
  <dcterms:created xsi:type="dcterms:W3CDTF">2020-09-30T07:04:29Z</dcterms:created>
  <dcterms:modified xsi:type="dcterms:W3CDTF">2020-12-14T09:26:55Z</dcterms:modified>
</cp:coreProperties>
</file>