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7"/>
  </p:notesMasterIdLst>
  <p:handoutMasterIdLst>
    <p:handoutMasterId r:id="rId18"/>
  </p:handoutMasterIdLst>
  <p:sldIdLst>
    <p:sldId id="256" r:id="rId2"/>
    <p:sldId id="468" r:id="rId3"/>
    <p:sldId id="471" r:id="rId4"/>
    <p:sldId id="469" r:id="rId5"/>
    <p:sldId id="472" r:id="rId6"/>
    <p:sldId id="467" r:id="rId7"/>
    <p:sldId id="478" r:id="rId8"/>
    <p:sldId id="473" r:id="rId9"/>
    <p:sldId id="477" r:id="rId10"/>
    <p:sldId id="458" r:id="rId11"/>
    <p:sldId id="474" r:id="rId12"/>
    <p:sldId id="459" r:id="rId13"/>
    <p:sldId id="475" r:id="rId14"/>
    <p:sldId id="460" r:id="rId15"/>
    <p:sldId id="476" r:id="rId16"/>
  </p:sldIdLst>
  <p:sldSz cx="12192000" cy="6858000"/>
  <p:notesSz cx="6858000" cy="99472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1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C24"/>
    <a:srgbClr val="DB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7" d="100"/>
          <a:sy n="87" d="100"/>
        </p:scale>
        <p:origin x="461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34BC-94FD-4BC2-AEF0-451E18BEA9D7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089F-EBCB-406F-95FF-F62EAEAAA9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12E5F-B7F6-4425-AF56-C02BE0F11D23}" type="datetimeFigureOut">
              <a:rPr lang="fr-FR" smtClean="0"/>
              <a:t>30/11/2020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0B0-4080-4D35-B877-61192B60C7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38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AD5917AD-0377-40A2-A11C-BAA92657E6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EC1E3D-3F38-4ECF-BCE6-518E1E3ABD4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AB5592CA-3735-4F95-B602-0B97600C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BED404B-CD2C-4294-8F06-302724AD3E11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68133607-D78A-496F-9800-ABCBE5874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188D463-7021-4229-B21B-8EDB0BC4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64036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31488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95256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10514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61210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8750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6817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45104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2479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6150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09367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50072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3150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584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5FF-D271-4E53-B6F7-B4D4579C387D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16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CCBE-9879-431C-A466-F755C2DCFE5C}" type="datetime1">
              <a:rPr lang="fr-FR" smtClean="0"/>
              <a:t>30/11/2020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86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2BBF-9801-48F3-9C22-98BCF8BA2B1E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21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D7B5-95AD-4F56-8C85-8E7D742564FF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3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49F-B501-4E8F-80E3-E29365F9901D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91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9FD7-390E-4191-B877-C8E4831E133B}" type="datetime1">
              <a:rPr lang="fr-FR" smtClean="0"/>
              <a:t>30/11/2020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69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322-4496-4156-BEE3-02AB30888F4E}" type="datetime1">
              <a:rPr lang="fr-FR" smtClean="0"/>
              <a:t>30/11/2020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264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09DB-F2CA-478A-B553-6DF45AFC29B6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79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B7F2-4294-4EF7-A49C-E4D69F719749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08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A51-9896-4462-9180-57F2AAE61AA8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3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CB35-AFEF-44FE-9248-DFEFCAFBC02A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14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5159-7C23-4DF1-B2B1-2093247B8531}" type="datetime1">
              <a:rPr lang="fr-FR" smtClean="0"/>
              <a:t>30/11/2020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38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3380-C13E-4FDA-9A67-0B38C34F5BF6}" type="datetime1">
              <a:rPr lang="fr-FR" smtClean="0"/>
              <a:t>30/11/2020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19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E7FD-07C9-4824-B791-27482DBAE1B9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6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8577-4E49-403A-92E6-1D8995838B55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38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E0B-96FF-4C71-B196-5DE41711CA0E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84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87F-3779-4B7D-9985-93037B15F873}" type="datetime1">
              <a:rPr lang="fr-FR" smtClean="0"/>
              <a:t>30/11/2020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39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3E2E95-9B60-425A-A0F4-B830E817108F}" type="datetime1">
              <a:rPr lang="fr-FR" smtClean="0"/>
              <a:t>30/11/2020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932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DC81E007-5F1D-47B1-83FC-44FAEB55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49C08969-64D5-4E20-B774-3A507761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9" y="2701925"/>
            <a:ext cx="8161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500" b="1" dirty="0">
                <a:solidFill>
                  <a:schemeClr val="tx1"/>
                </a:solidFill>
                <a:latin typeface="+mj-lt"/>
              </a:rPr>
              <a:t>Španělská lingvistika I</a:t>
            </a:r>
          </a:p>
          <a:p>
            <a:pPr algn="ctr">
              <a:spcBef>
                <a:spcPts val="1200"/>
              </a:spcBef>
              <a:buClrTx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2. Morfologie španělštiny</a:t>
            </a:r>
          </a:p>
          <a:p>
            <a:pPr algn="ctr"/>
            <a:r>
              <a:rPr lang="cs-CZ" sz="3000" b="1" dirty="0">
                <a:solidFill>
                  <a:schemeClr val="tx1"/>
                </a:solidFill>
                <a:latin typeface="+mj-lt"/>
              </a:rPr>
              <a:t>(8)</a:t>
            </a:r>
          </a:p>
          <a:p>
            <a:pPr algn="ctr"/>
            <a:endParaRPr lang="cs-CZ" sz="26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doc. Mgr. Petr Stehlík, Ph.D. 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ÚRJL FF MU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4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25" name="Zvuk 24">
            <a:hlinkClick r:id="" action="ppaction://media"/>
            <a:extLst>
              <a:ext uri="{FF2B5EF4-FFF2-40B4-BE49-F238E27FC236}">
                <a16:creationId xmlns:a16="http://schemas.microsoft.com/office/drawing/2014/main" id="{998579FA-74A6-4FAA-BB39-0ACCF0185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237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Estudio</a:t>
            </a:r>
            <a:r>
              <a:rPr lang="cs-CZ" altLang="cs-CZ" b="1" dirty="0"/>
              <a:t> de la f</a:t>
            </a:r>
            <a:r>
              <a:rPr lang="es-ES" altLang="cs-CZ" b="1" dirty="0"/>
              <a:t>ormación</a:t>
            </a:r>
            <a:br>
              <a:rPr lang="cs-CZ" altLang="cs-CZ" b="1" dirty="0"/>
            </a:br>
            <a:r>
              <a:rPr lang="es-ES" altLang="cs-CZ" b="1" dirty="0"/>
              <a:t> de palabras</a:t>
            </a:r>
            <a:endParaRPr lang="cs-CZ" sz="36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18957" cy="4406605"/>
          </a:xfrm>
        </p:spPr>
        <p:txBody>
          <a:bodyPr>
            <a:noAutofit/>
          </a:bodyPr>
          <a:lstStyle/>
          <a:p>
            <a:pPr marL="171450" indent="-47880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endParaRPr lang="cs-CZ" altLang="cs-CZ" sz="2600" b="1" dirty="0"/>
          </a:p>
          <a:p>
            <a:pPr marL="171450" indent="-47880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s-ES" altLang="cs-CZ" sz="2600" b="1" dirty="0"/>
              <a:t>Morfología</a:t>
            </a:r>
            <a:r>
              <a:rPr lang="cs-CZ" altLang="cs-CZ" sz="2600" b="1" dirty="0"/>
              <a:t> </a:t>
            </a:r>
            <a:r>
              <a:rPr lang="es-ES" altLang="cs-CZ" sz="2600" b="1" dirty="0"/>
              <a:t>léxica/derivativa</a:t>
            </a:r>
            <a:r>
              <a:rPr lang="cs-CZ" altLang="cs-CZ" sz="2600" b="1" dirty="0"/>
              <a:t> </a:t>
            </a:r>
            <a:r>
              <a:rPr lang="es-ES" altLang="cs-CZ" sz="2600" b="1" dirty="0"/>
              <a:t>(derivación, compo</a:t>
            </a:r>
            <a:r>
              <a:rPr lang="cs-CZ" altLang="cs-CZ" sz="2600" b="1" dirty="0"/>
              <a:t>s</a:t>
            </a:r>
            <a:r>
              <a:rPr lang="es-ES" altLang="cs-CZ" sz="2600" b="1" dirty="0"/>
              <a:t>ición, </a:t>
            </a:r>
            <a:r>
              <a:rPr lang="cs-CZ" altLang="cs-CZ" sz="2600" b="1" dirty="0"/>
              <a:t>	</a:t>
            </a:r>
            <a:r>
              <a:rPr lang="es-ES" altLang="cs-CZ" sz="2600" b="1" dirty="0"/>
              <a:t>parasíntesis)</a:t>
            </a:r>
          </a:p>
          <a:p>
            <a:pPr marL="171450" indent="-514350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endParaRPr lang="es-ES" altLang="cs-CZ" sz="1500" b="1" dirty="0"/>
          </a:p>
          <a:p>
            <a:pPr marL="171450" indent="-47880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s-ES" altLang="cs-CZ" sz="2400" b="1" dirty="0"/>
              <a:t>Lexicología </a:t>
            </a:r>
            <a:r>
              <a:rPr lang="cs-CZ" altLang="cs-CZ" sz="2400" b="1" dirty="0"/>
              <a:t>y </a:t>
            </a:r>
            <a:r>
              <a:rPr lang="es-ES" altLang="cs-CZ" sz="2400" b="1" dirty="0"/>
              <a:t>semántica</a:t>
            </a:r>
            <a:r>
              <a:rPr lang="cs-CZ" altLang="cs-CZ" sz="2400" b="1" dirty="0"/>
              <a:t> </a:t>
            </a:r>
            <a:r>
              <a:rPr lang="es-ES" altLang="cs-CZ" sz="2400" b="1" dirty="0"/>
              <a:t>(todos los mecanismos de </a:t>
            </a:r>
            <a:r>
              <a:rPr lang="cs-CZ" altLang="cs-CZ" sz="2400" b="1" dirty="0"/>
              <a:t>e</a:t>
            </a:r>
            <a:r>
              <a:rPr lang="es-ES" altLang="cs-CZ" sz="2400" b="1" dirty="0"/>
              <a:t>nrique</a:t>
            </a:r>
            <a:r>
              <a:rPr lang="cs-CZ" altLang="cs-CZ" sz="2400" b="1" dirty="0" err="1"/>
              <a:t>ci</a:t>
            </a:r>
            <a:r>
              <a:rPr lang="cs-CZ" altLang="cs-CZ" sz="2400" b="1" dirty="0"/>
              <a:t>-	</a:t>
            </a:r>
            <a:r>
              <a:rPr lang="es-ES" altLang="cs-CZ" sz="2400" b="1" dirty="0"/>
              <a:t>miento del léxico, incluido</a:t>
            </a:r>
            <a:r>
              <a:rPr lang="cs-CZ" altLang="cs-CZ" sz="2400" b="1" dirty="0"/>
              <a:t>s</a:t>
            </a:r>
            <a:r>
              <a:rPr lang="es-ES" altLang="cs-CZ" sz="2400" b="1" dirty="0"/>
              <a:t> el cambio semántico,</a:t>
            </a:r>
            <a:r>
              <a:rPr lang="cs-CZ" altLang="cs-CZ" sz="2400" b="1" dirty="0"/>
              <a:t> </a:t>
            </a:r>
            <a:r>
              <a:rPr lang="es-ES" altLang="cs-CZ" sz="2400" b="1" dirty="0"/>
              <a:t>el</a:t>
            </a:r>
            <a:r>
              <a:rPr lang="cs-CZ" altLang="cs-CZ" sz="2400" b="1" dirty="0"/>
              <a:t> </a:t>
            </a:r>
            <a:r>
              <a:rPr lang="es-ES" altLang="cs-CZ" sz="2400" b="1" dirty="0"/>
              <a:t>préstamo</a:t>
            </a:r>
            <a:r>
              <a:rPr lang="cs-CZ" altLang="cs-CZ" sz="2400" b="1" dirty="0"/>
              <a:t> 	y</a:t>
            </a:r>
            <a:r>
              <a:rPr lang="es-ES" altLang="cs-CZ" sz="2400" b="1" dirty="0"/>
              <a:t> </a:t>
            </a:r>
            <a:r>
              <a:rPr lang="cs-CZ" altLang="cs-CZ" sz="2400" b="1" dirty="0"/>
              <a:t>el </a:t>
            </a:r>
            <a:r>
              <a:rPr lang="es-ES" altLang="cs-CZ" sz="2400" b="1" dirty="0"/>
              <a:t>calco)</a:t>
            </a:r>
          </a:p>
          <a:p>
            <a:pPr marL="0" algn="just">
              <a:lnSpc>
                <a:spcPct val="90000"/>
              </a:lnSpc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cs-CZ" altLang="cs-CZ" sz="2600" b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29AE0833-4CAE-471A-8081-CE26045CD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60065"/>
      </p:ext>
    </p:extLst>
  </p:cSld>
  <p:clrMapOvr>
    <a:masterClrMapping/>
  </p:clrMapOvr>
  <p:transition spd="med" advTm="433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Estudio</a:t>
            </a:r>
            <a:r>
              <a:rPr lang="cs-CZ" altLang="cs-CZ" b="1" dirty="0"/>
              <a:t> de la f</a:t>
            </a:r>
            <a:r>
              <a:rPr lang="es-ES" altLang="cs-CZ" b="1" dirty="0"/>
              <a:t>ormación</a:t>
            </a:r>
            <a:br>
              <a:rPr lang="cs-CZ" altLang="cs-CZ" b="1" dirty="0"/>
            </a:br>
            <a:r>
              <a:rPr lang="es-ES" altLang="cs-CZ" b="1" dirty="0"/>
              <a:t> de palabras</a:t>
            </a:r>
            <a:endParaRPr lang="cs-CZ" sz="36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18957" cy="4406605"/>
          </a:xfrm>
        </p:spPr>
        <p:txBody>
          <a:bodyPr>
            <a:noAutofit/>
          </a:bodyPr>
          <a:lstStyle/>
          <a:p>
            <a:pPr marL="171450" indent="-47880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endParaRPr lang="cs-CZ" altLang="cs-CZ" sz="2600" b="1" dirty="0"/>
          </a:p>
          <a:p>
            <a:pPr marL="171450" indent="-47880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s-ES" altLang="cs-CZ" sz="2600" b="1" dirty="0"/>
              <a:t>Morfología</a:t>
            </a:r>
            <a:r>
              <a:rPr lang="cs-CZ" altLang="cs-CZ" sz="2600" b="1" dirty="0"/>
              <a:t> </a:t>
            </a:r>
            <a:r>
              <a:rPr lang="es-ES" altLang="cs-CZ" sz="2600" b="1" dirty="0"/>
              <a:t>léxica/derivativa</a:t>
            </a:r>
            <a:r>
              <a:rPr lang="cs-CZ" altLang="cs-CZ" sz="2600" b="1" dirty="0"/>
              <a:t> </a:t>
            </a:r>
            <a:r>
              <a:rPr lang="es-ES" altLang="cs-CZ" sz="2600" b="1" dirty="0"/>
              <a:t>(derivación, compo</a:t>
            </a:r>
            <a:r>
              <a:rPr lang="cs-CZ" altLang="cs-CZ" sz="2600" b="1" dirty="0"/>
              <a:t>s</a:t>
            </a:r>
            <a:r>
              <a:rPr lang="es-ES" altLang="cs-CZ" sz="2600" b="1" dirty="0"/>
              <a:t>ición, </a:t>
            </a:r>
            <a:r>
              <a:rPr lang="cs-CZ" altLang="cs-CZ" sz="2600" b="1" dirty="0"/>
              <a:t>	</a:t>
            </a:r>
            <a:r>
              <a:rPr lang="es-ES" altLang="cs-CZ" sz="2600" b="1" dirty="0"/>
              <a:t>parasíntesis)</a:t>
            </a:r>
            <a:endParaRPr lang="cs-CZ" altLang="cs-CZ" sz="2600" b="1" dirty="0"/>
          </a:p>
          <a:p>
            <a:pPr marL="171450" indent="-47880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endParaRPr lang="es-ES" altLang="cs-CZ" sz="1500" b="1" dirty="0"/>
          </a:p>
          <a:p>
            <a:pPr marL="171450" indent="-47880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/>
            </a:pPr>
            <a:r>
              <a:rPr lang="es-ES" altLang="cs-CZ" sz="2400" b="1" dirty="0"/>
              <a:t>Lexicología </a:t>
            </a:r>
            <a:r>
              <a:rPr lang="cs-CZ" altLang="cs-CZ" sz="2400" b="1" dirty="0"/>
              <a:t>y </a:t>
            </a:r>
            <a:r>
              <a:rPr lang="es-ES" altLang="cs-CZ" sz="2400" b="1" dirty="0"/>
              <a:t>semántica</a:t>
            </a:r>
            <a:r>
              <a:rPr lang="cs-CZ" altLang="cs-CZ" sz="2400" b="1" dirty="0"/>
              <a:t> </a:t>
            </a:r>
            <a:r>
              <a:rPr lang="es-ES" altLang="cs-CZ" sz="2400" b="1" dirty="0"/>
              <a:t>(todos los mecanismos de </a:t>
            </a:r>
            <a:r>
              <a:rPr lang="cs-CZ" altLang="cs-CZ" sz="2400" b="1" dirty="0"/>
              <a:t>e</a:t>
            </a:r>
            <a:r>
              <a:rPr lang="es-ES" altLang="cs-CZ" sz="2400" b="1" dirty="0"/>
              <a:t>nrique</a:t>
            </a:r>
            <a:r>
              <a:rPr lang="cs-CZ" altLang="cs-CZ" sz="2400" b="1" dirty="0" err="1"/>
              <a:t>ci</a:t>
            </a:r>
            <a:r>
              <a:rPr lang="cs-CZ" altLang="cs-CZ" sz="2400" b="1" dirty="0"/>
              <a:t>-	</a:t>
            </a:r>
            <a:r>
              <a:rPr lang="es-ES" altLang="cs-CZ" sz="2400" b="1" dirty="0"/>
              <a:t>miento del léxico, incluido</a:t>
            </a:r>
            <a:r>
              <a:rPr lang="cs-CZ" altLang="cs-CZ" sz="2400" b="1" dirty="0"/>
              <a:t>s</a:t>
            </a:r>
            <a:r>
              <a:rPr lang="es-ES" altLang="cs-CZ" sz="2400" b="1" dirty="0"/>
              <a:t> el cambio semántico,</a:t>
            </a:r>
            <a:r>
              <a:rPr lang="cs-CZ" altLang="cs-CZ" sz="2400" b="1" dirty="0"/>
              <a:t> </a:t>
            </a:r>
            <a:r>
              <a:rPr lang="es-ES" altLang="cs-CZ" sz="2400" b="1" dirty="0"/>
              <a:t>el</a:t>
            </a:r>
            <a:r>
              <a:rPr lang="cs-CZ" altLang="cs-CZ" sz="2400" b="1" dirty="0"/>
              <a:t> </a:t>
            </a:r>
            <a:r>
              <a:rPr lang="es-ES" altLang="cs-CZ" sz="2400" b="1" dirty="0"/>
              <a:t>préstamo </a:t>
            </a:r>
            <a:r>
              <a:rPr lang="cs-CZ" altLang="cs-CZ" sz="2400" b="1" dirty="0"/>
              <a:t>	y el </a:t>
            </a:r>
            <a:r>
              <a:rPr lang="es-ES" altLang="cs-CZ" sz="2400" b="1" dirty="0"/>
              <a:t>calco)</a:t>
            </a:r>
          </a:p>
          <a:p>
            <a:pPr marL="0" algn="just">
              <a:lnSpc>
                <a:spcPct val="90000"/>
              </a:lnSpc>
              <a:buClrTx/>
              <a:buNone/>
            </a:pPr>
            <a:endParaRPr lang="cs-CZ" altLang="cs-CZ" sz="24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cs-CZ" altLang="cs-CZ" sz="2600" b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3EF70D9B-AC0B-4563-9025-2F0A14771D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55032"/>
      </p:ext>
    </p:extLst>
  </p:cSld>
  <p:clrMapOvr>
    <a:masterClrMapping/>
  </p:clrMapOvr>
  <p:transition spd="med" advTm="4002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Morfología</a:t>
            </a:r>
            <a:r>
              <a:rPr lang="cs-CZ" altLang="cs-CZ" b="1" dirty="0"/>
              <a:t> </a:t>
            </a:r>
            <a:r>
              <a:rPr lang="cs-CZ" altLang="cs-CZ" b="1" dirty="0" err="1"/>
              <a:t>flexiva</a:t>
            </a:r>
            <a:r>
              <a:rPr lang="cs-CZ" altLang="cs-CZ" b="1" dirty="0"/>
              <a:t> </a:t>
            </a:r>
            <a:r>
              <a:rPr lang="cs-CZ" altLang="cs-CZ" b="1" i="1" dirty="0"/>
              <a:t>vs.</a:t>
            </a:r>
            <a:r>
              <a:rPr lang="cs-CZ" altLang="cs-CZ" b="1" dirty="0"/>
              <a:t> </a:t>
            </a:r>
            <a:r>
              <a:rPr lang="cs-CZ" altLang="cs-CZ" b="1" dirty="0" err="1"/>
              <a:t>derivativa</a:t>
            </a:r>
            <a:endParaRPr lang="cs-CZ" sz="36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70024"/>
            <a:ext cx="10021888" cy="45894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</a:pPr>
            <a:r>
              <a:rPr lang="es-ES" altLang="cs-CZ" sz="2800" b="1" dirty="0"/>
              <a:t>Morf</a:t>
            </a:r>
            <a:r>
              <a:rPr lang="cs-CZ" altLang="cs-CZ" sz="2800" b="1" dirty="0" err="1"/>
              <a:t>emas</a:t>
            </a:r>
            <a:r>
              <a:rPr lang="cs-CZ" altLang="cs-CZ" sz="2800" b="1" dirty="0"/>
              <a:t> </a:t>
            </a:r>
            <a:r>
              <a:rPr lang="es-ES" altLang="cs-CZ" sz="2800" b="1" dirty="0"/>
              <a:t>flexiv</a:t>
            </a:r>
            <a:r>
              <a:rPr lang="cs-CZ" altLang="cs-CZ" sz="2800" b="1" dirty="0"/>
              <a:t>os = </a:t>
            </a:r>
            <a:r>
              <a:rPr lang="cs-CZ" altLang="cs-CZ" sz="2800" b="1" dirty="0" err="1"/>
              <a:t>desinencias</a:t>
            </a:r>
            <a:r>
              <a:rPr lang="cs-CZ" altLang="cs-CZ" sz="2800" b="1" dirty="0"/>
              <a:t> / </a:t>
            </a:r>
            <a:r>
              <a:rPr lang="cs-CZ" altLang="cs-CZ" sz="2800" b="1" dirty="0" err="1"/>
              <a:t>sufijos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flexivos</a:t>
            </a:r>
            <a:endParaRPr lang="cs-CZ" altLang="cs-CZ" sz="2800" b="1" dirty="0"/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800" b="1" dirty="0" err="1"/>
              <a:t>Morfemas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derivativos</a:t>
            </a:r>
            <a:r>
              <a:rPr lang="cs-CZ" altLang="cs-CZ" sz="2800" b="1" dirty="0"/>
              <a:t> = </a:t>
            </a:r>
            <a:r>
              <a:rPr lang="cs-CZ" altLang="cs-CZ" sz="2800" b="1" dirty="0" err="1"/>
              <a:t>prefijos</a:t>
            </a:r>
            <a:r>
              <a:rPr lang="cs-CZ" altLang="cs-CZ" sz="2800" b="1" dirty="0"/>
              <a:t> y </a:t>
            </a:r>
            <a:r>
              <a:rPr lang="cs-CZ" altLang="cs-CZ" sz="2800" b="1" dirty="0" err="1"/>
              <a:t>sufijos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derivativos</a:t>
            </a:r>
            <a:endParaRPr lang="es-ES" altLang="cs-CZ" sz="2800" b="1" dirty="0"/>
          </a:p>
          <a:p>
            <a:pPr>
              <a:lnSpc>
                <a:spcPct val="90000"/>
              </a:lnSpc>
              <a:buClrTx/>
              <a:buNone/>
            </a:pPr>
            <a:endParaRPr lang="es-ES" altLang="cs-CZ" sz="1500" b="1" dirty="0"/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Criterios de delimitación: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1) Capacidad creativa/neológica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2) Capacidad transcategorizadora</a:t>
            </a:r>
            <a:endParaRPr lang="cs-CZ" altLang="cs-CZ" sz="2400" b="1" dirty="0"/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400" b="1" dirty="0"/>
              <a:t>3) </a:t>
            </a:r>
            <a:r>
              <a:rPr lang="es-ES" altLang="cs-CZ" sz="2400" b="1" dirty="0"/>
              <a:t>Productividad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4) Carácter obligatorio (función sintáctica)</a:t>
            </a:r>
            <a:r>
              <a:rPr lang="cs-CZ" altLang="cs-CZ" sz="2400" b="1" dirty="0"/>
              <a:t> </a:t>
            </a:r>
            <a:r>
              <a:rPr lang="es-ES" altLang="cs-CZ" sz="2400" b="1" i="1" dirty="0"/>
              <a:t>vs.</a:t>
            </a:r>
            <a:r>
              <a:rPr lang="es-ES" altLang="cs-CZ" sz="2400" b="1" dirty="0"/>
              <a:t> facultativo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400" b="1" dirty="0"/>
              <a:t>5</a:t>
            </a:r>
            <a:r>
              <a:rPr lang="es-ES" altLang="cs-CZ" sz="2400" b="1" dirty="0"/>
              <a:t>) Modificación semántica y su previsibilidad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400" b="1" dirty="0"/>
              <a:t>6</a:t>
            </a:r>
            <a:r>
              <a:rPr lang="es-ES" altLang="cs-CZ" sz="2400" b="1" dirty="0"/>
              <a:t>) Regularidad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6" name="Zvuk 25">
            <a:hlinkClick r:id="" action="ppaction://media"/>
            <a:extLst>
              <a:ext uri="{FF2B5EF4-FFF2-40B4-BE49-F238E27FC236}">
                <a16:creationId xmlns:a16="http://schemas.microsoft.com/office/drawing/2014/main" id="{15DFC3CF-1AA1-432E-841D-E22AEB706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6062"/>
      </p:ext>
    </p:extLst>
  </p:cSld>
  <p:clrMapOvr>
    <a:masterClrMapping/>
  </p:clrMapOvr>
  <p:transition spd="med" advTm="1368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Morfología</a:t>
            </a:r>
            <a:r>
              <a:rPr lang="cs-CZ" altLang="cs-CZ" b="1" dirty="0"/>
              <a:t> </a:t>
            </a:r>
            <a:r>
              <a:rPr lang="cs-CZ" altLang="cs-CZ" b="1" dirty="0" err="1"/>
              <a:t>flexiva</a:t>
            </a:r>
            <a:r>
              <a:rPr lang="cs-CZ" altLang="cs-CZ" b="1" dirty="0"/>
              <a:t> </a:t>
            </a:r>
            <a:r>
              <a:rPr lang="cs-CZ" altLang="cs-CZ" b="1" i="1" dirty="0"/>
              <a:t>vs.</a:t>
            </a:r>
            <a:r>
              <a:rPr lang="cs-CZ" altLang="cs-CZ" b="1" dirty="0"/>
              <a:t> </a:t>
            </a:r>
            <a:r>
              <a:rPr lang="cs-CZ" altLang="cs-CZ" b="1" dirty="0" err="1"/>
              <a:t>derivativa</a:t>
            </a:r>
            <a:endParaRPr lang="cs-CZ" sz="3600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70024"/>
            <a:ext cx="10021888" cy="458949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</a:pPr>
            <a:r>
              <a:rPr lang="es-ES" altLang="cs-CZ" sz="2800" b="1" dirty="0"/>
              <a:t>Morf</a:t>
            </a:r>
            <a:r>
              <a:rPr lang="cs-CZ" altLang="cs-CZ" sz="2800" b="1" dirty="0" err="1"/>
              <a:t>emas</a:t>
            </a:r>
            <a:r>
              <a:rPr lang="cs-CZ" altLang="cs-CZ" sz="2800" b="1" dirty="0"/>
              <a:t> </a:t>
            </a:r>
            <a:r>
              <a:rPr lang="es-ES" altLang="cs-CZ" sz="2800" b="1" dirty="0"/>
              <a:t>flexiv</a:t>
            </a:r>
            <a:r>
              <a:rPr lang="cs-CZ" altLang="cs-CZ" sz="2800" b="1" dirty="0"/>
              <a:t>os = </a:t>
            </a:r>
            <a:r>
              <a:rPr lang="cs-CZ" altLang="cs-CZ" sz="2800" b="1" dirty="0" err="1"/>
              <a:t>desinencias</a:t>
            </a:r>
            <a:r>
              <a:rPr lang="cs-CZ" altLang="cs-CZ" sz="2800" b="1" dirty="0"/>
              <a:t> / </a:t>
            </a:r>
            <a:r>
              <a:rPr lang="cs-CZ" altLang="cs-CZ" sz="2800" b="1" dirty="0" err="1"/>
              <a:t>sufijos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flexivos</a:t>
            </a:r>
            <a:endParaRPr lang="cs-CZ" altLang="cs-CZ" sz="2800" b="1" dirty="0"/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800" b="1" dirty="0" err="1"/>
              <a:t>Morfemas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derivativos</a:t>
            </a:r>
            <a:r>
              <a:rPr lang="cs-CZ" altLang="cs-CZ" sz="2800" b="1" dirty="0"/>
              <a:t> = </a:t>
            </a:r>
            <a:r>
              <a:rPr lang="cs-CZ" altLang="cs-CZ" sz="2800" b="1" dirty="0" err="1"/>
              <a:t>prefijos</a:t>
            </a:r>
            <a:r>
              <a:rPr lang="cs-CZ" altLang="cs-CZ" sz="2800" b="1" dirty="0"/>
              <a:t> y </a:t>
            </a:r>
            <a:r>
              <a:rPr lang="cs-CZ" altLang="cs-CZ" sz="2800" b="1" dirty="0" err="1"/>
              <a:t>sufijos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derivativos</a:t>
            </a:r>
            <a:endParaRPr lang="es-ES" altLang="cs-CZ" sz="2800" b="1" dirty="0"/>
          </a:p>
          <a:p>
            <a:pPr>
              <a:lnSpc>
                <a:spcPct val="90000"/>
              </a:lnSpc>
              <a:buClrTx/>
              <a:buNone/>
            </a:pPr>
            <a:endParaRPr lang="es-ES" altLang="cs-CZ" sz="1500" b="1" dirty="0"/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Criterios de delimitación: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1) Capacidad creativa/neológica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2) Capacidad transcategorizadora</a:t>
            </a:r>
            <a:endParaRPr lang="cs-CZ" altLang="cs-CZ" sz="2400" b="1" dirty="0"/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400" b="1" dirty="0"/>
              <a:t>3) </a:t>
            </a:r>
            <a:r>
              <a:rPr lang="es-ES" altLang="cs-CZ" sz="2400" b="1" dirty="0"/>
              <a:t>Productividad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4) Carácter obligatorio (función sintáctica)</a:t>
            </a:r>
            <a:r>
              <a:rPr lang="cs-CZ" altLang="cs-CZ" sz="2400" b="1" dirty="0"/>
              <a:t> </a:t>
            </a:r>
            <a:r>
              <a:rPr lang="es-ES" altLang="cs-CZ" sz="2400" b="1" i="1" dirty="0"/>
              <a:t>vs.</a:t>
            </a:r>
            <a:r>
              <a:rPr lang="es-ES" altLang="cs-CZ" sz="2400" b="1" dirty="0"/>
              <a:t> facultativo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400" b="1" dirty="0"/>
              <a:t>5</a:t>
            </a:r>
            <a:r>
              <a:rPr lang="es-ES" altLang="cs-CZ" sz="2400" b="1" dirty="0"/>
              <a:t>) Modificación semántica y su previsibilidad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cs-CZ" altLang="cs-CZ" sz="2400" b="1" dirty="0"/>
              <a:t>6</a:t>
            </a:r>
            <a:r>
              <a:rPr lang="es-ES" altLang="cs-CZ" sz="2400" b="1" dirty="0"/>
              <a:t>) Regularidad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E3A6A988-56F8-40E2-8812-FB38AECE31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13042"/>
      </p:ext>
    </p:extLst>
  </p:cSld>
  <p:clrMapOvr>
    <a:masterClrMapping/>
  </p:clrMapOvr>
  <p:transition spd="med" advTm="1161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s-ES" altLang="cs-CZ" b="1" dirty="0"/>
              <a:t>Elementos </a:t>
            </a:r>
            <a:r>
              <a:rPr lang="cs-CZ" altLang="cs-CZ" b="1" dirty="0"/>
              <a:t>y </a:t>
            </a:r>
            <a:r>
              <a:rPr lang="es-ES" altLang="cs-CZ" b="1" dirty="0"/>
              <a:t>procedimientos </a:t>
            </a:r>
            <a:br>
              <a:rPr lang="es-ES" altLang="cs-CZ" b="1" dirty="0"/>
            </a:br>
            <a:r>
              <a:rPr lang="cs-CZ" altLang="cs-CZ" b="1" dirty="0"/>
              <a:t>de f</a:t>
            </a:r>
            <a:r>
              <a:rPr lang="es-ES" altLang="cs-CZ" b="1" dirty="0"/>
              <a:t>ormación de palabras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</a:pPr>
            <a:r>
              <a:rPr lang="es-ES" altLang="cs-CZ" sz="2600" b="1" dirty="0"/>
              <a:t>Base</a:t>
            </a:r>
            <a:r>
              <a:rPr lang="cs-CZ" altLang="cs-CZ" sz="2600" b="1" dirty="0"/>
              <a:t>:</a:t>
            </a:r>
            <a:r>
              <a:rPr lang="es-ES" altLang="cs-CZ" sz="2600" b="1" dirty="0"/>
              <a:t> </a:t>
            </a:r>
            <a:r>
              <a:rPr lang="cs-CZ" altLang="cs-CZ" sz="2600" dirty="0" err="1"/>
              <a:t>palabra</a:t>
            </a:r>
            <a:r>
              <a:rPr lang="cs-CZ" altLang="cs-CZ" sz="2600" dirty="0"/>
              <a:t>, </a:t>
            </a:r>
            <a:r>
              <a:rPr lang="es-ES" altLang="cs-CZ" sz="2600" dirty="0"/>
              <a:t>raíz o tema</a:t>
            </a:r>
          </a:p>
          <a:p>
            <a:pPr marL="0">
              <a:lnSpc>
                <a:spcPct val="90000"/>
              </a:lnSpc>
              <a:buClrTx/>
              <a:buNone/>
            </a:pPr>
            <a:r>
              <a:rPr lang="es-ES" altLang="cs-CZ" sz="2600" b="1" dirty="0"/>
              <a:t>Morfemas derivativos (afijos): </a:t>
            </a:r>
            <a:r>
              <a:rPr lang="es-ES" altLang="cs-CZ" sz="2600" dirty="0"/>
              <a:t>prefijos y sufijos </a:t>
            </a:r>
            <a:r>
              <a:rPr lang="cs-CZ" altLang="cs-CZ" sz="2600" dirty="0"/>
              <a:t>(+ ¿</a:t>
            </a:r>
            <a:r>
              <a:rPr lang="es-ES" altLang="cs-CZ" sz="2600" dirty="0"/>
              <a:t>interfijos</a:t>
            </a:r>
            <a:r>
              <a:rPr lang="cs-CZ" altLang="cs-CZ" sz="2600" dirty="0"/>
              <a:t>?</a:t>
            </a:r>
            <a:r>
              <a:rPr lang="es-ES" altLang="cs-CZ" sz="2600" dirty="0"/>
              <a:t>)</a:t>
            </a:r>
          </a:p>
          <a:p>
            <a:pPr>
              <a:lnSpc>
                <a:spcPct val="90000"/>
              </a:lnSpc>
              <a:buClrTx/>
              <a:buNone/>
            </a:pPr>
            <a:endParaRPr lang="cs-CZ" altLang="cs-CZ" sz="1500" b="1" dirty="0"/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Mecanismos lexicogenéticos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1) Derivación</a:t>
            </a:r>
            <a:r>
              <a:rPr lang="cs-CZ" altLang="cs-CZ" sz="2400" b="1" dirty="0"/>
              <a:t>: </a:t>
            </a:r>
            <a:r>
              <a:rPr lang="cs-CZ" altLang="cs-CZ" sz="2800" b="1" dirty="0"/>
              <a:t>		</a:t>
            </a:r>
            <a:r>
              <a:rPr lang="es-ES" altLang="cs-CZ" sz="2200" dirty="0"/>
              <a:t>a) Sufijación (Lex + Suf)</a:t>
            </a:r>
          </a:p>
          <a:p>
            <a:pPr>
              <a:spcBef>
                <a:spcPts val="0"/>
              </a:spcBef>
              <a:buClrTx/>
              <a:buNone/>
            </a:pPr>
            <a:r>
              <a:rPr lang="es-ES" altLang="cs-CZ" sz="2200" dirty="0"/>
              <a:t>	</a:t>
            </a:r>
            <a:r>
              <a:rPr lang="cs-CZ" altLang="cs-CZ" sz="2200" dirty="0"/>
              <a:t>						</a:t>
            </a:r>
            <a:r>
              <a:rPr lang="es-ES" altLang="cs-CZ" sz="2200" dirty="0"/>
              <a:t>b) Prefijación (Pref + Lex)</a:t>
            </a:r>
          </a:p>
          <a:p>
            <a:pPr>
              <a:lnSpc>
                <a:spcPct val="90000"/>
              </a:lnSpc>
              <a:spcBef>
                <a:spcPts val="0"/>
              </a:spcBef>
              <a:buClrTx/>
              <a:buNone/>
            </a:pPr>
            <a:r>
              <a:rPr lang="cs-CZ" altLang="cs-CZ" sz="2200" dirty="0"/>
              <a:t>							c) </a:t>
            </a:r>
            <a:r>
              <a:rPr lang="es-ES" altLang="cs-CZ" sz="2200" dirty="0"/>
              <a:t>Parasíntesis por derivación</a:t>
            </a:r>
            <a:r>
              <a:rPr lang="cs-CZ" altLang="cs-CZ" sz="2200" dirty="0"/>
              <a:t> </a:t>
            </a:r>
            <a:r>
              <a:rPr lang="es-ES" altLang="cs-CZ" sz="2200" dirty="0"/>
              <a:t> (Pref + Lex + Suf)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2) Composición </a:t>
            </a:r>
            <a:r>
              <a:rPr lang="es-ES" altLang="cs-CZ" sz="2400" dirty="0"/>
              <a:t>(Lex + Lex /+ Lex/)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3) Parasíntesis </a:t>
            </a:r>
            <a:r>
              <a:rPr lang="cs-CZ" altLang="cs-CZ" sz="2400" dirty="0"/>
              <a:t>(</a:t>
            </a:r>
            <a:r>
              <a:rPr lang="es-ES" altLang="cs-CZ" sz="2400" dirty="0"/>
              <a:t>en composición</a:t>
            </a:r>
            <a:r>
              <a:rPr lang="cs-CZ" altLang="cs-CZ" sz="2400" dirty="0"/>
              <a:t>:</a:t>
            </a:r>
            <a:r>
              <a:rPr lang="es-ES" altLang="cs-CZ" sz="2400" dirty="0"/>
              <a:t> Lex + Lex + Suf)</a:t>
            </a:r>
          </a:p>
          <a:p>
            <a:pPr>
              <a:lnSpc>
                <a:spcPct val="90000"/>
              </a:lnSpc>
              <a:buClrTx/>
              <a:buNone/>
            </a:pPr>
            <a:endParaRPr lang="cs-CZ" altLang="cs-CZ" sz="1050" b="1" dirty="0"/>
          </a:p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cs-CZ" altLang="cs-CZ" sz="2400" b="1" dirty="0"/>
              <a:t>+ </a:t>
            </a:r>
            <a:r>
              <a:rPr lang="es-ES" altLang="cs-CZ" sz="2400" b="1" dirty="0"/>
              <a:t>Otros procedimientos </a:t>
            </a:r>
            <a:r>
              <a:rPr lang="cs-CZ" altLang="cs-CZ" sz="2400" b="1" dirty="0"/>
              <a:t>no </a:t>
            </a:r>
            <a:r>
              <a:rPr lang="cs-CZ" altLang="cs-CZ" sz="2400" b="1" dirty="0" err="1"/>
              <a:t>regulares</a:t>
            </a:r>
            <a:r>
              <a:rPr lang="cs-CZ" altLang="cs-CZ" sz="2400" b="1" dirty="0"/>
              <a:t> </a:t>
            </a:r>
            <a:r>
              <a:rPr lang="es-ES" altLang="cs-CZ" sz="2400" dirty="0"/>
              <a:t>(acronimia, siglación)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259450EF-95BA-47BB-ACCF-1A31881F5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56775"/>
      </p:ext>
    </p:extLst>
  </p:cSld>
  <p:clrMapOvr>
    <a:masterClrMapping/>
  </p:clrMapOvr>
  <p:transition spd="med" advTm="767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s-ES" altLang="cs-CZ" b="1" dirty="0"/>
              <a:t>Elementos </a:t>
            </a:r>
            <a:r>
              <a:rPr lang="cs-CZ" altLang="cs-CZ" b="1" dirty="0"/>
              <a:t>y </a:t>
            </a:r>
            <a:r>
              <a:rPr lang="es-ES" altLang="cs-CZ" b="1" dirty="0"/>
              <a:t>procedimientos </a:t>
            </a:r>
            <a:br>
              <a:rPr lang="es-ES" altLang="cs-CZ" b="1" dirty="0"/>
            </a:br>
            <a:r>
              <a:rPr lang="cs-CZ" altLang="cs-CZ" b="1" dirty="0"/>
              <a:t>de f</a:t>
            </a:r>
            <a:r>
              <a:rPr lang="es-ES" altLang="cs-CZ" b="1" dirty="0"/>
              <a:t>ormación de palabras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</a:pPr>
            <a:r>
              <a:rPr lang="es-ES" altLang="cs-CZ" sz="2600" b="1" dirty="0"/>
              <a:t>Base</a:t>
            </a:r>
            <a:r>
              <a:rPr lang="cs-CZ" altLang="cs-CZ" sz="2600" b="1" dirty="0"/>
              <a:t>:</a:t>
            </a:r>
            <a:r>
              <a:rPr lang="es-ES" altLang="cs-CZ" sz="2600" b="1" dirty="0"/>
              <a:t> </a:t>
            </a:r>
            <a:r>
              <a:rPr lang="cs-CZ" altLang="cs-CZ" sz="2600" dirty="0" err="1"/>
              <a:t>palabra</a:t>
            </a:r>
            <a:r>
              <a:rPr lang="cs-CZ" altLang="cs-CZ" sz="2600" dirty="0"/>
              <a:t>, </a:t>
            </a:r>
            <a:r>
              <a:rPr lang="es-ES" altLang="cs-CZ" sz="2600" dirty="0"/>
              <a:t>raíz o tema</a:t>
            </a:r>
          </a:p>
          <a:p>
            <a:pPr marL="0">
              <a:lnSpc>
                <a:spcPct val="90000"/>
              </a:lnSpc>
              <a:buClrTx/>
              <a:buNone/>
            </a:pPr>
            <a:r>
              <a:rPr lang="es-ES" altLang="cs-CZ" sz="2600" b="1" dirty="0"/>
              <a:t>Morfemas derivativos (afijos): </a:t>
            </a:r>
            <a:r>
              <a:rPr lang="es-ES" altLang="cs-CZ" sz="2600" dirty="0"/>
              <a:t>prefijos y sufijos </a:t>
            </a:r>
            <a:r>
              <a:rPr lang="cs-CZ" altLang="cs-CZ" sz="2600" dirty="0"/>
              <a:t>(+ ¿</a:t>
            </a:r>
            <a:r>
              <a:rPr lang="es-ES" altLang="cs-CZ" sz="2600" dirty="0"/>
              <a:t>interfijos</a:t>
            </a:r>
            <a:r>
              <a:rPr lang="cs-CZ" altLang="cs-CZ" sz="2600" dirty="0"/>
              <a:t>?</a:t>
            </a:r>
            <a:r>
              <a:rPr lang="es-ES" altLang="cs-CZ" sz="2600" dirty="0"/>
              <a:t>)</a:t>
            </a:r>
          </a:p>
          <a:p>
            <a:pPr>
              <a:lnSpc>
                <a:spcPct val="90000"/>
              </a:lnSpc>
              <a:buClrTx/>
              <a:buNone/>
            </a:pPr>
            <a:endParaRPr lang="cs-CZ" altLang="cs-CZ" sz="1500" b="1" dirty="0"/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Mecanismos lexicogenéticos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1) Derivación</a:t>
            </a:r>
            <a:r>
              <a:rPr lang="cs-CZ" altLang="cs-CZ" sz="2400" b="1" dirty="0"/>
              <a:t>: </a:t>
            </a:r>
            <a:r>
              <a:rPr lang="cs-CZ" altLang="cs-CZ" sz="2800" b="1" dirty="0"/>
              <a:t>		</a:t>
            </a:r>
            <a:r>
              <a:rPr lang="es-ES" altLang="cs-CZ" sz="2200" dirty="0"/>
              <a:t>a) Sufijación (Lex + Suf)</a:t>
            </a:r>
          </a:p>
          <a:p>
            <a:pPr>
              <a:spcBef>
                <a:spcPts val="0"/>
              </a:spcBef>
              <a:buClrTx/>
              <a:buNone/>
            </a:pPr>
            <a:r>
              <a:rPr lang="es-ES" altLang="cs-CZ" sz="2200" dirty="0"/>
              <a:t>	</a:t>
            </a:r>
            <a:r>
              <a:rPr lang="cs-CZ" altLang="cs-CZ" sz="2200" dirty="0"/>
              <a:t>						</a:t>
            </a:r>
            <a:r>
              <a:rPr lang="es-ES" altLang="cs-CZ" sz="2200" dirty="0"/>
              <a:t>b) Prefijación (Pref + Lex)</a:t>
            </a:r>
          </a:p>
          <a:p>
            <a:pPr>
              <a:lnSpc>
                <a:spcPct val="90000"/>
              </a:lnSpc>
              <a:spcBef>
                <a:spcPts val="0"/>
              </a:spcBef>
              <a:buClrTx/>
              <a:buNone/>
            </a:pPr>
            <a:r>
              <a:rPr lang="cs-CZ" altLang="cs-CZ" sz="2200" dirty="0"/>
              <a:t>							c) </a:t>
            </a:r>
            <a:r>
              <a:rPr lang="es-ES" altLang="cs-CZ" sz="2200" dirty="0"/>
              <a:t>Parasíntesis por derivación</a:t>
            </a:r>
            <a:r>
              <a:rPr lang="cs-CZ" altLang="cs-CZ" sz="2200" dirty="0"/>
              <a:t> </a:t>
            </a:r>
            <a:r>
              <a:rPr lang="es-ES" altLang="cs-CZ" sz="2200" dirty="0"/>
              <a:t> (Pref + Lex + Suf)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2) Composición </a:t>
            </a:r>
            <a:r>
              <a:rPr lang="es-ES" altLang="cs-CZ" sz="2400" dirty="0"/>
              <a:t>(Lex + Lex /+ Lex/)</a:t>
            </a:r>
          </a:p>
          <a:p>
            <a:pPr>
              <a:lnSpc>
                <a:spcPct val="90000"/>
              </a:lnSpc>
              <a:buClrTx/>
              <a:buNone/>
            </a:pPr>
            <a:r>
              <a:rPr lang="es-ES" altLang="cs-CZ" sz="2400" b="1" dirty="0"/>
              <a:t>3) Parasíntesis </a:t>
            </a:r>
            <a:r>
              <a:rPr lang="cs-CZ" altLang="cs-CZ" sz="2400" dirty="0"/>
              <a:t>(</a:t>
            </a:r>
            <a:r>
              <a:rPr lang="es-ES" altLang="cs-CZ" sz="2400" dirty="0"/>
              <a:t>en composición</a:t>
            </a:r>
            <a:r>
              <a:rPr lang="cs-CZ" altLang="cs-CZ" sz="2400" dirty="0"/>
              <a:t>:</a:t>
            </a:r>
            <a:r>
              <a:rPr lang="es-ES" altLang="cs-CZ" sz="2400" dirty="0"/>
              <a:t> Lex + Lex + Suf)</a:t>
            </a:r>
          </a:p>
          <a:p>
            <a:pPr>
              <a:lnSpc>
                <a:spcPct val="90000"/>
              </a:lnSpc>
              <a:buClrTx/>
              <a:buNone/>
            </a:pPr>
            <a:endParaRPr lang="cs-CZ" altLang="cs-CZ" sz="1050" b="1" dirty="0"/>
          </a:p>
          <a:p>
            <a:pPr>
              <a:lnSpc>
                <a:spcPct val="90000"/>
              </a:lnSpc>
              <a:spcBef>
                <a:spcPct val="0"/>
              </a:spcBef>
              <a:buClrTx/>
              <a:buNone/>
            </a:pPr>
            <a:r>
              <a:rPr lang="cs-CZ" altLang="cs-CZ" sz="2400" b="1" dirty="0"/>
              <a:t>+ </a:t>
            </a:r>
            <a:r>
              <a:rPr lang="es-ES" altLang="cs-CZ" sz="2400" b="1" dirty="0"/>
              <a:t>Otros procedimientos </a:t>
            </a:r>
            <a:r>
              <a:rPr lang="cs-CZ" altLang="cs-CZ" sz="2400" b="1" dirty="0"/>
              <a:t>no </a:t>
            </a:r>
            <a:r>
              <a:rPr lang="cs-CZ" altLang="cs-CZ" sz="2400" b="1" dirty="0" err="1"/>
              <a:t>regulares</a:t>
            </a:r>
            <a:r>
              <a:rPr lang="cs-CZ" altLang="cs-CZ" sz="2400" b="1" dirty="0"/>
              <a:t> </a:t>
            </a:r>
            <a:r>
              <a:rPr lang="es-ES" altLang="cs-CZ" sz="2400" dirty="0"/>
              <a:t>(acronimia, siglación)</a:t>
            </a: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Zvuk 17">
            <a:hlinkClick r:id="" action="ppaction://media"/>
            <a:extLst>
              <a:ext uri="{FF2B5EF4-FFF2-40B4-BE49-F238E27FC236}">
                <a16:creationId xmlns:a16="http://schemas.microsoft.com/office/drawing/2014/main" id="{2BCD9C0C-73AA-4B70-B897-C42FDB54FB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04601"/>
      </p:ext>
    </p:extLst>
  </p:cSld>
  <p:clrMapOvr>
    <a:masterClrMapping/>
  </p:clrMapOvr>
  <p:transition spd="med" advTm="95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Morfema, morfo, alomorfo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indent="0" algn="just">
              <a:buClrTx/>
              <a:buNone/>
              <a:defRPr/>
            </a:pPr>
            <a:r>
              <a:rPr lang="es-ES" altLang="cs-CZ" sz="2600" b="1" dirty="0"/>
              <a:t>Morfema:</a:t>
            </a:r>
            <a:r>
              <a:rPr lang="cs-CZ" altLang="cs-CZ" sz="2600" b="1" dirty="0"/>
              <a:t> </a:t>
            </a:r>
            <a:r>
              <a:rPr lang="es-ES" altLang="cs-CZ" sz="2600" dirty="0"/>
              <a:t>elemento mínim</a:t>
            </a:r>
            <a:r>
              <a:rPr lang="cs-CZ" altLang="cs-CZ" sz="2600" dirty="0"/>
              <a:t>o</a:t>
            </a:r>
            <a:r>
              <a:rPr lang="es-ES" altLang="cs-CZ" sz="2600" dirty="0"/>
              <a:t> dotado de significado (léxico o gramatical)</a:t>
            </a:r>
            <a:r>
              <a:rPr lang="cs-CZ" altLang="cs-CZ" sz="2600" dirty="0"/>
              <a:t>. Es una u</a:t>
            </a:r>
            <a:r>
              <a:rPr lang="es-ES" altLang="cs-CZ" sz="2600" dirty="0"/>
              <a:t>nidad funcional</a:t>
            </a:r>
            <a:r>
              <a:rPr lang="cs-CZ" altLang="cs-CZ" sz="2600" dirty="0"/>
              <a:t> (</a:t>
            </a:r>
            <a:r>
              <a:rPr lang="es-ES" altLang="cs-CZ" sz="2600" dirty="0"/>
              <a:t>como el fonema en la fonología</a:t>
            </a:r>
            <a:r>
              <a:rPr lang="cs-CZ" altLang="cs-CZ" sz="2600" dirty="0"/>
              <a:t>).</a:t>
            </a:r>
          </a:p>
          <a:p>
            <a:pPr marL="0" indent="0" algn="just">
              <a:buClrTx/>
              <a:defRPr/>
            </a:pPr>
            <a:endParaRPr lang="cs-CZ" altLang="cs-CZ" sz="2600" b="1" dirty="0"/>
          </a:p>
          <a:p>
            <a:pPr marL="0" indent="0" algn="just">
              <a:buClrTx/>
              <a:buNone/>
              <a:defRPr/>
            </a:pPr>
            <a:r>
              <a:rPr lang="es-ES" altLang="cs-CZ" sz="2600" b="1" dirty="0"/>
              <a:t>Morfo</a:t>
            </a:r>
            <a:r>
              <a:rPr lang="cs-CZ" altLang="cs-CZ" sz="2600" b="1" dirty="0"/>
              <a:t>: </a:t>
            </a:r>
            <a:r>
              <a:rPr lang="es-ES" altLang="cs-CZ" sz="2600" dirty="0"/>
              <a:t>realización fonológica de un morfema (forma </a:t>
            </a:r>
            <a:r>
              <a:rPr lang="cs-CZ" altLang="cs-CZ" sz="2600" dirty="0"/>
              <a:t>co</a:t>
            </a:r>
            <a:r>
              <a:rPr lang="es-ES" altLang="cs-CZ" sz="2600" dirty="0"/>
              <a:t>ncre</a:t>
            </a:r>
            <a:r>
              <a:rPr lang="cs-CZ" altLang="cs-CZ" sz="2600" dirty="0"/>
              <a:t>-</a:t>
            </a:r>
            <a:r>
              <a:rPr lang="es-ES" altLang="cs-CZ" sz="2600" dirty="0"/>
              <a:t>ta de un morfema)</a:t>
            </a:r>
            <a:r>
              <a:rPr lang="cs-CZ" altLang="cs-CZ" sz="2600" dirty="0"/>
              <a:t>. Es una </a:t>
            </a:r>
            <a:r>
              <a:rPr lang="es-ES" altLang="cs-CZ" sz="2600" dirty="0"/>
              <a:t>unidad formal</a:t>
            </a:r>
            <a:r>
              <a:rPr lang="cs-CZ" altLang="cs-CZ" sz="2600" dirty="0"/>
              <a:t>, </a:t>
            </a:r>
            <a:r>
              <a:rPr lang="es-ES" altLang="cs-CZ" sz="2600" dirty="0"/>
              <a:t>material</a:t>
            </a:r>
            <a:r>
              <a:rPr lang="cs-CZ" altLang="cs-CZ" sz="2600" dirty="0"/>
              <a:t> (</a:t>
            </a:r>
            <a:r>
              <a:rPr lang="es-ES" altLang="cs-CZ" sz="2600" dirty="0"/>
              <a:t>como el sonido en la fonología</a:t>
            </a:r>
            <a:r>
              <a:rPr lang="cs-CZ" altLang="cs-CZ" sz="2600" dirty="0"/>
              <a:t> = </a:t>
            </a:r>
            <a:r>
              <a:rPr lang="es-ES" altLang="cs-CZ" sz="2600" dirty="0"/>
              <a:t>realización fonética de un fonema</a:t>
            </a:r>
            <a:r>
              <a:rPr lang="cs-CZ" altLang="cs-CZ" sz="2600" dirty="0"/>
              <a:t>).</a:t>
            </a:r>
          </a:p>
          <a:p>
            <a:pPr marL="0" indent="0" algn="just">
              <a:lnSpc>
                <a:spcPct val="90000"/>
              </a:lnSpc>
              <a:buClrTx/>
              <a:defRPr/>
            </a:pPr>
            <a:endParaRPr lang="cs-CZ" altLang="cs-CZ" sz="800" b="1" dirty="0"/>
          </a:p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cs-CZ" altLang="cs-CZ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5" name="Zvuk 14">
            <a:hlinkClick r:id="" action="ppaction://media"/>
            <a:extLst>
              <a:ext uri="{FF2B5EF4-FFF2-40B4-BE49-F238E27FC236}">
                <a16:creationId xmlns:a16="http://schemas.microsoft.com/office/drawing/2014/main" id="{21F328A1-216A-48C4-865C-9476625973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49821"/>
      </p:ext>
    </p:extLst>
  </p:cSld>
  <p:clrMapOvr>
    <a:masterClrMapping/>
  </p:clrMapOvr>
  <p:transition spd="med" advTm="387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Morfema, morfo, alomorfo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indent="0" algn="just">
              <a:buClrTx/>
              <a:buNone/>
              <a:defRPr/>
            </a:pPr>
            <a:r>
              <a:rPr lang="es-ES" altLang="cs-CZ" sz="2600" b="1" dirty="0"/>
              <a:t>Morfema:</a:t>
            </a:r>
            <a:r>
              <a:rPr lang="cs-CZ" altLang="cs-CZ" sz="2600" b="1" dirty="0"/>
              <a:t> </a:t>
            </a:r>
            <a:r>
              <a:rPr lang="es-ES" altLang="cs-CZ" sz="2600" dirty="0"/>
              <a:t>elemento mínim</a:t>
            </a:r>
            <a:r>
              <a:rPr lang="cs-CZ" altLang="cs-CZ" sz="2600" dirty="0"/>
              <a:t>o</a:t>
            </a:r>
            <a:r>
              <a:rPr lang="es-ES" altLang="cs-CZ" sz="2600" dirty="0"/>
              <a:t> dotado de significado (léxico</a:t>
            </a:r>
            <a:r>
              <a:rPr lang="cs-CZ" altLang="cs-CZ" sz="2600" dirty="0"/>
              <a:t> </a:t>
            </a:r>
            <a:r>
              <a:rPr lang="es-ES" altLang="cs-CZ" sz="2600" dirty="0"/>
              <a:t>o gramatical)</a:t>
            </a:r>
            <a:r>
              <a:rPr lang="cs-CZ" altLang="cs-CZ" sz="2600" dirty="0"/>
              <a:t>. Es una u</a:t>
            </a:r>
            <a:r>
              <a:rPr lang="es-ES" altLang="cs-CZ" sz="2600" dirty="0"/>
              <a:t>nidad funcional</a:t>
            </a:r>
            <a:r>
              <a:rPr lang="cs-CZ" altLang="cs-CZ" sz="2600" dirty="0"/>
              <a:t> (</a:t>
            </a:r>
            <a:r>
              <a:rPr lang="es-ES" altLang="cs-CZ" sz="2600" dirty="0"/>
              <a:t>como el fonema en la fonología</a:t>
            </a:r>
            <a:r>
              <a:rPr lang="cs-CZ" altLang="cs-CZ" sz="2600" dirty="0"/>
              <a:t>).</a:t>
            </a:r>
          </a:p>
          <a:p>
            <a:pPr marL="0" indent="0" algn="just">
              <a:buClrTx/>
              <a:defRPr/>
            </a:pPr>
            <a:endParaRPr lang="cs-CZ" altLang="cs-CZ" sz="2600" b="1" dirty="0"/>
          </a:p>
          <a:p>
            <a:pPr marL="0" indent="0" algn="just">
              <a:buClrTx/>
              <a:buNone/>
              <a:defRPr/>
            </a:pPr>
            <a:r>
              <a:rPr lang="es-ES" altLang="cs-CZ" sz="2600" b="1" dirty="0"/>
              <a:t>Morfo</a:t>
            </a:r>
            <a:r>
              <a:rPr lang="cs-CZ" altLang="cs-CZ" sz="2600" b="1" dirty="0"/>
              <a:t>: </a:t>
            </a:r>
            <a:r>
              <a:rPr lang="es-ES" altLang="cs-CZ" sz="2600" dirty="0"/>
              <a:t>realización fonológica de un morfema (forma </a:t>
            </a:r>
            <a:r>
              <a:rPr lang="cs-CZ" altLang="cs-CZ" sz="2600" dirty="0"/>
              <a:t>co</a:t>
            </a:r>
            <a:r>
              <a:rPr lang="es-ES" altLang="cs-CZ" sz="2600" dirty="0"/>
              <a:t>ncre</a:t>
            </a:r>
            <a:r>
              <a:rPr lang="cs-CZ" altLang="cs-CZ" sz="2600" dirty="0"/>
              <a:t>-</a:t>
            </a:r>
            <a:r>
              <a:rPr lang="es-ES" altLang="cs-CZ" sz="2600" dirty="0"/>
              <a:t>ta de un morfema)</a:t>
            </a:r>
            <a:r>
              <a:rPr lang="cs-CZ" altLang="cs-CZ" sz="2600" dirty="0"/>
              <a:t>. Es una </a:t>
            </a:r>
            <a:r>
              <a:rPr lang="es-ES" altLang="cs-CZ" sz="2600" dirty="0"/>
              <a:t>unidad formal</a:t>
            </a:r>
            <a:r>
              <a:rPr lang="cs-CZ" altLang="cs-CZ" sz="2600" dirty="0"/>
              <a:t>, </a:t>
            </a:r>
            <a:r>
              <a:rPr lang="es-ES" altLang="cs-CZ" sz="2600" dirty="0"/>
              <a:t>material</a:t>
            </a:r>
            <a:r>
              <a:rPr lang="cs-CZ" altLang="cs-CZ" sz="2600" dirty="0"/>
              <a:t> (</a:t>
            </a:r>
            <a:r>
              <a:rPr lang="es-ES" altLang="cs-CZ" sz="2600" dirty="0"/>
              <a:t>como el sonido en la fonología</a:t>
            </a:r>
            <a:r>
              <a:rPr lang="cs-CZ" altLang="cs-CZ" sz="2600" dirty="0"/>
              <a:t> = </a:t>
            </a:r>
            <a:r>
              <a:rPr lang="es-ES" altLang="cs-CZ" sz="2600" dirty="0"/>
              <a:t>realización fonética de un fonema</a:t>
            </a:r>
            <a:r>
              <a:rPr lang="cs-CZ" altLang="cs-CZ" sz="2600" dirty="0"/>
              <a:t>).</a:t>
            </a:r>
          </a:p>
          <a:p>
            <a:pPr marL="0" indent="0" algn="just">
              <a:lnSpc>
                <a:spcPct val="90000"/>
              </a:lnSpc>
              <a:buClrTx/>
              <a:defRPr/>
            </a:pPr>
            <a:endParaRPr lang="cs-CZ" altLang="cs-CZ" sz="800" b="1" dirty="0"/>
          </a:p>
          <a:p>
            <a:pPr marL="0" algn="just">
              <a:lnSpc>
                <a:spcPct val="90000"/>
              </a:lnSpc>
              <a:spcBef>
                <a:spcPts val="1200"/>
              </a:spcBef>
              <a:buClrTx/>
              <a:buNone/>
              <a:defRPr/>
            </a:pPr>
            <a:endParaRPr lang="cs-CZ" altLang="cs-CZ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5DB04139-F67B-4E48-989A-76726DA47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20317"/>
      </p:ext>
    </p:extLst>
  </p:cSld>
  <p:clrMapOvr>
    <a:masterClrMapping/>
  </p:clrMapOvr>
  <p:transition spd="med" advTm="429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/>
              <a:t>A</a:t>
            </a:r>
            <a:r>
              <a:rPr lang="es-ES" altLang="cs-CZ" b="1" dirty="0"/>
              <a:t>lomorfo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indent="0" algn="just">
              <a:buClrTx/>
              <a:buNone/>
              <a:defRPr/>
            </a:pPr>
            <a:r>
              <a:rPr lang="cs-CZ" altLang="cs-CZ" sz="2600" b="1" dirty="0" err="1"/>
              <a:t>Alomorfos</a:t>
            </a:r>
            <a:r>
              <a:rPr lang="es-ES" altLang="cs-CZ" sz="2600" b="1" dirty="0"/>
              <a:t>:</a:t>
            </a:r>
            <a:r>
              <a:rPr lang="cs-CZ" altLang="cs-CZ" sz="2600" b="1" dirty="0"/>
              <a:t> </a:t>
            </a:r>
            <a:r>
              <a:rPr lang="es-ES" altLang="cs-CZ" sz="2800" dirty="0"/>
              <a:t>morfos diferentes que corresponden a un mismo morfema (com</a:t>
            </a:r>
            <a:r>
              <a:rPr lang="cs-CZ" altLang="cs-CZ" sz="2800" dirty="0"/>
              <a:t>p</a:t>
            </a:r>
            <a:r>
              <a:rPr lang="es-ES" altLang="cs-CZ" sz="2800" dirty="0"/>
              <a:t>arables </a:t>
            </a:r>
            <a:r>
              <a:rPr lang="cs-CZ" altLang="cs-CZ" sz="2800" dirty="0"/>
              <a:t>a </a:t>
            </a:r>
            <a:r>
              <a:rPr lang="es-ES" altLang="cs-CZ" sz="2800" dirty="0"/>
              <a:t>los alófonos de un fo</a:t>
            </a:r>
            <a:r>
              <a:rPr lang="cs-CZ" altLang="cs-CZ" sz="2800" dirty="0"/>
              <a:t>-</a:t>
            </a:r>
            <a:r>
              <a:rPr lang="es-ES" altLang="cs-CZ" sz="2800" dirty="0"/>
              <a:t>nema)</a:t>
            </a:r>
            <a:r>
              <a:rPr lang="cs-CZ" altLang="cs-CZ" sz="2800" dirty="0"/>
              <a:t>. </a:t>
            </a:r>
            <a:r>
              <a:rPr lang="es-ES" altLang="cs-CZ" sz="2800" dirty="0"/>
              <a:t>Idéntico significado, </a:t>
            </a:r>
            <a:r>
              <a:rPr lang="cs-CZ" altLang="cs-CZ" sz="2800" dirty="0"/>
              <a:t>a</a:t>
            </a:r>
            <a:r>
              <a:rPr lang="es-ES" altLang="cs-CZ" sz="2800" dirty="0"/>
              <a:t>l menos cierta semejanza formal.</a:t>
            </a:r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endParaRPr lang="cs-CZ" altLang="cs-CZ" sz="1500" b="1" dirty="0"/>
          </a:p>
          <a:p>
            <a:pPr marL="0" indent="0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None/>
              <a:defRPr/>
            </a:pPr>
            <a:r>
              <a:rPr lang="es-ES" altLang="cs-CZ" sz="2400" b="1" dirty="0"/>
              <a:t>Ejemplos</a:t>
            </a:r>
            <a:r>
              <a:rPr lang="cs-CZ" altLang="cs-CZ" sz="2400" b="1" dirty="0"/>
              <a:t>:</a:t>
            </a:r>
          </a:p>
          <a:p>
            <a:pPr marL="0" indent="0" algn="just">
              <a:buClrTx/>
              <a:buNone/>
              <a:defRPr/>
            </a:pP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organiza-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ción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ten-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sión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reun-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ión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-capaz,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im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-posible,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-rresponsa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ble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i-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esponsa-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bili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-dad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piedr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&gt;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pedr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-ero</a:t>
            </a:r>
            <a:endParaRPr lang="cs-CZ" altLang="cs-CZ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9A0831C1-B5CD-4819-A509-809306BB41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504615"/>
      </p:ext>
    </p:extLst>
  </p:cSld>
  <p:clrMapOvr>
    <a:masterClrMapping/>
  </p:clrMapOvr>
  <p:transition spd="med" advTm="65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/>
              <a:t>A</a:t>
            </a:r>
            <a:r>
              <a:rPr lang="es-ES" altLang="cs-CZ" b="1" dirty="0"/>
              <a:t>lomorfo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indent="0" algn="just">
              <a:buClrTx/>
              <a:buNone/>
              <a:defRPr/>
            </a:pPr>
            <a:r>
              <a:rPr lang="cs-CZ" altLang="cs-CZ" sz="2600" b="1" dirty="0" err="1"/>
              <a:t>Alomorfos</a:t>
            </a:r>
            <a:r>
              <a:rPr lang="es-ES" altLang="cs-CZ" sz="2600" b="1" dirty="0"/>
              <a:t>:</a:t>
            </a:r>
            <a:r>
              <a:rPr lang="cs-CZ" altLang="cs-CZ" sz="2600" b="1" dirty="0"/>
              <a:t> </a:t>
            </a:r>
            <a:r>
              <a:rPr lang="es-ES" altLang="cs-CZ" sz="2800" dirty="0"/>
              <a:t>morfos diferentes que corresponden a un mismo morfema (com</a:t>
            </a:r>
            <a:r>
              <a:rPr lang="cs-CZ" altLang="cs-CZ" sz="2800" dirty="0"/>
              <a:t>p</a:t>
            </a:r>
            <a:r>
              <a:rPr lang="es-ES" altLang="cs-CZ" sz="2800" dirty="0"/>
              <a:t>arables </a:t>
            </a:r>
            <a:r>
              <a:rPr lang="cs-CZ" altLang="cs-CZ" sz="2800" dirty="0"/>
              <a:t>a </a:t>
            </a:r>
            <a:r>
              <a:rPr lang="es-ES" altLang="cs-CZ" sz="2800" dirty="0"/>
              <a:t>los alófonos de un fo</a:t>
            </a:r>
            <a:r>
              <a:rPr lang="cs-CZ" altLang="cs-CZ" sz="2800" dirty="0"/>
              <a:t>-</a:t>
            </a:r>
            <a:r>
              <a:rPr lang="es-ES" altLang="cs-CZ" sz="2800" dirty="0"/>
              <a:t>nema)</a:t>
            </a:r>
            <a:r>
              <a:rPr lang="cs-CZ" altLang="cs-CZ" sz="2800" dirty="0"/>
              <a:t>. </a:t>
            </a:r>
            <a:r>
              <a:rPr lang="es-ES" altLang="cs-CZ" sz="2800" dirty="0"/>
              <a:t>Idéntico significado, </a:t>
            </a:r>
            <a:r>
              <a:rPr lang="cs-CZ" altLang="cs-CZ" sz="2800" dirty="0"/>
              <a:t>a</a:t>
            </a:r>
            <a:r>
              <a:rPr lang="es-ES" altLang="cs-CZ" sz="2800" dirty="0"/>
              <a:t>l menos cierta semejanza formal.</a:t>
            </a:r>
          </a:p>
          <a:p>
            <a:pPr marL="0" indent="0" algn="just">
              <a:lnSpc>
                <a:spcPct val="90000"/>
              </a:lnSpc>
              <a:buClrTx/>
              <a:buNone/>
              <a:defRPr/>
            </a:pPr>
            <a:endParaRPr lang="cs-CZ" altLang="cs-CZ" sz="1500" b="1" dirty="0"/>
          </a:p>
          <a:p>
            <a:pPr marL="0" indent="0" algn="just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ClrTx/>
              <a:buNone/>
              <a:defRPr/>
            </a:pPr>
            <a:r>
              <a:rPr lang="es-ES" altLang="cs-CZ" sz="2400" b="1" dirty="0"/>
              <a:t>Ejemplos</a:t>
            </a:r>
            <a:r>
              <a:rPr lang="cs-CZ" altLang="cs-CZ" sz="2400" b="1" dirty="0"/>
              <a:t>:</a:t>
            </a:r>
          </a:p>
          <a:p>
            <a:pPr marL="0" indent="0" algn="just">
              <a:buClrTx/>
              <a:buNone/>
              <a:defRPr/>
            </a:pP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organiza-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ción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ten-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sión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reun-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ión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-capaz,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im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-posible,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-rresponsa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ble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i-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esponsa-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bili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-dad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piedr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 &gt; 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pedr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-ero</a:t>
            </a:r>
            <a:endParaRPr lang="cs-CZ" altLang="cs-CZ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3" name="Zvuk 22">
            <a:hlinkClick r:id="" action="ppaction://media"/>
            <a:extLst>
              <a:ext uri="{FF2B5EF4-FFF2-40B4-BE49-F238E27FC236}">
                <a16:creationId xmlns:a16="http://schemas.microsoft.com/office/drawing/2014/main" id="{805B56CC-4B1F-4A1E-A0E3-1B97D48265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94960"/>
      </p:ext>
    </p:extLst>
  </p:cSld>
  <p:clrMapOvr>
    <a:masterClrMapping/>
  </p:clrMapOvr>
  <p:transition spd="med" advTm="8638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Segmentación morfológica </a:t>
            </a:r>
            <a:br>
              <a:rPr lang="cs-CZ" altLang="cs-CZ" b="1" dirty="0"/>
            </a:br>
            <a:r>
              <a:rPr lang="es-ES" altLang="cs-CZ" b="1" dirty="0"/>
              <a:t>de la palabra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spcAft>
                <a:spcPts val="600"/>
              </a:spcAft>
              <a:buClrTx/>
              <a:buNone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Criterios 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y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métodos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del análisis morfológico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171450" indent="-51435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 err="1"/>
              <a:t>Identificación</a:t>
            </a:r>
            <a:r>
              <a:rPr lang="cs-CZ" altLang="cs-CZ" sz="2400" b="1" dirty="0"/>
              <a:t> de los </a:t>
            </a:r>
            <a:r>
              <a:rPr lang="cs-CZ" altLang="cs-CZ" sz="2400" b="1" dirty="0" err="1"/>
              <a:t>elementos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básicos</a:t>
            </a:r>
            <a:r>
              <a:rPr lang="cs-CZ" altLang="cs-CZ" sz="2400" b="1" dirty="0"/>
              <a:t>: </a:t>
            </a:r>
            <a:r>
              <a:rPr lang="cs-CZ" altLang="cs-CZ" sz="2400" dirty="0"/>
              <a:t>la </a:t>
            </a:r>
            <a:r>
              <a:rPr lang="cs-CZ" altLang="cs-CZ" sz="2400" dirty="0" err="1"/>
              <a:t>raíz</a:t>
            </a:r>
            <a:r>
              <a:rPr lang="cs-CZ" altLang="cs-CZ" sz="2400" dirty="0"/>
              <a:t> y </a:t>
            </a:r>
            <a:r>
              <a:rPr lang="cs-CZ" altLang="cs-CZ" sz="2400" dirty="0" err="1"/>
              <a:t>sus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modifica</a:t>
            </a:r>
            <a:r>
              <a:rPr lang="cs-CZ" altLang="cs-CZ" sz="2400" dirty="0"/>
              <a:t>-	 </a:t>
            </a:r>
            <a:r>
              <a:rPr lang="cs-CZ" altLang="cs-CZ" sz="2400" dirty="0" err="1"/>
              <a:t>dores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morfemas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derivativos</a:t>
            </a:r>
            <a:r>
              <a:rPr lang="cs-CZ" altLang="cs-CZ" sz="2400" dirty="0"/>
              <a:t> y </a:t>
            </a:r>
            <a:r>
              <a:rPr lang="cs-CZ" altLang="cs-CZ" sz="2400" dirty="0" err="1"/>
              <a:t>flexivos</a:t>
            </a:r>
            <a:r>
              <a:rPr lang="cs-CZ" altLang="cs-CZ" sz="2400" dirty="0"/>
              <a:t>)</a:t>
            </a:r>
            <a:endParaRPr lang="cs-CZ" altLang="cs-CZ" sz="2400" b="1" dirty="0"/>
          </a:p>
          <a:p>
            <a:pPr marL="171450" indent="-51435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s-ES" altLang="cs-CZ" sz="2400" b="1" dirty="0"/>
              <a:t>Recurrencia</a:t>
            </a:r>
            <a:r>
              <a:rPr lang="cs-CZ" altLang="cs-CZ" sz="2400" dirty="0"/>
              <a:t>:</a:t>
            </a:r>
            <a:r>
              <a:rPr lang="es-ES" altLang="cs-CZ" sz="2400" dirty="0"/>
              <a:t> la aparición de un presunto morfema en</a:t>
            </a:r>
            <a:r>
              <a:rPr lang="cs-CZ" altLang="cs-CZ" sz="2400" dirty="0"/>
              <a:t> </a:t>
            </a:r>
            <a:r>
              <a:rPr lang="es-ES" altLang="cs-CZ" sz="2400" dirty="0"/>
              <a:t>otra</a:t>
            </a:r>
            <a:r>
              <a:rPr lang="cs-CZ" altLang="cs-CZ" sz="2400" dirty="0"/>
              <a:t>(s)</a:t>
            </a:r>
            <a:r>
              <a:rPr lang="es-ES" altLang="cs-CZ" sz="2400" dirty="0"/>
              <a:t> </a:t>
            </a:r>
            <a:r>
              <a:rPr lang="cs-CZ" altLang="cs-CZ" sz="2400" dirty="0"/>
              <a:t>	 </a:t>
            </a:r>
            <a:r>
              <a:rPr lang="es-ES" altLang="cs-CZ" sz="2400" dirty="0"/>
              <a:t>palabra</a:t>
            </a:r>
            <a:r>
              <a:rPr lang="cs-CZ" altLang="cs-CZ" sz="2400" dirty="0"/>
              <a:t>(</a:t>
            </a:r>
            <a:r>
              <a:rPr lang="es-ES" altLang="cs-CZ" sz="2400" dirty="0"/>
              <a:t>s</a:t>
            </a:r>
            <a:r>
              <a:rPr lang="cs-CZ" altLang="cs-CZ" sz="2400" dirty="0"/>
              <a:t>)</a:t>
            </a:r>
            <a:r>
              <a:rPr lang="es-ES" altLang="cs-CZ" sz="2400" dirty="0"/>
              <a:t> </a:t>
            </a:r>
            <a:r>
              <a:rPr lang="cs-CZ" altLang="cs-CZ" sz="2400" dirty="0"/>
              <a:t>co</a:t>
            </a:r>
            <a:r>
              <a:rPr lang="es-ES" altLang="cs-CZ" sz="2400" dirty="0"/>
              <a:t>n un significado semejante</a:t>
            </a:r>
            <a:r>
              <a:rPr lang="cs-CZ" altLang="cs-CZ" sz="2400" dirty="0"/>
              <a:t> </a:t>
            </a: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100000"/>
              <a:buNone/>
              <a:defRPr/>
            </a:pPr>
            <a:r>
              <a:rPr lang="cs-CZ" altLang="cs-CZ" sz="2200" dirty="0"/>
              <a:t>	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nacer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leer,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tomar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…</a:t>
            </a:r>
            <a:endParaRPr lang="cs-CZ" altLang="cs-CZ" dirty="0"/>
          </a:p>
          <a:p>
            <a:pPr marL="171450" indent="-514350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eriod" startAt="3"/>
              <a:defRPr/>
            </a:pPr>
            <a:r>
              <a:rPr lang="es-ES" altLang="cs-CZ" sz="2400" b="1" dirty="0"/>
              <a:t>Conmutación</a:t>
            </a:r>
            <a:r>
              <a:rPr lang="cs-CZ" altLang="cs-CZ" sz="2400" b="1" dirty="0"/>
              <a:t>: </a:t>
            </a:r>
            <a:r>
              <a:rPr lang="es-ES" altLang="cs-CZ" sz="2400" dirty="0"/>
              <a:t>la sustitución de un morfema por otro </a:t>
            </a:r>
            <a:r>
              <a:rPr lang="cs-CZ" altLang="cs-CZ" sz="2400" dirty="0"/>
              <a:t>en la m</a:t>
            </a:r>
            <a:r>
              <a:rPr lang="es-ES" altLang="cs-CZ" sz="2400" dirty="0"/>
              <a:t>is</a:t>
            </a:r>
            <a:r>
              <a:rPr lang="cs-CZ" altLang="cs-CZ" sz="2400" dirty="0"/>
              <a:t>-	 </a:t>
            </a:r>
            <a:r>
              <a:rPr lang="es-ES" altLang="cs-CZ" sz="2400" dirty="0"/>
              <a:t>ma posición </a:t>
            </a:r>
            <a:r>
              <a:rPr lang="cs-CZ" altLang="cs-CZ" sz="2400" dirty="0"/>
              <a:t>de</a:t>
            </a:r>
            <a:r>
              <a:rPr lang="es-ES" altLang="cs-CZ" sz="2400" dirty="0"/>
              <a:t> la palabra</a:t>
            </a:r>
            <a:r>
              <a:rPr lang="cs-CZ" altLang="cs-CZ" sz="2400" dirty="0"/>
              <a:t>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100000"/>
              <a:buNone/>
              <a:defRPr/>
            </a:pP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super</a:t>
            </a:r>
            <a:r>
              <a:rPr lang="cs-CZ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fino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extra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fino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super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-realista &gt; </a:t>
            </a:r>
            <a:r>
              <a:rPr lang="cs-CZ" altLang="cs-CZ" i="1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hiper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-realista; 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super</a:t>
            </a:r>
            <a:r>
              <a:rPr lang="cs-CZ" altLang="cs-CZ" i="1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real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ista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super-	 	 </a:t>
            </a:r>
            <a:r>
              <a:rPr lang="cs-CZ" altLang="cs-CZ" i="1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activ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ista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superreal</a:t>
            </a:r>
            <a:r>
              <a:rPr lang="cs-CZ" altLang="cs-CZ" i="1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ista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 &gt; 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superral</a:t>
            </a:r>
            <a:r>
              <a:rPr lang="cs-CZ" altLang="cs-CZ" i="1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ismo</a:t>
            </a:r>
            <a:endParaRPr lang="cs-CZ" altLang="cs-CZ" dirty="0"/>
          </a:p>
          <a:p>
            <a:pPr marL="0" algn="just">
              <a:buClrTx/>
              <a:buNone/>
              <a:defRPr/>
            </a:pPr>
            <a:r>
              <a:rPr lang="es-ES" altLang="cs-CZ" b="1" dirty="0"/>
              <a:t>Problema</a:t>
            </a:r>
            <a:r>
              <a:rPr lang="cs-CZ" altLang="cs-CZ" b="1" dirty="0"/>
              <a:t> (</a:t>
            </a:r>
            <a:r>
              <a:rPr lang="es-ES" altLang="cs-CZ" b="1" dirty="0"/>
              <a:t>forma vs. función/significado</a:t>
            </a:r>
            <a:r>
              <a:rPr lang="cs-CZ" altLang="cs-CZ" b="1" dirty="0"/>
              <a:t>): </a:t>
            </a:r>
            <a:r>
              <a:rPr lang="cs-CZ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rans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mitir,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mitir,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per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mitir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trans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ferir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ferir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ferir,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ferir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ducir,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ducir, </a:t>
            </a:r>
            <a:r>
              <a:rPr lang="cs-CZ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ducir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</a:t>
            </a:r>
            <a:endParaRPr lang="cs-CZ" altLang="cs-CZ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6" name="Zvuk 35">
            <a:hlinkClick r:id="" action="ppaction://media"/>
            <a:extLst>
              <a:ext uri="{FF2B5EF4-FFF2-40B4-BE49-F238E27FC236}">
                <a16:creationId xmlns:a16="http://schemas.microsoft.com/office/drawing/2014/main" id="{4EBCBA8F-6E19-426B-9286-57D1C4EF75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94011"/>
      </p:ext>
    </p:extLst>
  </p:cSld>
  <p:clrMapOvr>
    <a:masterClrMapping/>
  </p:clrMapOvr>
  <p:transition spd="med" advTm="1304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Segmentación morfológica </a:t>
            </a:r>
            <a:br>
              <a:rPr lang="cs-CZ" altLang="cs-CZ" b="1" dirty="0"/>
            </a:br>
            <a:r>
              <a:rPr lang="es-ES" altLang="cs-CZ" b="1" dirty="0"/>
              <a:t>de la palabra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spcAft>
                <a:spcPts val="600"/>
              </a:spcAft>
              <a:buClrTx/>
              <a:buNone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Criterios 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y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métodos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del análisis morfológico</a:t>
            </a:r>
            <a:r>
              <a:rPr lang="cs-CZ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171450" indent="-51435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cs-CZ" altLang="cs-CZ" sz="2400" b="1" dirty="0" err="1"/>
              <a:t>Identificación</a:t>
            </a:r>
            <a:r>
              <a:rPr lang="cs-CZ" altLang="cs-CZ" sz="2400" b="1" dirty="0"/>
              <a:t> de los </a:t>
            </a:r>
            <a:r>
              <a:rPr lang="cs-CZ" altLang="cs-CZ" sz="2400" b="1" dirty="0" err="1"/>
              <a:t>elementos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básicos</a:t>
            </a:r>
            <a:r>
              <a:rPr lang="cs-CZ" altLang="cs-CZ" sz="2400" b="1" dirty="0"/>
              <a:t>: </a:t>
            </a:r>
            <a:r>
              <a:rPr lang="cs-CZ" altLang="cs-CZ" sz="2400" dirty="0"/>
              <a:t>la </a:t>
            </a:r>
            <a:r>
              <a:rPr lang="cs-CZ" altLang="cs-CZ" sz="2400" dirty="0" err="1"/>
              <a:t>raíz</a:t>
            </a:r>
            <a:r>
              <a:rPr lang="cs-CZ" altLang="cs-CZ" sz="2400" dirty="0"/>
              <a:t> y </a:t>
            </a:r>
            <a:r>
              <a:rPr lang="cs-CZ" altLang="cs-CZ" sz="2400" dirty="0" err="1"/>
              <a:t>sus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modifica</a:t>
            </a:r>
            <a:r>
              <a:rPr lang="cs-CZ" altLang="cs-CZ" sz="2400" dirty="0"/>
              <a:t>-	 </a:t>
            </a:r>
            <a:r>
              <a:rPr lang="cs-CZ" altLang="cs-CZ" sz="2400" dirty="0" err="1"/>
              <a:t>dores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morfemas</a:t>
            </a:r>
            <a:r>
              <a:rPr lang="cs-CZ" altLang="cs-CZ" sz="2400" dirty="0"/>
              <a:t> </a:t>
            </a:r>
            <a:r>
              <a:rPr lang="cs-CZ" altLang="cs-CZ" sz="2400" dirty="0" err="1"/>
              <a:t>derivativos</a:t>
            </a:r>
            <a:r>
              <a:rPr lang="cs-CZ" altLang="cs-CZ" sz="2400" dirty="0"/>
              <a:t> y </a:t>
            </a:r>
            <a:r>
              <a:rPr lang="cs-CZ" altLang="cs-CZ" sz="2400" dirty="0" err="1"/>
              <a:t>flexivos</a:t>
            </a:r>
            <a:r>
              <a:rPr lang="cs-CZ" altLang="cs-CZ" sz="2400" dirty="0"/>
              <a:t>)</a:t>
            </a:r>
            <a:endParaRPr lang="cs-CZ" altLang="cs-CZ" sz="2400" b="1" dirty="0"/>
          </a:p>
          <a:p>
            <a:pPr marL="171450" indent="-51435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eriod"/>
              <a:defRPr/>
            </a:pPr>
            <a:r>
              <a:rPr lang="es-ES" altLang="cs-CZ" sz="2400" b="1" dirty="0"/>
              <a:t>Recurrencia</a:t>
            </a:r>
            <a:r>
              <a:rPr lang="cs-CZ" altLang="cs-CZ" sz="2400" dirty="0"/>
              <a:t>:</a:t>
            </a:r>
            <a:r>
              <a:rPr lang="es-ES" altLang="cs-CZ" sz="2400" dirty="0"/>
              <a:t> la aparición de un presunto morfema en</a:t>
            </a:r>
            <a:r>
              <a:rPr lang="cs-CZ" altLang="cs-CZ" sz="2400" dirty="0"/>
              <a:t> </a:t>
            </a:r>
            <a:r>
              <a:rPr lang="es-ES" altLang="cs-CZ" sz="2400" dirty="0"/>
              <a:t>otra</a:t>
            </a:r>
            <a:r>
              <a:rPr lang="cs-CZ" altLang="cs-CZ" sz="2400" dirty="0"/>
              <a:t>(s)</a:t>
            </a:r>
            <a:r>
              <a:rPr lang="es-ES" altLang="cs-CZ" sz="2400" dirty="0"/>
              <a:t> </a:t>
            </a:r>
            <a:r>
              <a:rPr lang="cs-CZ" altLang="cs-CZ" sz="2400" dirty="0"/>
              <a:t>	 </a:t>
            </a:r>
            <a:r>
              <a:rPr lang="es-ES" altLang="cs-CZ" sz="2400" dirty="0"/>
              <a:t>palabra</a:t>
            </a:r>
            <a:r>
              <a:rPr lang="cs-CZ" altLang="cs-CZ" sz="2400" dirty="0"/>
              <a:t>(</a:t>
            </a:r>
            <a:r>
              <a:rPr lang="es-ES" altLang="cs-CZ" sz="2400" dirty="0"/>
              <a:t>s</a:t>
            </a:r>
            <a:r>
              <a:rPr lang="cs-CZ" altLang="cs-CZ" sz="2400" dirty="0"/>
              <a:t>)</a:t>
            </a:r>
            <a:r>
              <a:rPr lang="es-ES" altLang="cs-CZ" sz="2400" dirty="0"/>
              <a:t> </a:t>
            </a:r>
            <a:r>
              <a:rPr lang="cs-CZ" altLang="cs-CZ" sz="2400" dirty="0"/>
              <a:t>co</a:t>
            </a:r>
            <a:r>
              <a:rPr lang="es-ES" altLang="cs-CZ" sz="2400" dirty="0"/>
              <a:t>n un significado semejante</a:t>
            </a:r>
            <a:r>
              <a:rPr lang="cs-CZ" altLang="cs-CZ" sz="2400" dirty="0"/>
              <a:t> </a:t>
            </a:r>
          </a:p>
          <a:p>
            <a:pPr marL="0" indent="0" algn="just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100000"/>
              <a:buNone/>
              <a:defRPr/>
            </a:pPr>
            <a:r>
              <a:rPr lang="cs-CZ" altLang="cs-CZ" sz="2200" dirty="0"/>
              <a:t>	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nacer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leer,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tomar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…</a:t>
            </a:r>
            <a:endParaRPr lang="cs-CZ" altLang="cs-CZ" dirty="0"/>
          </a:p>
          <a:p>
            <a:pPr marL="171450" indent="-514350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eriod" startAt="3"/>
              <a:defRPr/>
            </a:pPr>
            <a:r>
              <a:rPr lang="es-ES" altLang="cs-CZ" sz="2400" b="1" dirty="0"/>
              <a:t>Conmutación</a:t>
            </a:r>
            <a:r>
              <a:rPr lang="cs-CZ" altLang="cs-CZ" sz="2400" b="1" dirty="0"/>
              <a:t>: </a:t>
            </a:r>
            <a:r>
              <a:rPr lang="es-ES" altLang="cs-CZ" sz="2400" dirty="0"/>
              <a:t>la sustitución de un morfema por otro </a:t>
            </a:r>
            <a:r>
              <a:rPr lang="cs-CZ" altLang="cs-CZ" sz="2400" dirty="0"/>
              <a:t>en la m</a:t>
            </a:r>
            <a:r>
              <a:rPr lang="es-ES" altLang="cs-CZ" sz="2400" dirty="0"/>
              <a:t>is</a:t>
            </a:r>
            <a:r>
              <a:rPr lang="cs-CZ" altLang="cs-CZ" sz="2400" dirty="0"/>
              <a:t>-	 </a:t>
            </a:r>
            <a:r>
              <a:rPr lang="es-ES" altLang="cs-CZ" sz="2400" dirty="0"/>
              <a:t>ma posición </a:t>
            </a:r>
            <a:r>
              <a:rPr lang="cs-CZ" altLang="cs-CZ" sz="2400" dirty="0"/>
              <a:t>de</a:t>
            </a:r>
            <a:r>
              <a:rPr lang="es-ES" altLang="cs-CZ" sz="2400" dirty="0"/>
              <a:t> la palabra</a:t>
            </a:r>
            <a:r>
              <a:rPr lang="cs-CZ" altLang="cs-CZ" sz="2400" dirty="0"/>
              <a:t> 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tx1"/>
              </a:buClr>
              <a:buSzPct val="100000"/>
              <a:buNone/>
              <a:defRPr/>
            </a:pP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super</a:t>
            </a:r>
            <a:r>
              <a:rPr lang="cs-CZ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fino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extra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fino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super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-realista &gt; </a:t>
            </a:r>
            <a:r>
              <a:rPr lang="cs-CZ" altLang="cs-CZ" i="1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hiper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-realista; 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super</a:t>
            </a:r>
            <a:r>
              <a:rPr lang="cs-CZ" altLang="cs-CZ" i="1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real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ista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super-	 	 </a:t>
            </a:r>
            <a:r>
              <a:rPr lang="cs-CZ" altLang="cs-CZ" i="1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activ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ista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superreal</a:t>
            </a:r>
            <a:r>
              <a:rPr lang="cs-CZ" altLang="cs-CZ" i="1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ista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 &gt; </a:t>
            </a:r>
            <a:r>
              <a:rPr lang="cs-CZ" altLang="cs-CZ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superral</a:t>
            </a:r>
            <a:r>
              <a:rPr lang="cs-CZ" altLang="cs-CZ" i="1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ismo</a:t>
            </a:r>
            <a:endParaRPr lang="cs-CZ" altLang="cs-CZ" dirty="0"/>
          </a:p>
          <a:p>
            <a:pPr marL="0" algn="just">
              <a:buClrTx/>
              <a:buNone/>
              <a:defRPr/>
            </a:pPr>
            <a:r>
              <a:rPr lang="es-ES" altLang="cs-CZ" b="1" dirty="0"/>
              <a:t>Problema</a:t>
            </a:r>
            <a:r>
              <a:rPr lang="cs-CZ" altLang="cs-CZ" b="1" dirty="0"/>
              <a:t> (</a:t>
            </a:r>
            <a:r>
              <a:rPr lang="es-ES" altLang="cs-CZ" b="1" dirty="0"/>
              <a:t>forma vs. función/significado</a:t>
            </a:r>
            <a:r>
              <a:rPr lang="cs-CZ" altLang="cs-CZ" b="1" dirty="0"/>
              <a:t>): </a:t>
            </a:r>
            <a:r>
              <a:rPr lang="cs-CZ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rans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mitir,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mitir,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per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mitir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cs-CZ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trans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ferir,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ferir, </a:t>
            </a:r>
            <a:r>
              <a:rPr lang="cs-CZ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in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ferir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, </a:t>
            </a:r>
            <a:r>
              <a:rPr lang="cs-CZ" altLang="cs-CZ" i="1" u="sng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pre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-ferir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ducir, 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re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ducir, </a:t>
            </a:r>
            <a:r>
              <a:rPr lang="cs-CZ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</a:t>
            </a:r>
            <a:r>
              <a:rPr lang="es-ES" altLang="cs-CZ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ducir</a:t>
            </a:r>
            <a:r>
              <a:rPr lang="cs-CZ" altLang="cs-CZ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. </a:t>
            </a:r>
            <a:endParaRPr lang="cs-CZ" altLang="cs-CZ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B045FD91-9298-4576-B932-6D79FA633A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49330"/>
      </p:ext>
    </p:extLst>
  </p:cSld>
  <p:clrMapOvr>
    <a:masterClrMapping/>
  </p:clrMapOvr>
  <p:transition spd="med" advTm="1470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/>
            <a:r>
              <a:rPr lang="es-ES" altLang="cs-CZ" b="1" dirty="0"/>
              <a:t>Formación de palabras en espa</a:t>
            </a:r>
            <a:r>
              <a:rPr lang="es-ES" altLang="cs-CZ" b="1" dirty="0">
                <a:cs typeface="Tahoma" panose="020B0604030504040204" pitchFamily="34" charset="0"/>
              </a:rPr>
              <a:t>ñol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buClrTx/>
              <a:buNone/>
              <a:defRPr/>
            </a:pP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Dos razones para formar nuevas palabras:</a:t>
            </a:r>
          </a:p>
          <a:p>
            <a:pPr marL="473075" indent="-457200" algn="just">
              <a:lnSpc>
                <a:spcPct val="90000"/>
              </a:lnSpc>
              <a:buClrTx/>
              <a:buSzPct val="100000"/>
              <a:buFontTx/>
              <a:buAutoNum type="arabicParenR"/>
              <a:defRPr/>
            </a:pPr>
            <a:r>
              <a:rPr lang="es-ES" altLang="cs-CZ" sz="2600" b="1" dirty="0"/>
              <a:t>de tipo semántico </a:t>
            </a:r>
            <a:r>
              <a:rPr lang="es-ES" altLang="cs-CZ" sz="2600" dirty="0"/>
              <a:t>(necesidad de denominar nuevos objetos, conceptos, fenómenos, acciones, etc.)</a:t>
            </a:r>
            <a:r>
              <a:rPr lang="cs-CZ" altLang="cs-CZ" sz="2600" dirty="0"/>
              <a:t>. P. ej.:</a:t>
            </a:r>
          </a:p>
          <a:p>
            <a:pPr marL="15875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dirty="0"/>
              <a:t>				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teléfono, autobús, aspirador, lavadora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…</a:t>
            </a:r>
          </a:p>
          <a:p>
            <a:pPr marL="15875" indent="0" algn="just">
              <a:lnSpc>
                <a:spcPct val="90000"/>
              </a:lnSpc>
              <a:buClrTx/>
              <a:buNone/>
              <a:defRPr/>
            </a:pPr>
            <a:endParaRPr lang="es-ES" altLang="cs-CZ" sz="1500" dirty="0"/>
          </a:p>
          <a:p>
            <a:pPr marL="530225" indent="-51435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 startAt="2"/>
              <a:defRPr/>
            </a:pPr>
            <a:r>
              <a:rPr lang="es-ES" altLang="cs-CZ" sz="2600" b="1" dirty="0"/>
              <a:t>de tipo sintáctico</a:t>
            </a:r>
            <a:r>
              <a:rPr lang="es-ES" altLang="cs-CZ" sz="2600" dirty="0"/>
              <a:t> (se forman nombres de verbos para expresar una acción, nombres de adjetivos para referirse a una cualidad, etc.)</a:t>
            </a:r>
            <a:r>
              <a:rPr lang="cs-CZ" altLang="cs-CZ" sz="2600" dirty="0"/>
              <a:t>. </a:t>
            </a:r>
            <a:r>
              <a:rPr lang="es-ES" altLang="cs-CZ" sz="2600" dirty="0"/>
              <a:t>Ejemplos:</a:t>
            </a:r>
            <a:r>
              <a:rPr lang="cs-CZ" altLang="cs-CZ" sz="2600" b="1" dirty="0"/>
              <a:t> </a:t>
            </a:r>
          </a:p>
          <a:p>
            <a:pPr marL="15875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800" b="1" dirty="0"/>
              <a:t>	</a:t>
            </a:r>
            <a:r>
              <a:rPr lang="cs-CZ" altLang="cs-CZ" sz="2800" b="1" i="1" dirty="0"/>
              <a:t>			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finalizar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finalización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salir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salida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endParaRPr lang="cs-CZ" altLang="cs-CZ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15875" indent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	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bueno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Adj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bondad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gordo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Adj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gordura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endParaRPr lang="es-ES" altLang="cs-CZ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1FA652E9-7516-41C0-9373-F5DC8917F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136104"/>
      </p:ext>
    </p:extLst>
  </p:cSld>
  <p:clrMapOvr>
    <a:masterClrMapping/>
  </p:clrMapOvr>
  <p:transition spd="med" advTm="546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/>
            <a:r>
              <a:rPr lang="es-ES" altLang="cs-CZ" b="1" dirty="0"/>
              <a:t>Formación de palabras en espa</a:t>
            </a:r>
            <a:r>
              <a:rPr lang="es-ES" altLang="cs-CZ" b="1" dirty="0">
                <a:cs typeface="Tahoma" panose="020B0604030504040204" pitchFamily="34" charset="0"/>
              </a:rPr>
              <a:t>ñol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 algn="just">
              <a:lnSpc>
                <a:spcPct val="90000"/>
              </a:lnSpc>
              <a:spcAft>
                <a:spcPts val="600"/>
              </a:spcAft>
              <a:buClrTx/>
              <a:buNone/>
              <a:defRPr/>
            </a:pP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Dos razones para formar nuevas palabras:</a:t>
            </a:r>
          </a:p>
          <a:p>
            <a:pPr marL="473075" indent="-457200" algn="just">
              <a:lnSpc>
                <a:spcPct val="90000"/>
              </a:lnSpc>
              <a:buClrTx/>
              <a:buSzPct val="100000"/>
              <a:buFontTx/>
              <a:buAutoNum type="arabicParenR"/>
              <a:defRPr/>
            </a:pPr>
            <a:r>
              <a:rPr lang="es-ES" altLang="cs-CZ" sz="2600" b="1" dirty="0"/>
              <a:t>de tipo semántico </a:t>
            </a:r>
            <a:r>
              <a:rPr lang="es-ES" altLang="cs-CZ" sz="2600" dirty="0"/>
              <a:t>(necesidad de denominar nuevos objetos, conceptos, fenómenos, acciones, etc.)</a:t>
            </a:r>
            <a:r>
              <a:rPr lang="cs-CZ" altLang="cs-CZ" sz="2600" dirty="0"/>
              <a:t>. P. ej.:</a:t>
            </a:r>
          </a:p>
          <a:p>
            <a:pPr marL="15875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600" dirty="0"/>
              <a:t>				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teléfono, autobús, aspirador, lavadora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…</a:t>
            </a:r>
          </a:p>
          <a:p>
            <a:pPr marL="15875" indent="0" algn="just">
              <a:lnSpc>
                <a:spcPct val="90000"/>
              </a:lnSpc>
              <a:buClrTx/>
              <a:buNone/>
              <a:defRPr/>
            </a:pPr>
            <a:endParaRPr lang="es-ES" altLang="cs-CZ" sz="1500" dirty="0"/>
          </a:p>
          <a:p>
            <a:pPr marL="530225" indent="-514350" algn="just">
              <a:lnSpc>
                <a:spcPct val="90000"/>
              </a:lnSpc>
              <a:buClr>
                <a:schemeClr val="tx1"/>
              </a:buClr>
              <a:buSzPct val="100000"/>
              <a:buFont typeface="+mj-lt"/>
              <a:buAutoNum type="arabicParenR" startAt="2"/>
              <a:defRPr/>
            </a:pPr>
            <a:r>
              <a:rPr lang="es-ES" altLang="cs-CZ" sz="2600" b="1" dirty="0"/>
              <a:t>de tipo sintáctico</a:t>
            </a:r>
            <a:r>
              <a:rPr lang="es-ES" altLang="cs-CZ" sz="2600" dirty="0"/>
              <a:t> (se forman nombres de verbos para expresar una acción, nombres de adjetivos para referirse a una cualidad, etc.)</a:t>
            </a:r>
            <a:r>
              <a:rPr lang="cs-CZ" altLang="cs-CZ" sz="2600" dirty="0"/>
              <a:t>. </a:t>
            </a:r>
            <a:r>
              <a:rPr lang="es-ES" altLang="cs-CZ" sz="2600" dirty="0"/>
              <a:t>Ejemplos:</a:t>
            </a:r>
            <a:r>
              <a:rPr lang="cs-CZ" altLang="cs-CZ" sz="2600" b="1" dirty="0"/>
              <a:t> </a:t>
            </a:r>
          </a:p>
          <a:p>
            <a:pPr marL="15875" indent="0" algn="just">
              <a:lnSpc>
                <a:spcPct val="90000"/>
              </a:lnSpc>
              <a:buClrTx/>
              <a:buNone/>
              <a:defRPr/>
            </a:pPr>
            <a:r>
              <a:rPr lang="cs-CZ" altLang="cs-CZ" sz="2800" b="1" dirty="0"/>
              <a:t>	</a:t>
            </a:r>
            <a:r>
              <a:rPr lang="cs-CZ" altLang="cs-CZ" sz="2800" b="1" i="1" dirty="0"/>
              <a:t>			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finalizar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finalización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salir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V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salida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endParaRPr lang="cs-CZ" altLang="cs-CZ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15875" indent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</a:t>
            </a:r>
            <a:r>
              <a:rPr lang="cs-CZ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	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bueno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Adj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bondad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;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gordo</a:t>
            </a:r>
            <a:r>
              <a:rPr lang="cs-CZ" altLang="cs-CZ" sz="2400" baseline="-25000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Adj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&gt;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gordura</a:t>
            </a:r>
            <a:r>
              <a:rPr lang="cs-CZ" altLang="cs-CZ" sz="2400" baseline="-250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N</a:t>
            </a:r>
            <a:endParaRPr lang="es-ES" altLang="cs-CZ" sz="24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97891624-091A-4A6B-8057-3511A018E7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25839"/>
      </p:ext>
    </p:extLst>
  </p:cSld>
  <p:clrMapOvr>
    <a:masterClrMapping/>
  </p:clrMapOvr>
  <p:transition spd="med" advTm="61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3394</TotalTime>
  <Words>1314</Words>
  <Application>Microsoft Office PowerPoint</Application>
  <PresentationFormat>Širokoúhlá obrazovka</PresentationFormat>
  <Paragraphs>161</Paragraphs>
  <Slides>15</Slides>
  <Notes>15</Notes>
  <HiddenSlides>0</HiddenSlides>
  <MMClips>15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Times New Roman</vt:lpstr>
      <vt:lpstr>Wingdings 3</vt:lpstr>
      <vt:lpstr>Ion</vt:lpstr>
      <vt:lpstr>Prezentace aplikace PowerPoint</vt:lpstr>
      <vt:lpstr>Morfema, morfo, alomorfo</vt:lpstr>
      <vt:lpstr>Morfema, morfo, alomorfo</vt:lpstr>
      <vt:lpstr>Alomorfo</vt:lpstr>
      <vt:lpstr>Alomorfo</vt:lpstr>
      <vt:lpstr>Segmentación morfológica  de la palabra</vt:lpstr>
      <vt:lpstr>Segmentación morfológica  de la palabra</vt:lpstr>
      <vt:lpstr>Formación de palabras en español</vt:lpstr>
      <vt:lpstr>Formación de palabras en español</vt:lpstr>
      <vt:lpstr>Estudio de la formación  de palabras</vt:lpstr>
      <vt:lpstr>Estudio de la formación  de palabras</vt:lpstr>
      <vt:lpstr>Morfología flexiva vs. derivativa</vt:lpstr>
      <vt:lpstr>Morfología flexiva vs. derivativa</vt:lpstr>
      <vt:lpstr>Elementos y procedimientos  de formación de palabras</vt:lpstr>
      <vt:lpstr>Elementos y procedimientos  de formación de palabras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Stehlík</dc:creator>
  <cp:lastModifiedBy>Petr Stehlík</cp:lastModifiedBy>
  <cp:revision>269</cp:revision>
  <dcterms:created xsi:type="dcterms:W3CDTF">2020-09-30T07:04:29Z</dcterms:created>
  <dcterms:modified xsi:type="dcterms:W3CDTF">2020-11-30T13:22:46Z</dcterms:modified>
</cp:coreProperties>
</file>