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9" r:id="rId43"/>
    <p:sldId id="300" r:id="rId44"/>
    <p:sldId id="301" r:id="rId45"/>
    <p:sldId id="302" r:id="rId46"/>
    <p:sldId id="303" r:id="rId47"/>
    <p:sldId id="304" r:id="rId48"/>
    <p:sldId id="308" r:id="rId49"/>
    <p:sldId id="309" r:id="rId50"/>
    <p:sldId id="310" r:id="rId51"/>
    <p:sldId id="311" r:id="rId52"/>
    <p:sldId id="312" r:id="rId53"/>
    <p:sldId id="313" r:id="rId54"/>
  </p:sldIdLst>
  <p:sldSz cx="9144000" cy="5143500" type="screen16x9"/>
  <p:notesSz cx="6858000" cy="9144000"/>
  <p:embeddedFontLst>
    <p:embeddedFont>
      <p:font typeface="Lato" panose="020B0604020202020204" charset="-18"/>
      <p:regular r:id="rId56"/>
      <p:bold r:id="rId57"/>
      <p:italic r:id="rId58"/>
      <p:boldItalic r:id="rId59"/>
    </p:embeddedFont>
    <p:embeddedFont>
      <p:font typeface="Raleway" panose="020B0604020202020204" charset="-18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19F378-410B-434D-BA66-C460BC72395B}">
  <a:tblStyle styleId="{7319F378-410B-434D-BA66-C460BC72395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8ca639ec0_0_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8ca639ec0_0_7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8ca639ec0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8ca639ec0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In. KTP p. 20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Tématická rovina je proto podřízená řečové, bez které by nebylo možné vždy pochopit smysl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61ffe209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61ffe209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8ca639ec0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8ca639ec0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8ca639ec0_0_7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8ca639ec0_0_7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Human Communication p. 9,10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8cab22d4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8cab22d4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KTP p. 29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7890a8e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7890a8e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In. KTP p. 31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7890a8e0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7890a8e0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In. KTP p.36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1e8e63b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1e8e63b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8cab22d4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8cab22d4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KTP p. 41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8ca639e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8ca639e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61e8e63b2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61e8e63b2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8cab22d45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8cab22d45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8cab22d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8cab22d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8cab22d4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8cab22d4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Viz později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8cab22d4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8cab22d4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KTP 55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8cab22d4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8cab22d4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8cab22d4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8cab22d4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7890a8e0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7890a8e0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KTP p. 55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Vázanost na kulturu: př. Dům u nás vs. dům v Egyptě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7890a8e0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7890a8e0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In. KTP p. 59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7890a8e0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7890a8e0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0a650f3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0a650f35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7890a8e0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7890a8e0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1ffe2090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1ffe2090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8f49fa1c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8f49fa1c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8f49fa1c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8f49fa1c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In. Human Communication p. 203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Komunikaci ovlivňuje řada faktorů, které přirozeně vnímáme..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904980c4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904980c4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gaIn. Human Communiaction p. 203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61ffe20907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61ffe20907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904980c4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904980c4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In. Human Communication p. 206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904980c4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904980c4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In. Human Communication p. 210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904980c4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904980c4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In. Human Communication p. 213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904980c4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904980c4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In. Human Communication p. 214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8ca639ec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8ca639ec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In. Human Communication p. 4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904980c4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904980c4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In. Human Communication p. 218 - tabulka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Vyšší status - ovlivňuje obsah a délku konverzace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61ffe20907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61ffe20907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8f49fa1c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8f49fa1c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61ffe20907_4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61ffe20907_4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904980c4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904980c4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Human Communication p. 258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61ffe20907_4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61ffe20907_4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61ffe20907_4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61ffe20907_4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61ffe2090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61ffe2090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8f49fa1c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8f49fa1c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Human Communication p. 293 -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704edbb70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704edbb70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8ca639ec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8ca639ec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In. Human Communication p. 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In. Komunikácia tlumočenie preklad (KTP) p. 11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8f49fa1c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8f49fa1ca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In. Human Communication p. 336 -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8f49fa1ca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8f49fa1ca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In. Human Communication p. 368 - 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8f49fa1ca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8f49fa1ca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In. Human Communication p. 410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937cae04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937cae04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In. Human Communication p. 415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8ca639ec0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8ca639ec0_0_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In. KTP .. p. 14, 15 (Augustin - vysvětlit, nakreslit)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8ca639ec0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8ca639ec0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In. KTP p. 15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8ca639ec0_0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8ca639ec0_0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8ca639ec0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8ca639ec0_0_7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KTP p. 17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Komunikační situace = makrokontext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Teorie komunikace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základy translatologie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729450" y="4080674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i="1" dirty="0" smtClean="0"/>
              <a:t>Ivana Kupčíková</a:t>
            </a:r>
            <a:r>
              <a:rPr lang="en-GB" i="1" dirty="0"/>
              <a:t>					</a:t>
            </a:r>
            <a:r>
              <a:rPr lang="cs-CZ" i="1" dirty="0"/>
              <a:t> </a:t>
            </a:r>
            <a:r>
              <a:rPr lang="cs-CZ" i="1" dirty="0" smtClean="0"/>
              <a:t>                     </a:t>
            </a:r>
            <a:r>
              <a:rPr lang="en-GB" i="1" dirty="0" err="1" smtClean="0"/>
              <a:t>podzim</a:t>
            </a:r>
            <a:r>
              <a:rPr lang="cs-CZ" i="1" dirty="0" smtClean="0"/>
              <a:t> </a:t>
            </a:r>
            <a:r>
              <a:rPr lang="en-GB" i="1" dirty="0" smtClean="0"/>
              <a:t>2020</a:t>
            </a:r>
            <a:endParaRPr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727800" y="119617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/>
              <a:t>Řečová rovina</a:t>
            </a:r>
            <a:endParaRPr sz="2400" i="1"/>
          </a:p>
        </p:txBody>
      </p:sp>
      <p:sp>
        <p:nvSpPr>
          <p:cNvPr id="146" name="Google Shape;146;p22"/>
          <p:cNvSpPr txBox="1">
            <a:spLocks noGrp="1"/>
          </p:cNvSpPr>
          <p:nvPr>
            <p:ph type="body" idx="1"/>
          </p:nvPr>
        </p:nvSpPr>
        <p:spPr>
          <a:xfrm>
            <a:off x="729325" y="1787975"/>
            <a:ext cx="37743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Komunikanti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Komunikační rámec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Sociální vztahy (mezi účastníky komunikace)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Počet účastníků komunikace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body" idx="2"/>
          </p:nvPr>
        </p:nvSpPr>
        <p:spPr>
          <a:xfrm>
            <a:off x="4643600" y="2163525"/>
            <a:ext cx="3774300" cy="21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Způsob komunikace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Čas a místo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Komunikační směr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Komunikační kanál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>
            <a:spLocks noGrp="1"/>
          </p:cNvSpPr>
          <p:nvPr>
            <p:ph type="title"/>
          </p:nvPr>
        </p:nvSpPr>
        <p:spPr>
          <a:xfrm>
            <a:off x="727800" y="118802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/>
              <a:t>Tématická rovina</a:t>
            </a:r>
            <a:endParaRPr sz="2400" i="1"/>
          </a:p>
        </p:txBody>
      </p:sp>
      <p:sp>
        <p:nvSpPr>
          <p:cNvPr id="153" name="Google Shape;153;p23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Propoziční obsah &gt; významy slov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Významy slov &gt; významy vět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Význam vět ≠ propoziční obsah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Smysl + řečová rovina &gt; "pravý smysl"</a:t>
            </a:r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5" name="Google Shape;155;p23"/>
          <p:cNvPicPr preferRelativeResize="0"/>
          <p:nvPr/>
        </p:nvPicPr>
        <p:blipFill rotWithShape="1">
          <a:blip r:embed="rId3">
            <a:alphaModFix/>
          </a:blip>
          <a:srcRect l="10916" t="10210" r="12366" b="5756"/>
          <a:stretch/>
        </p:blipFill>
        <p:spPr>
          <a:xfrm>
            <a:off x="4447925" y="1926150"/>
            <a:ext cx="4165652" cy="2566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 Komunikační model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727800" y="6981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2. Komunikační model </a:t>
            </a:r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8" name="Google Shape;168;p25"/>
          <p:cNvPicPr preferRelativeResize="0"/>
          <p:nvPr/>
        </p:nvPicPr>
        <p:blipFill rotWithShape="1">
          <a:blip r:embed="rId3">
            <a:alphaModFix/>
          </a:blip>
          <a:srcRect l="12164" r="14602"/>
          <a:stretch/>
        </p:blipFill>
        <p:spPr>
          <a:xfrm>
            <a:off x="1735650" y="1273600"/>
            <a:ext cx="4493701" cy="3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>
            <a:spLocks noGrp="1"/>
          </p:cNvSpPr>
          <p:nvPr>
            <p:ph type="title"/>
          </p:nvPr>
        </p:nvSpPr>
        <p:spPr>
          <a:xfrm>
            <a:off x="727800" y="69817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2.1 Sdělení (výpověď)</a:t>
            </a:r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Roviny</a:t>
            </a:r>
            <a:r>
              <a:rPr lang="en-GB" dirty="0"/>
              <a:t>:</a:t>
            </a:r>
            <a:endParaRPr dirty="0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 dirty="0" err="1" smtClean="0"/>
              <a:t>Verbální</a:t>
            </a:r>
            <a:endParaRPr lang="cs-CZ" dirty="0" smtClean="0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cs-CZ" dirty="0" err="1"/>
              <a:t>P</a:t>
            </a:r>
            <a:r>
              <a:rPr lang="cs-CZ" dirty="0" err="1" smtClean="0"/>
              <a:t>araverbální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 err="1"/>
              <a:t>Neverbální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75" name="Google Shape;175;p26"/>
          <p:cNvSpPr txBox="1">
            <a:spLocks noGrp="1"/>
          </p:cNvSpPr>
          <p:nvPr>
            <p:ph type="body" idx="2"/>
          </p:nvPr>
        </p:nvSpPr>
        <p:spPr>
          <a:xfrm>
            <a:off x="4643600" y="2416550"/>
            <a:ext cx="3774300" cy="19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Záměrné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Nezáměrné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>
            <a:spLocks noGrp="1"/>
          </p:cNvSpPr>
          <p:nvPr>
            <p:ph type="title"/>
          </p:nvPr>
        </p:nvSpPr>
        <p:spPr>
          <a:xfrm>
            <a:off x="727800" y="70527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2.1.1 </a:t>
            </a:r>
            <a:r>
              <a:rPr lang="en-GB" dirty="0" err="1"/>
              <a:t>Verbální</a:t>
            </a:r>
            <a:r>
              <a:rPr lang="en-GB" dirty="0"/>
              <a:t> </a:t>
            </a:r>
            <a:r>
              <a:rPr lang="en-GB" dirty="0" err="1" smtClean="0"/>
              <a:t>prostředky</a:t>
            </a:r>
            <a:endParaRPr dirty="0"/>
          </a:p>
        </p:txBody>
      </p:sp>
      <p:sp>
        <p:nvSpPr>
          <p:cNvPr id="181" name="Google Shape;181;p2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 err="1"/>
              <a:t>Jazyk</a:t>
            </a:r>
            <a:r>
              <a:rPr lang="en-GB" dirty="0"/>
              <a:t> </a:t>
            </a:r>
            <a:r>
              <a:rPr lang="en-GB" dirty="0" err="1"/>
              <a:t>normativní</a:t>
            </a:r>
            <a:r>
              <a:rPr lang="en-GB" dirty="0"/>
              <a:t> </a:t>
            </a:r>
            <a:r>
              <a:rPr lang="en-GB" dirty="0" err="1"/>
              <a:t>jev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 err="1"/>
              <a:t>Řeč</a:t>
            </a:r>
            <a:r>
              <a:rPr lang="en-GB" dirty="0"/>
              <a:t> je </a:t>
            </a:r>
            <a:r>
              <a:rPr lang="en-GB" dirty="0" err="1"/>
              <a:t>realizací</a:t>
            </a:r>
            <a:r>
              <a:rPr lang="en-GB" dirty="0"/>
              <a:t> </a:t>
            </a:r>
            <a:r>
              <a:rPr lang="en-GB" dirty="0" err="1"/>
              <a:t>jazyka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 err="1"/>
              <a:t>Konvence</a:t>
            </a:r>
            <a:r>
              <a:rPr lang="en-GB" dirty="0"/>
              <a:t> </a:t>
            </a:r>
            <a:r>
              <a:rPr lang="en-GB" dirty="0" err="1"/>
              <a:t>usměrňují</a:t>
            </a:r>
            <a:r>
              <a:rPr lang="en-GB" dirty="0"/>
              <a:t> </a:t>
            </a:r>
            <a:r>
              <a:rPr lang="en-GB" dirty="0" err="1"/>
              <a:t>řeč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82" name="Google Shape;182;p27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Normy i konvence jsou důležité pro obě strany komunikace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Vytvářejí se v konkrétním jazykově-kulturním společenství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Nejsou univerzální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>
            <a:spLocks noGrp="1"/>
          </p:cNvSpPr>
          <p:nvPr>
            <p:ph type="title"/>
          </p:nvPr>
        </p:nvSpPr>
        <p:spPr>
          <a:xfrm>
            <a:off x="727800" y="119620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/>
              <a:t>Jazyk jako semiotický systém</a:t>
            </a:r>
            <a:endParaRPr sz="2400" i="1"/>
          </a:p>
        </p:txBody>
      </p:sp>
      <p:sp>
        <p:nvSpPr>
          <p:cNvPr id="188" name="Google Shape;188;p2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Jazykový znak (základní stavební kámen)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Něco označuje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Něco znamená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Je spjatý s jinými znaky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Slouží pro komunikaci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Zastupuje objekty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89" name="Google Shape;189;p2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Jazykový znak tvoří síť navzájem spjatých vztahů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mezi znaky navzájem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mezi znaky a přirozenými objekty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mezi znaky a jeho uživateli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title"/>
          </p:nvPr>
        </p:nvSpPr>
        <p:spPr>
          <a:xfrm>
            <a:off x="727800" y="118802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/>
              <a:t>Diskurz</a:t>
            </a:r>
            <a:endParaRPr sz="2400" i="1"/>
          </a:p>
        </p:txBody>
      </p:sp>
      <p:sp>
        <p:nvSpPr>
          <p:cNvPr id="195" name="Google Shape;195;p29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Koherence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Koheze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Informativnost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Intencionalita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Situativnost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Akceptabilita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Intertextualita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727800" y="120290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Maxima</a:t>
            </a:r>
            <a:endParaRPr i="1"/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3" name="Google Shape;203;p30"/>
          <p:cNvSpPr txBox="1">
            <a:spLocks noGrp="1"/>
          </p:cNvSpPr>
          <p:nvPr>
            <p:ph type="body" idx="2"/>
          </p:nvPr>
        </p:nvSpPr>
        <p:spPr>
          <a:xfrm>
            <a:off x="11712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Kvality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Kvantity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Relevance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Vhodného způsobu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>
            <a:spLocks noGrp="1"/>
          </p:cNvSpPr>
          <p:nvPr>
            <p:ph type="title"/>
          </p:nvPr>
        </p:nvSpPr>
        <p:spPr>
          <a:xfrm>
            <a:off x="727800" y="70527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2.1.2 </a:t>
            </a:r>
            <a:r>
              <a:rPr lang="en-GB" dirty="0" err="1"/>
              <a:t>Neverbální</a:t>
            </a:r>
            <a:r>
              <a:rPr lang="en-GB" dirty="0"/>
              <a:t> </a:t>
            </a:r>
            <a:r>
              <a:rPr lang="en-GB" dirty="0" err="1"/>
              <a:t>jazykové</a:t>
            </a:r>
            <a:r>
              <a:rPr lang="en-GB" dirty="0"/>
              <a:t> </a:t>
            </a:r>
            <a:r>
              <a:rPr lang="en-GB" dirty="0" err="1"/>
              <a:t>prostředky</a:t>
            </a:r>
            <a:endParaRPr dirty="0"/>
          </a:p>
        </p:txBody>
      </p:sp>
      <p:sp>
        <p:nvSpPr>
          <p:cNvPr id="209" name="Google Shape;209;p31"/>
          <p:cNvSpPr txBox="1">
            <a:spLocks noGrp="1"/>
          </p:cNvSpPr>
          <p:nvPr>
            <p:ph type="body" idx="1"/>
          </p:nvPr>
        </p:nvSpPr>
        <p:spPr>
          <a:xfrm>
            <a:off x="729325" y="2135725"/>
            <a:ext cx="3774300" cy="22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 err="1"/>
              <a:t>Starší</a:t>
            </a:r>
            <a:r>
              <a:rPr lang="en-GB" dirty="0"/>
              <a:t> </a:t>
            </a:r>
            <a:r>
              <a:rPr lang="en-GB" dirty="0" err="1"/>
              <a:t>než</a:t>
            </a:r>
            <a:r>
              <a:rPr lang="en-GB" dirty="0"/>
              <a:t> </a:t>
            </a:r>
            <a:r>
              <a:rPr lang="en-GB" dirty="0" err="1"/>
              <a:t>verbální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V </a:t>
            </a:r>
            <a:r>
              <a:rPr lang="en-GB" dirty="0" err="1"/>
              <a:t>minulosti</a:t>
            </a:r>
            <a:r>
              <a:rPr lang="en-GB" dirty="0"/>
              <a:t> </a:t>
            </a:r>
            <a:r>
              <a:rPr lang="en-GB" dirty="0" err="1"/>
              <a:t>pravděpodobně</a:t>
            </a:r>
            <a:r>
              <a:rPr lang="en-GB" dirty="0"/>
              <a:t> </a:t>
            </a:r>
            <a:r>
              <a:rPr lang="en-GB" dirty="0" err="1"/>
              <a:t>rozvinutější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 err="1"/>
              <a:t>Dle</a:t>
            </a:r>
            <a:r>
              <a:rPr lang="en-GB" dirty="0"/>
              <a:t> </a:t>
            </a:r>
            <a:r>
              <a:rPr lang="en-GB" dirty="0" err="1"/>
              <a:t>výzkumů</a:t>
            </a:r>
            <a:r>
              <a:rPr lang="en-GB" dirty="0"/>
              <a:t> se 7% </a:t>
            </a:r>
            <a:r>
              <a:rPr lang="en-GB" dirty="0" err="1"/>
              <a:t>obsahu</a:t>
            </a:r>
            <a:r>
              <a:rPr lang="en-GB" dirty="0"/>
              <a:t> </a:t>
            </a:r>
            <a:r>
              <a:rPr lang="en-GB" dirty="0" err="1"/>
              <a:t>přenáší</a:t>
            </a:r>
            <a:r>
              <a:rPr lang="en-GB" dirty="0"/>
              <a:t> </a:t>
            </a:r>
            <a:r>
              <a:rPr lang="en-GB" dirty="0" err="1"/>
              <a:t>verbálně</a:t>
            </a:r>
            <a:r>
              <a:rPr lang="en-GB" dirty="0"/>
              <a:t>, 38% </a:t>
            </a:r>
            <a:r>
              <a:rPr lang="cs-CZ" dirty="0" smtClean="0"/>
              <a:t>para</a:t>
            </a:r>
            <a:r>
              <a:rPr lang="en-GB" dirty="0" err="1" smtClean="0"/>
              <a:t>verbálně</a:t>
            </a:r>
            <a:r>
              <a:rPr lang="en-GB" dirty="0"/>
              <a:t>, 55% </a:t>
            </a:r>
            <a:r>
              <a:rPr lang="en-GB" dirty="0" err="1"/>
              <a:t>gesty</a:t>
            </a:r>
            <a:r>
              <a:rPr lang="en-GB" dirty="0"/>
              <a:t> a </a:t>
            </a:r>
            <a:r>
              <a:rPr lang="en-GB" dirty="0" err="1"/>
              <a:t>činy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727650" y="69817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Podmínky ukončení předmětu</a:t>
            </a:r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729450" y="2420475"/>
            <a:ext cx="7688700" cy="19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Ukončení "zkouška"</a:t>
            </a: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Závěrečný test (60%)</a:t>
            </a: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Konzultační hodiny - po domluvě (Středisko Teiresiás, Komenského náměstí)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2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Funkce:</a:t>
            </a:r>
            <a:endParaRPr b="1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Doplňují , upřesňují a modifikují verbální výpověď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Mohou signalizovat pravdivost / nepravdivost výpovědi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Slouží k vyjádření emocí a mezilidských postojů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Dodávají slovům váhu při obřadech a rituálech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>
            <a:spLocks noGrp="1"/>
          </p:cNvSpPr>
          <p:nvPr>
            <p:ph type="body" idx="1"/>
          </p:nvPr>
        </p:nvSpPr>
        <p:spPr>
          <a:xfrm>
            <a:off x="530542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Výška, síla a zabarvení hlasu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i="1"/>
              <a:t>vrozené, mohou se měnit</a:t>
            </a:r>
            <a:endParaRPr i="1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Tempo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i="1"/>
              <a:t>závisí na temperamentu, duševním stavu</a:t>
            </a:r>
            <a:endParaRPr i="1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Frázování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i="1"/>
              <a:t>pauzy</a:t>
            </a:r>
            <a:endParaRPr i="1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Intonace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Řeč těla, mimika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(Gestika, haptika, proxemika …)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21" name="Google Shape;221;p33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" name="Obdélník 1"/>
          <p:cNvSpPr/>
          <p:nvPr/>
        </p:nvSpPr>
        <p:spPr>
          <a:xfrm>
            <a:off x="1576314" y="946871"/>
            <a:ext cx="655389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600" b="1" dirty="0" smtClean="0">
                <a:latin typeface="Raleway" panose="020B0604020202020204" charset="-18"/>
              </a:rPr>
              <a:t>Para</a:t>
            </a:r>
            <a:r>
              <a:rPr lang="en-GB" sz="2600" b="1" dirty="0" err="1" smtClean="0">
                <a:latin typeface="Raleway" panose="020B0604020202020204" charset="-18"/>
              </a:rPr>
              <a:t>verbální</a:t>
            </a:r>
            <a:r>
              <a:rPr lang="en-GB" sz="2600" b="1" dirty="0" smtClean="0">
                <a:latin typeface="Raleway" panose="020B0604020202020204" charset="-18"/>
              </a:rPr>
              <a:t> </a:t>
            </a:r>
            <a:r>
              <a:rPr lang="en-GB" sz="2600" b="1" dirty="0" err="1">
                <a:latin typeface="Raleway" panose="020B0604020202020204" charset="-18"/>
              </a:rPr>
              <a:t>jazykové</a:t>
            </a:r>
            <a:r>
              <a:rPr lang="en-GB" sz="2600" b="1" dirty="0">
                <a:latin typeface="Raleway" panose="020B0604020202020204" charset="-18"/>
              </a:rPr>
              <a:t> </a:t>
            </a:r>
            <a:r>
              <a:rPr lang="en-GB" sz="2600" b="1" dirty="0" err="1">
                <a:latin typeface="Raleway" panose="020B0604020202020204" charset="-18"/>
              </a:rPr>
              <a:t>prostředky</a:t>
            </a:r>
            <a:endParaRPr lang="cs-CZ" sz="2600" b="1" dirty="0">
              <a:latin typeface="Raleway" panose="020B0604020202020204" charset="-1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 txBox="1">
            <a:spLocks noGrp="1"/>
          </p:cNvSpPr>
          <p:nvPr>
            <p:ph type="title"/>
          </p:nvPr>
        </p:nvSpPr>
        <p:spPr>
          <a:xfrm>
            <a:off x="727800" y="70527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2.2 Komunikační kanály</a:t>
            </a:r>
            <a:endParaRPr/>
          </a:p>
        </p:txBody>
      </p:sp>
      <p:sp>
        <p:nvSpPr>
          <p:cNvPr id="227" name="Google Shape;227;p34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Přímá komunikace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Nepřímá komunikace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28" name="Google Shape;228;p34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i="1"/>
              <a:t>Během komunikace (přímé) využíváme většinou 3 smysly (zrak, sluch, hmat)</a:t>
            </a:r>
            <a:endParaRPr i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>
            <a:spLocks noGrp="1"/>
          </p:cNvSpPr>
          <p:nvPr>
            <p:ph type="title"/>
          </p:nvPr>
        </p:nvSpPr>
        <p:spPr>
          <a:xfrm>
            <a:off x="727800" y="118562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/>
              <a:t>Typy komunikačních situací</a:t>
            </a:r>
            <a:endParaRPr sz="2400" i="1"/>
          </a:p>
        </p:txBody>
      </p:sp>
      <p:sp>
        <p:nvSpPr>
          <p:cNvPr id="234" name="Google Shape;234;p3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Individuální komunikace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Skupinová komunikace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Veřejná komunikace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Masová komunikace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Mezikulturní komunikace</a:t>
            </a:r>
            <a:endParaRPr/>
          </a:p>
        </p:txBody>
      </p:sp>
      <p:sp>
        <p:nvSpPr>
          <p:cNvPr id="235" name="Google Shape;235;p3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>
            <a:spLocks noGrp="1"/>
          </p:cNvSpPr>
          <p:nvPr>
            <p:ph type="title"/>
          </p:nvPr>
        </p:nvSpPr>
        <p:spPr>
          <a:xfrm>
            <a:off x="727800" y="69790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2.3 Překážky</a:t>
            </a:r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vše, co narušuje komunikaci</a:t>
            </a:r>
            <a:endParaRPr i="1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Technické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(technické vizuální, zvukové překážky a ruchy)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Sémantické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(přisouzení odlišného významu témuž výrazu)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42" name="Google Shape;242;p36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"/>
          <p:cNvSpPr txBox="1">
            <a:spLocks noGrp="1"/>
          </p:cNvSpPr>
          <p:nvPr>
            <p:ph type="title"/>
          </p:nvPr>
        </p:nvSpPr>
        <p:spPr>
          <a:xfrm>
            <a:off x="727800" y="70527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2.4 Příjemce</a:t>
            </a:r>
            <a:endParaRPr/>
          </a:p>
        </p:txBody>
      </p:sp>
      <p:sp>
        <p:nvSpPr>
          <p:cNvPr id="248" name="Google Shape;248;p3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Během příjmu sdělení, se aktivují následující činnosti</a:t>
            </a:r>
            <a:endParaRPr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Pozornost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Poslech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Porozumění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Zapamatování</a:t>
            </a: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i="1"/>
              <a:t>Fyziologické a psychologické faktory typicky u různých lidí liší, proto porozumění může být různé</a:t>
            </a:r>
            <a:endParaRPr i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>
            <a:spLocks noGrp="1"/>
          </p:cNvSpPr>
          <p:nvPr>
            <p:ph type="title"/>
          </p:nvPr>
        </p:nvSpPr>
        <p:spPr>
          <a:xfrm>
            <a:off x="727800" y="118562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/>
              <a:t>Příjemce &gt; Odesilatel</a:t>
            </a:r>
            <a:endParaRPr sz="2400" i="1"/>
          </a:p>
        </p:txBody>
      </p:sp>
      <p:sp>
        <p:nvSpPr>
          <p:cNvPr id="255" name="Google Shape;255;p3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Příjemce reaguje &gt; odesilatel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Tím poskytuje zpětnou vazbu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Tím se odesilatel zároveň učí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Může dále reagovat</a:t>
            </a:r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9"/>
          <p:cNvSpPr txBox="1">
            <a:spLocks noGrp="1"/>
          </p:cNvSpPr>
          <p:nvPr>
            <p:ph type="title"/>
          </p:nvPr>
        </p:nvSpPr>
        <p:spPr>
          <a:xfrm>
            <a:off x="727800" y="6981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2.5 Percepční procesy</a:t>
            </a:r>
            <a:endParaRPr/>
          </a:p>
        </p:txBody>
      </p:sp>
      <p:sp>
        <p:nvSpPr>
          <p:cNvPr id="262" name="Google Shape;262;p39"/>
          <p:cNvSpPr txBox="1">
            <a:spLocks noGrp="1"/>
          </p:cNvSpPr>
          <p:nvPr>
            <p:ph type="body" idx="1"/>
          </p:nvPr>
        </p:nvSpPr>
        <p:spPr>
          <a:xfrm>
            <a:off x="727800" y="23972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Informace se v mozku ukládají jako komplexní obrazy (prototypy, scénáře)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Skládají se z pevného jádra a difuzních okrajů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Prototypy jsou kulturně vázané (zejména okraje)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63" name="Google Shape;263;p39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Výhody</a:t>
            </a:r>
            <a:endParaRPr b="1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Odpadá potřeba se vždy znovu seznamovat s charakteristikami objektů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Rychlejší zpracování většího množství informací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b="1"/>
              <a:t>Nevýhody</a:t>
            </a:r>
            <a:endParaRPr b="1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Pokud je schéma zkreslené, zkreslené bude i vnímání informací o daném objektu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>
            <a:spLocks noGrp="1"/>
          </p:cNvSpPr>
          <p:nvPr>
            <p:ph type="title"/>
          </p:nvPr>
        </p:nvSpPr>
        <p:spPr>
          <a:xfrm>
            <a:off x="727800" y="6981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2.5.1 Scénáře a rámce</a:t>
            </a:r>
            <a:endParaRPr/>
          </a:p>
        </p:txBody>
      </p:sp>
      <p:sp>
        <p:nvSpPr>
          <p:cNvPr id="269" name="Google Shape;269;p40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Ch. J. Filmore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Součástí scénářů (obrazů) jsou naše vědomosti získané na základě zkušenostního komplexu.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Díky scénářům může člověk předvídat nebo doplnit informace na základě všeobecných znalostí.</a:t>
            </a:r>
            <a:endParaRPr/>
          </a:p>
        </p:txBody>
      </p:sp>
      <p:sp>
        <p:nvSpPr>
          <p:cNvPr id="270" name="Google Shape;270;p40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Vědomosti</a:t>
            </a:r>
            <a:endParaRPr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Deklarativní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Procedurální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1"/>
          <p:cNvSpPr txBox="1">
            <a:spLocks noGrp="1"/>
          </p:cNvSpPr>
          <p:nvPr>
            <p:ph type="title"/>
          </p:nvPr>
        </p:nvSpPr>
        <p:spPr>
          <a:xfrm>
            <a:off x="727800" y="119617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/>
              <a:t>Vědomosti</a:t>
            </a:r>
            <a:endParaRPr sz="2400" i="1"/>
          </a:p>
        </p:txBody>
      </p:sp>
      <p:sp>
        <p:nvSpPr>
          <p:cNvPr id="276" name="Google Shape;276;p41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Deklarativní </a:t>
            </a:r>
            <a:endParaRPr b="1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Faktografické znalosti (kdo, co jak)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i="1"/>
              <a:t>	(např. Co je "oslava narozenin")</a:t>
            </a:r>
            <a:endParaRPr i="1"/>
          </a:p>
        </p:txBody>
      </p:sp>
      <p:sp>
        <p:nvSpPr>
          <p:cNvPr id="277" name="Google Shape;277;p41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Procedurální</a:t>
            </a:r>
            <a:endParaRPr b="1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Znalosti o postupech</a:t>
            </a:r>
            <a:endParaRPr/>
          </a:p>
          <a:p>
            <a:pPr marL="0" lvl="0" indent="45720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i="1"/>
              <a:t>(např. Co všechno obnáší oslava narozenin.  	Co se sluší a patří)</a:t>
            </a:r>
            <a:endParaRPr i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Náplň předmětu</a:t>
            </a:r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GB"/>
              <a:t>Úvod do mezilidské komunikace.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GB"/>
              <a:t>Komunikační model.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GB"/>
              <a:t>Příčiny selhání komunikace.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GB"/>
              <a:t>Komunikační situace a jejich specifika.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GB"/>
              <a:t>Komunikace přes zprostředkovatele.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2"/>
          </p:nvPr>
        </p:nvSpPr>
        <p:spPr>
          <a:xfrm>
            <a:off x="4503629" y="2806600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GB"/>
              <a:t>Vývoj tlumočení a překladu.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GB"/>
              <a:t>Osobnost tlumočníka, etika profese.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GB"/>
              <a:t>Legislativa ovlivňující tlumočnickou profesi.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GB"/>
              <a:t>Informační zdroje a lexikografie.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GB"/>
              <a:t>Legislativa ovlivňující tlumočnickou profesi.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2"/>
          <p:cNvSpPr txBox="1">
            <a:spLocks noGrp="1"/>
          </p:cNvSpPr>
          <p:nvPr>
            <p:ph type="title"/>
          </p:nvPr>
        </p:nvSpPr>
        <p:spPr>
          <a:xfrm>
            <a:off x="727800" y="119620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/>
              <a:t>Rámce</a:t>
            </a:r>
            <a:endParaRPr sz="2400" i="1"/>
          </a:p>
        </p:txBody>
      </p:sp>
      <p:sp>
        <p:nvSpPr>
          <p:cNvPr id="283" name="Google Shape;283;p42"/>
          <p:cNvSpPr txBox="1">
            <a:spLocks noGrp="1"/>
          </p:cNvSpPr>
          <p:nvPr>
            <p:ph type="body" idx="1"/>
          </p:nvPr>
        </p:nvSpPr>
        <p:spPr>
          <a:xfrm>
            <a:off x="729325" y="2555425"/>
            <a:ext cx="37743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Jazykové vyjádření scénářů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Rámec = metaforické vyjádření slova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84" name="Google Shape;284;p42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Po vyslovení slova, kterým zhmotňuje vnější realitu,  vytvoří se za ním určitý scénář.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O tom, jaký scénář se za slovem aktivuje, rozhoduje zkušenostní komplex příjemce. Nápovědou k tomu je kontext nebo celá komunikační situace (makrokontext)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3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 Komunikační situace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4"/>
          <p:cNvSpPr txBox="1">
            <a:spLocks noGrp="1"/>
          </p:cNvSpPr>
          <p:nvPr>
            <p:ph type="title"/>
          </p:nvPr>
        </p:nvSpPr>
        <p:spPr>
          <a:xfrm>
            <a:off x="727800" y="70407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 Komunikační situace a jejich specifika</a:t>
            </a:r>
            <a:endParaRPr/>
          </a:p>
        </p:txBody>
      </p:sp>
      <p:sp>
        <p:nvSpPr>
          <p:cNvPr id="295" name="Google Shape;295;p44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76884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Individuální komunikace</a:t>
            </a:r>
            <a:endParaRPr/>
          </a:p>
          <a:p>
            <a:pPr marL="411480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Skupinová komunikace</a:t>
            </a:r>
            <a:endParaRPr/>
          </a:p>
          <a:p>
            <a:pPr marL="228600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Veřejná komunikace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Masová komunikace</a:t>
            </a:r>
            <a:endParaRPr/>
          </a:p>
          <a:p>
            <a:pPr marL="3200400" lvl="0" indent="45720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Mezikulturní komunikace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/>
              <a:t>3.1 Individuální komunikace</a:t>
            </a:r>
            <a:endParaRPr sz="2400" i="1"/>
          </a:p>
        </p:txBody>
      </p:sp>
      <p:sp>
        <p:nvSpPr>
          <p:cNvPr id="306" name="Google Shape;306;p46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Komunikaci ovlivňuje řada faktorů</a:t>
            </a:r>
            <a:endParaRPr i="1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Normy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Společenské role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Otevřenost / uzavřenost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Intimita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Společenskost (vztahy s ostatními)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Dominance, status a moc</a:t>
            </a:r>
            <a:endParaRPr/>
          </a:p>
        </p:txBody>
      </p:sp>
      <p:pic>
        <p:nvPicPr>
          <p:cNvPr id="307" name="Google Shape;30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075" y="2314575"/>
            <a:ext cx="3600450" cy="28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6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/>
              <a:t>Normy</a:t>
            </a:r>
            <a:endParaRPr sz="2400" i="1"/>
          </a:p>
        </p:txBody>
      </p:sp>
      <p:sp>
        <p:nvSpPr>
          <p:cNvPr id="314" name="Google Shape;314;p4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očekávání o chování druhých lidí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ovlivňují téměř všechny oblasti lidského chování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ovlivňují samozřejmě i komunikaci</a:t>
            </a:r>
            <a:endParaRPr/>
          </a:p>
          <a:p>
            <a:pPr marL="4572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15" name="Google Shape;315;p47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Různá míra platnosti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užší okruh lidí (rodina)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národní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celospolečenské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nemusí být univerzální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kulturně vázané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6" name="Google Shape;31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1338" y="3406099"/>
            <a:ext cx="3084624" cy="173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Příjmení manželky po sňatku?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Přivedeme do manželství děti?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Příjmení děti?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Křest?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Výchova?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Bude manželka pracovat?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Vztahy k (novým) příbuzným?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Rozdělení příjmů a domácích prací?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Řízení rodinných financí?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...</a:t>
            </a:r>
            <a:endParaRPr/>
          </a:p>
        </p:txBody>
      </p:sp>
      <p:sp>
        <p:nvSpPr>
          <p:cNvPr id="323" name="Google Shape;323;p4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9"/>
          <p:cNvSpPr txBox="1">
            <a:spLocks noGrp="1"/>
          </p:cNvSpPr>
          <p:nvPr>
            <p:ph type="title"/>
          </p:nvPr>
        </p:nvSpPr>
        <p:spPr>
          <a:xfrm>
            <a:off x="727800" y="119872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/>
              <a:t>Společenské role</a:t>
            </a:r>
            <a:endParaRPr sz="2400" i="1"/>
          </a:p>
        </p:txBody>
      </p:sp>
      <p:sp>
        <p:nvSpPr>
          <p:cNvPr id="329" name="Google Shape;329;p49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Ovlivňují způsob komunikace a porozumění </a:t>
            </a:r>
            <a:endParaRPr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Očekávané vs. vykonávané role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Vnitřní konflikt rolí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Vnější konflikt rolí</a:t>
            </a:r>
            <a:endParaRPr/>
          </a:p>
        </p:txBody>
      </p:sp>
      <p:sp>
        <p:nvSpPr>
          <p:cNvPr id="330" name="Google Shape;330;p49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31" name="Google Shape;33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6563" y="1686813"/>
            <a:ext cx="2447925" cy="24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0"/>
          <p:cNvSpPr txBox="1">
            <a:spLocks noGrp="1"/>
          </p:cNvSpPr>
          <p:nvPr>
            <p:ph type="title"/>
          </p:nvPr>
        </p:nvSpPr>
        <p:spPr>
          <a:xfrm>
            <a:off x="727800" y="11912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/>
              <a:t>Otevřenost</a:t>
            </a:r>
            <a:endParaRPr sz="2400" i="1"/>
          </a:p>
        </p:txBody>
      </p:sp>
      <p:sp>
        <p:nvSpPr>
          <p:cNvPr id="337" name="Google Shape;337;p50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Informace osobní povahy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Důvěra a reciprocita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Ano či ne?</a:t>
            </a:r>
            <a:endParaRPr/>
          </a:p>
        </p:txBody>
      </p:sp>
      <p:sp>
        <p:nvSpPr>
          <p:cNvPr id="338" name="Google Shape;338;p50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39" name="Google Shape;33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3963" y="1543150"/>
            <a:ext cx="3673575" cy="20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1"/>
          <p:cNvSpPr txBox="1">
            <a:spLocks noGrp="1"/>
          </p:cNvSpPr>
          <p:nvPr>
            <p:ph type="title"/>
          </p:nvPr>
        </p:nvSpPr>
        <p:spPr>
          <a:xfrm>
            <a:off x="727800" y="120622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/>
              <a:t>Intimita</a:t>
            </a:r>
            <a:endParaRPr sz="2400" i="1"/>
          </a:p>
        </p:txBody>
      </p:sp>
      <p:sp>
        <p:nvSpPr>
          <p:cNvPr id="345" name="Google Shape;345;p51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76884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Její míra určuje míru vztahu mezi lidmi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Intimní vztahy nemusí být nutně sexuální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2"/>
          <p:cNvSpPr txBox="1">
            <a:spLocks noGrp="1"/>
          </p:cNvSpPr>
          <p:nvPr>
            <p:ph type="title"/>
          </p:nvPr>
        </p:nvSpPr>
        <p:spPr>
          <a:xfrm>
            <a:off x="727800" y="120622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/>
              <a:t>Společenskost (vztahy s ostatními)</a:t>
            </a:r>
            <a:endParaRPr sz="2400" i="1"/>
          </a:p>
        </p:txBody>
      </p:sp>
      <p:sp>
        <p:nvSpPr>
          <p:cNvPr id="351" name="Google Shape;351;p52"/>
          <p:cNvSpPr txBox="1">
            <a:spLocks noGrp="1"/>
          </p:cNvSpPr>
          <p:nvPr>
            <p:ph type="body" idx="1"/>
          </p:nvPr>
        </p:nvSpPr>
        <p:spPr>
          <a:xfrm>
            <a:off x="729325" y="2329950"/>
            <a:ext cx="3774300" cy="20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 err="1"/>
              <a:t>Společenskost</a:t>
            </a:r>
            <a:r>
              <a:rPr lang="en-GB" dirty="0"/>
              <a:t> x </a:t>
            </a:r>
            <a:r>
              <a:rPr lang="en-GB" dirty="0" err="1"/>
              <a:t>asociálnost</a:t>
            </a:r>
            <a:endParaRPr dirty="0"/>
          </a:p>
          <a:p>
            <a:pPr marL="14605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52" name="Google Shape;352;p52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53" name="Google Shape;35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2500" y="1837075"/>
            <a:ext cx="3108602" cy="310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6825" y="2078875"/>
            <a:ext cx="3709375" cy="212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729450" y="6981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-GB"/>
              <a:t>Úvod do problematiky</a:t>
            </a:r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Smysl lidské komunikace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Proces komunikace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Komunikační situace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trike="sngStrike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3"/>
          <p:cNvSpPr txBox="1">
            <a:spLocks noGrp="1"/>
          </p:cNvSpPr>
          <p:nvPr>
            <p:ph type="title"/>
          </p:nvPr>
        </p:nvSpPr>
        <p:spPr>
          <a:xfrm>
            <a:off x="727800" y="119872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/>
              <a:t>Dominance, status a moc</a:t>
            </a:r>
            <a:endParaRPr sz="2400" i="1"/>
          </a:p>
        </p:txBody>
      </p:sp>
      <p:sp>
        <p:nvSpPr>
          <p:cNvPr id="360" name="Google Shape;360;p53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Podřízenost vs. dominance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graphicFrame>
        <p:nvGraphicFramePr>
          <p:cNvPr id="361" name="Google Shape;361;p53"/>
          <p:cNvGraphicFramePr/>
          <p:nvPr/>
        </p:nvGraphicFramePr>
        <p:xfrm>
          <a:off x="791425" y="2922700"/>
          <a:ext cx="7239000" cy="1615350"/>
        </p:xfrm>
        <a:graphic>
          <a:graphicData uri="http://schemas.openxmlformats.org/drawingml/2006/table">
            <a:tbl>
              <a:tblPr>
                <a:noFill/>
                <a:tableStyleId>{7319F378-410B-434D-BA66-C460BC72395B}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Vysoká dominance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Nízká dominance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Vysoká společenskost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Radí, koordinuje, řídí, iniciuje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Souhlasí, pomáhá, spolupracuje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Nízká společenskost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Analyzuje, kritizuje, soudí, odporuje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Uznává, vyhýbá se, vzdává se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4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Společenský status (postavení)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Status vždy ovlivňuje komunikaci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Člověk s vyšším statusem má tendenci ovlivňovat způsob a obsah konverzace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Moc x dominance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68" name="Google Shape;368;p54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i="1" dirty="0"/>
              <a:t>3</a:t>
            </a:r>
            <a:r>
              <a:rPr lang="en-GB" sz="2400" i="1" dirty="0" smtClean="0"/>
              <a:t>.2 </a:t>
            </a:r>
            <a:r>
              <a:rPr lang="en-GB" sz="2400" i="1" dirty="0" err="1"/>
              <a:t>Skupinová</a:t>
            </a:r>
            <a:r>
              <a:rPr lang="en-GB" sz="2400" i="1" dirty="0"/>
              <a:t> </a:t>
            </a:r>
            <a:r>
              <a:rPr lang="en-GB" sz="2400" i="1" dirty="0" err="1"/>
              <a:t>komunikace</a:t>
            </a:r>
            <a:endParaRPr sz="2400" i="1" dirty="0"/>
          </a:p>
        </p:txBody>
      </p:sp>
      <p:sp>
        <p:nvSpPr>
          <p:cNvPr id="379" name="Google Shape;379;p56"/>
          <p:cNvSpPr txBox="1">
            <a:spLocks noGrp="1"/>
          </p:cNvSpPr>
          <p:nvPr>
            <p:ph type="body" idx="4294967295"/>
          </p:nvPr>
        </p:nvSpPr>
        <p:spPr>
          <a:xfrm>
            <a:off x="4778029" y="3762700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Rodina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Zájmové skupiny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Zaměstnání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Terapeutické skupiny?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...</a:t>
            </a:r>
            <a:endParaRPr/>
          </a:p>
        </p:txBody>
      </p:sp>
      <p:pic>
        <p:nvPicPr>
          <p:cNvPr id="380" name="Google Shape;38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2625" y="0"/>
            <a:ext cx="4581376" cy="343602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6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6"/>
          <p:cNvSpPr txBox="1">
            <a:spLocks noGrp="1"/>
          </p:cNvSpPr>
          <p:nvPr>
            <p:ph type="body" idx="2"/>
          </p:nvPr>
        </p:nvSpPr>
        <p:spPr>
          <a:xfrm>
            <a:off x="4778025" y="3241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Každý jsme součástí několika skupin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Rodina</a:t>
            </a:r>
            <a:endParaRPr/>
          </a:p>
        </p:txBody>
      </p:sp>
      <p:sp>
        <p:nvSpPr>
          <p:cNvPr id="388" name="Google Shape;388;p5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89" name="Google Shape;389;p57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90" name="Google Shape;39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9675" y="1787900"/>
            <a:ext cx="3368925" cy="316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8"/>
          <p:cNvSpPr txBox="1">
            <a:spLocks noGrp="1"/>
          </p:cNvSpPr>
          <p:nvPr>
            <p:ph type="title"/>
          </p:nvPr>
        </p:nvSpPr>
        <p:spPr>
          <a:xfrm>
            <a:off x="729500" y="119122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/>
              <a:t>Stádia vývoje komunikace v rodině</a:t>
            </a:r>
            <a:endParaRPr sz="2400" i="1"/>
          </a:p>
        </p:txBody>
      </p:sp>
      <p:sp>
        <p:nvSpPr>
          <p:cNvPr id="396" name="Google Shape;396;p5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Rodina s předškolními dětmi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Rodina se školáky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Rodina s dospívajícími dětmi</a:t>
            </a:r>
            <a:endParaRPr/>
          </a:p>
        </p:txBody>
      </p:sp>
      <p:sp>
        <p:nvSpPr>
          <p:cNvPr id="397" name="Google Shape;397;p5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Rodina s malými dětmi</a:t>
            </a:r>
            <a:endParaRPr/>
          </a:p>
        </p:txBody>
      </p:sp>
      <p:sp>
        <p:nvSpPr>
          <p:cNvPr id="403" name="Google Shape;403;p59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04" name="Google Shape;404;p59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05" name="Google Shape;40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8200" y="19221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Rodina s dětmi ve školním věku</a:t>
            </a:r>
            <a:endParaRPr/>
          </a:p>
        </p:txBody>
      </p:sp>
      <p:sp>
        <p:nvSpPr>
          <p:cNvPr id="411" name="Google Shape;411;p60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12" name="Google Shape;412;p60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13" name="Google Shape;41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3925" y="1853850"/>
            <a:ext cx="4100148" cy="321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Rodina s dospívajícími dětmi</a:t>
            </a:r>
            <a:endParaRPr/>
          </a:p>
        </p:txBody>
      </p:sp>
      <p:sp>
        <p:nvSpPr>
          <p:cNvPr id="419" name="Google Shape;419;p61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20" name="Google Shape;420;p61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21" name="Google Shape;42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6713" y="2214050"/>
            <a:ext cx="5430575" cy="199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5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i="1" dirty="0"/>
              <a:t>3</a:t>
            </a:r>
            <a:r>
              <a:rPr lang="en-GB" sz="2400" i="1" dirty="0" smtClean="0"/>
              <a:t>.3 </a:t>
            </a:r>
            <a:r>
              <a:rPr lang="en-GB" sz="2400" i="1" dirty="0" err="1"/>
              <a:t>Veřejná</a:t>
            </a:r>
            <a:r>
              <a:rPr lang="en-GB" sz="2400" i="1" dirty="0"/>
              <a:t> </a:t>
            </a:r>
            <a:r>
              <a:rPr lang="en-GB" sz="2400" i="1" dirty="0" err="1"/>
              <a:t>komunikace</a:t>
            </a:r>
            <a:endParaRPr sz="2400" i="1" dirty="0"/>
          </a:p>
        </p:txBody>
      </p:sp>
      <p:sp>
        <p:nvSpPr>
          <p:cNvPr id="447" name="Google Shape;447;p65"/>
          <p:cNvSpPr txBox="1">
            <a:spLocks noGrp="1"/>
          </p:cNvSpPr>
          <p:nvPr>
            <p:ph type="body" idx="2"/>
          </p:nvPr>
        </p:nvSpPr>
        <p:spPr>
          <a:xfrm>
            <a:off x="5202100" y="8432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Sdělení relevantní pro celou skupinu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Přísnější požadavky na jazyk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Omezenější zpětná vazba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Různorodé publikum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Větší publikum, větší riziko špatného pochopení zpětné vazby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Náročnější příprava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48" name="Google Shape;44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4213" y="2814900"/>
            <a:ext cx="3430175" cy="192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cíle</a:t>
            </a:r>
            <a:endParaRPr/>
          </a:p>
        </p:txBody>
      </p:sp>
      <p:sp>
        <p:nvSpPr>
          <p:cNvPr id="454" name="Google Shape;454;p66"/>
          <p:cNvSpPr txBox="1">
            <a:spLocks noGrp="1"/>
          </p:cNvSpPr>
          <p:nvPr>
            <p:ph type="body" idx="1"/>
          </p:nvPr>
        </p:nvSpPr>
        <p:spPr>
          <a:xfrm>
            <a:off x="729450" y="2543970"/>
            <a:ext cx="3774300" cy="14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Informovat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Pobavit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Přesvědčit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55" name="Google Shape;455;p66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56" name="Google Shape;456;p66"/>
          <p:cNvPicPr preferRelativeResize="0"/>
          <p:nvPr/>
        </p:nvPicPr>
        <p:blipFill rotWithShape="1">
          <a:blip r:embed="rId3">
            <a:alphaModFix/>
          </a:blip>
          <a:srcRect t="8817" r="1429" b="12243"/>
          <a:stretch/>
        </p:blipFill>
        <p:spPr>
          <a:xfrm>
            <a:off x="4859000" y="499813"/>
            <a:ext cx="4069999" cy="217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991" y="2742050"/>
            <a:ext cx="4070010" cy="228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727650" y="6981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1.1 Smysl lidské komunikace</a:t>
            </a:r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Co je "komunikace"?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75% života strávíme komunikací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Má vliv na psychickou rovnováhu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Přispívá k uspokojení sociálních (a pracovních) potřeb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Je ovlivněna kulturními vzorci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7"/>
          <p:cNvSpPr txBox="1">
            <a:spLocks noGrp="1"/>
          </p:cNvSpPr>
          <p:nvPr>
            <p:ph type="title"/>
          </p:nvPr>
        </p:nvSpPr>
        <p:spPr>
          <a:xfrm>
            <a:off x="727800" y="7040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i="1" dirty="0"/>
              <a:t>3</a:t>
            </a:r>
            <a:r>
              <a:rPr lang="en-GB" sz="2400" i="1" dirty="0" smtClean="0"/>
              <a:t>.4 </a:t>
            </a:r>
            <a:r>
              <a:rPr lang="en-GB" sz="2400" i="1" dirty="0" err="1"/>
              <a:t>Vnitropodniková</a:t>
            </a:r>
            <a:r>
              <a:rPr lang="en-GB" sz="2400" i="1" dirty="0"/>
              <a:t> </a:t>
            </a:r>
            <a:r>
              <a:rPr lang="en-GB" sz="2400" i="1" dirty="0" err="1"/>
              <a:t>komunikace</a:t>
            </a:r>
            <a:endParaRPr sz="2400" i="1" dirty="0"/>
          </a:p>
        </p:txBody>
      </p:sp>
      <p:sp>
        <p:nvSpPr>
          <p:cNvPr id="463" name="Google Shape;463;p6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Pracovní vztahy mezi komunikanty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(nadřízený, podřízený, kolega)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míra vlivu a rozhodování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Specifická terminologie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64" name="Google Shape;464;p67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8"/>
          <p:cNvSpPr txBox="1">
            <a:spLocks noGrp="1"/>
          </p:cNvSpPr>
          <p:nvPr>
            <p:ph type="title"/>
          </p:nvPr>
        </p:nvSpPr>
        <p:spPr>
          <a:xfrm>
            <a:off x="727800" y="6965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i="1" dirty="0"/>
              <a:t>3</a:t>
            </a:r>
            <a:r>
              <a:rPr lang="en-GB" sz="2400" i="1" dirty="0" smtClean="0"/>
              <a:t>.5 </a:t>
            </a:r>
            <a:r>
              <a:rPr lang="en-GB" sz="2400" i="1" dirty="0" err="1"/>
              <a:t>Masová</a:t>
            </a:r>
            <a:r>
              <a:rPr lang="en-GB" sz="2400" i="1" dirty="0"/>
              <a:t> </a:t>
            </a:r>
            <a:r>
              <a:rPr lang="en-GB" sz="2400" i="1" dirty="0" err="1"/>
              <a:t>komunikace</a:t>
            </a:r>
            <a:endParaRPr sz="2400" i="1" dirty="0"/>
          </a:p>
        </p:txBody>
      </p:sp>
      <p:sp>
        <p:nvSpPr>
          <p:cNvPr id="470" name="Google Shape;470;p6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Řízená komunikace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Specifický "posluchač"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Silně omezená zpětná vazba (opoždění)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Specifický typ veřejné komunikace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71" name="Google Shape;471;p6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72" name="Google Shape;47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1328" y="1562303"/>
            <a:ext cx="3638850" cy="2018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9"/>
          <p:cNvSpPr txBox="1">
            <a:spLocks noGrp="1"/>
          </p:cNvSpPr>
          <p:nvPr>
            <p:ph type="title"/>
          </p:nvPr>
        </p:nvSpPr>
        <p:spPr>
          <a:xfrm>
            <a:off x="727800" y="7040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i="1" dirty="0"/>
              <a:t>3</a:t>
            </a:r>
            <a:r>
              <a:rPr lang="en-GB" sz="2400" i="1" dirty="0" smtClean="0"/>
              <a:t>.6 </a:t>
            </a:r>
            <a:r>
              <a:rPr lang="en-GB" sz="2400" i="1" dirty="0" err="1"/>
              <a:t>Mezikulturní</a:t>
            </a:r>
            <a:r>
              <a:rPr lang="en-GB" sz="2400" i="1" dirty="0"/>
              <a:t> </a:t>
            </a:r>
            <a:r>
              <a:rPr lang="en-GB" sz="2400" i="1" dirty="0" err="1"/>
              <a:t>komunikace</a:t>
            </a:r>
            <a:endParaRPr sz="2400" i="1" dirty="0"/>
          </a:p>
        </p:txBody>
      </p:sp>
      <p:sp>
        <p:nvSpPr>
          <p:cNvPr id="478" name="Google Shape;478;p69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Komunikace mezi (dvěma) příslušníky odlišných kultur</a:t>
            </a:r>
            <a:endParaRPr/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-GB"/>
              <a:t>Jazykové odlišnosti</a:t>
            </a:r>
            <a:endParaRPr/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Neverbální komunikace</a:t>
            </a:r>
            <a:endParaRPr/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Normy a role</a:t>
            </a:r>
            <a:endParaRPr/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Přesvědčení a hodnoty </a:t>
            </a:r>
            <a:endParaRPr/>
          </a:p>
        </p:txBody>
      </p:sp>
      <p:sp>
        <p:nvSpPr>
          <p:cNvPr id="479" name="Google Shape;479;p69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80" name="Google Shape;48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2475" y="1765525"/>
            <a:ext cx="4520975" cy="257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0"/>
          <p:cNvSpPr txBox="1">
            <a:spLocks noGrp="1"/>
          </p:cNvSpPr>
          <p:nvPr>
            <p:ph type="title"/>
          </p:nvPr>
        </p:nvSpPr>
        <p:spPr>
          <a:xfrm>
            <a:off x="727800" y="118150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/>
              <a:t>Bariéry v mezikulturní komunikaci</a:t>
            </a:r>
            <a:endParaRPr sz="2400" i="1"/>
          </a:p>
        </p:txBody>
      </p:sp>
      <p:sp>
        <p:nvSpPr>
          <p:cNvPr id="486" name="Google Shape;486;p70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Etnocentrismus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Davový efekt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Stereotypy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Sociální a politický faktor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Kulturní faktor</a:t>
            </a:r>
            <a:endParaRPr/>
          </a:p>
        </p:txBody>
      </p:sp>
      <p:sp>
        <p:nvSpPr>
          <p:cNvPr id="487" name="Google Shape;487;p70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727800" y="69817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1.2 Proces komunikace</a:t>
            </a:r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Motiv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Cíl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Komunikační efekt</a:t>
            </a:r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body" idx="2"/>
          </p:nvPr>
        </p:nvSpPr>
        <p:spPr>
          <a:xfrm>
            <a:off x="4163775" y="2078850"/>
            <a:ext cx="425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Myšlenkový obsah 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Komunikační záměr (ilokuce) &gt; významy slov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Výběr jazykových prostředků </a:t>
            </a:r>
            <a:endParaRPr/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Řečový akt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727800" y="6981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1.3 Proces komunikace (J.R. Searle)</a:t>
            </a:r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Lokuční akt (samotná výpověď)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Propoziční akt (obsah)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Ilokuční akt (vklad)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Perlokuční akt (účinek)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729500" y="119620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/>
              <a:t>Typy ilokuce</a:t>
            </a:r>
            <a:endParaRPr sz="2400" i="1"/>
          </a:p>
        </p:txBody>
      </p:sp>
      <p:sp>
        <p:nvSpPr>
          <p:cNvPr id="132" name="Google Shape;132;p20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Reprezentativní (objektivní popis)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Direktivní (výzva)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Komisivní (závazek)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Expresivní (postoj)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Deklarativní (změna stavu)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727800" y="69000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1.4 Komunikační situace</a:t>
            </a:r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body" idx="1"/>
          </p:nvPr>
        </p:nvSpPr>
        <p:spPr>
          <a:xfrm>
            <a:off x="729325" y="2212525"/>
            <a:ext cx="3774300" cy="21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= prostředí, které nás obklopuje a motivuje k řečové činnosti a další okolnosti, za kterých řečovou činnost vykonáváme</a:t>
            </a:r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body" idx="2"/>
          </p:nvPr>
        </p:nvSpPr>
        <p:spPr>
          <a:xfrm>
            <a:off x="4643600" y="1828800"/>
            <a:ext cx="3774300" cy="25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Role: </a:t>
            </a:r>
            <a:endParaRPr b="1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Motivační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Determinační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Aktualizační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1423</Words>
  <Application>Microsoft Office PowerPoint</Application>
  <PresentationFormat>Předvádění na obrazovce (16:9)</PresentationFormat>
  <Paragraphs>337</Paragraphs>
  <Slides>53</Slides>
  <Notes>53</Notes>
  <HiddenSlides>3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7" baseType="lpstr">
      <vt:lpstr>Lato</vt:lpstr>
      <vt:lpstr>Arial</vt:lpstr>
      <vt:lpstr>Raleway</vt:lpstr>
      <vt:lpstr>Streamline</vt:lpstr>
      <vt:lpstr>Teorie komunikace a základy translatologie</vt:lpstr>
      <vt:lpstr>Podmínky ukončení předmětu</vt:lpstr>
      <vt:lpstr>Náplň předmětu</vt:lpstr>
      <vt:lpstr>Úvod do problematiky</vt:lpstr>
      <vt:lpstr>1.1 Smysl lidské komunikace</vt:lpstr>
      <vt:lpstr>1.2 Proces komunikace</vt:lpstr>
      <vt:lpstr>1.3 Proces komunikace (J.R. Searle)</vt:lpstr>
      <vt:lpstr>Typy ilokuce</vt:lpstr>
      <vt:lpstr>1.4 Komunikační situace</vt:lpstr>
      <vt:lpstr>Řečová rovina</vt:lpstr>
      <vt:lpstr>Tématická rovina</vt:lpstr>
      <vt:lpstr>2 Komunikační model</vt:lpstr>
      <vt:lpstr>2. Komunikační model </vt:lpstr>
      <vt:lpstr>2.1 Sdělení (výpověď)</vt:lpstr>
      <vt:lpstr>2.1.1 Verbální prostředky</vt:lpstr>
      <vt:lpstr>Jazyk jako semiotický systém</vt:lpstr>
      <vt:lpstr>Diskurz</vt:lpstr>
      <vt:lpstr>Maxima</vt:lpstr>
      <vt:lpstr>2.1.2 Neverbální jazykové prostředky</vt:lpstr>
      <vt:lpstr>Prezentace aplikace PowerPoint</vt:lpstr>
      <vt:lpstr>Prezentace aplikace PowerPoint</vt:lpstr>
      <vt:lpstr>2.2 Komunikační kanály</vt:lpstr>
      <vt:lpstr>Typy komunikačních situací</vt:lpstr>
      <vt:lpstr>2.3 Překážky</vt:lpstr>
      <vt:lpstr>2.4 Příjemce</vt:lpstr>
      <vt:lpstr>Příjemce &gt; Odesilatel</vt:lpstr>
      <vt:lpstr>2.5 Percepční procesy</vt:lpstr>
      <vt:lpstr>2.5.1 Scénáře a rámce</vt:lpstr>
      <vt:lpstr>Vědomosti</vt:lpstr>
      <vt:lpstr>Rámce</vt:lpstr>
      <vt:lpstr>3 Komunikační situace</vt:lpstr>
      <vt:lpstr>3 Komunikační situace a jejich specifika</vt:lpstr>
      <vt:lpstr>3.1 Individuální komunikace</vt:lpstr>
      <vt:lpstr>Normy</vt:lpstr>
      <vt:lpstr>Prezentace aplikace PowerPoint</vt:lpstr>
      <vt:lpstr>Společenské role</vt:lpstr>
      <vt:lpstr>Otevřenost</vt:lpstr>
      <vt:lpstr>Intimita</vt:lpstr>
      <vt:lpstr>Společenskost (vztahy s ostatními)</vt:lpstr>
      <vt:lpstr>Dominance, status a moc</vt:lpstr>
      <vt:lpstr>Prezentace aplikace PowerPoint</vt:lpstr>
      <vt:lpstr>3.2 Skupinová komunikace</vt:lpstr>
      <vt:lpstr>Rodina</vt:lpstr>
      <vt:lpstr>Stádia vývoje komunikace v rodině</vt:lpstr>
      <vt:lpstr>Rodina s malými dětmi</vt:lpstr>
      <vt:lpstr>Rodina s dětmi ve školním věku</vt:lpstr>
      <vt:lpstr>Rodina s dospívajícími dětmi</vt:lpstr>
      <vt:lpstr>3.3 Veřejná komunikace</vt:lpstr>
      <vt:lpstr>cíle</vt:lpstr>
      <vt:lpstr>3.4 Vnitropodniková komunikace</vt:lpstr>
      <vt:lpstr>3.5 Masová komunikace</vt:lpstr>
      <vt:lpstr>3.6 Mezikulturní komunikace</vt:lpstr>
      <vt:lpstr>Bariéry v mezikulturní komunikaci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Teorie komunikace a základy translatologie</dc:title>
  <dc:creator>Ivana Kupčíková</dc:creator>
  <cp:lastModifiedBy>Ivana Kupčíková</cp:lastModifiedBy>
  <cp:revision>5</cp:revision>
  <dcterms:modified xsi:type="dcterms:W3CDTF">2020-11-13T13:38:39Z</dcterms:modified>
</cp:coreProperties>
</file>