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7"/>
  </p:notesMasterIdLst>
  <p:sldIdLst>
    <p:sldId id="314" r:id="rId2"/>
    <p:sldId id="315" r:id="rId3"/>
    <p:sldId id="316" r:id="rId4"/>
    <p:sldId id="317" r:id="rId5"/>
    <p:sldId id="318" r:id="rId6"/>
    <p:sldId id="319" r:id="rId7"/>
    <p:sldId id="320" r:id="rId8"/>
    <p:sldId id="321" r:id="rId9"/>
    <p:sldId id="322" r:id="rId10"/>
    <p:sldId id="323" r:id="rId11"/>
    <p:sldId id="324" r:id="rId12"/>
    <p:sldId id="325" r:id="rId13"/>
    <p:sldId id="326" r:id="rId14"/>
    <p:sldId id="327" r:id="rId15"/>
    <p:sldId id="328" r:id="rId16"/>
  </p:sldIdLst>
  <p:sldSz cx="9144000" cy="5143500" type="screen16x9"/>
  <p:notesSz cx="6858000" cy="9144000"/>
  <p:embeddedFontLst>
    <p:embeddedFont>
      <p:font typeface="Raleway" panose="020B0604020202020204" charset="-18"/>
      <p:regular r:id="rId18"/>
      <p:bold r:id="rId19"/>
      <p:italic r:id="rId20"/>
      <p:boldItalic r:id="rId21"/>
    </p:embeddedFont>
    <p:embeddedFont>
      <p:font typeface="Lato" panose="020B0604020202020204" charset="-18"/>
      <p:regular r:id="rId22"/>
      <p:bold r:id="rId23"/>
      <p:italic r:id="rId24"/>
      <p:boldItalic r:id="rId2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7319F378-410B-434D-BA66-C460BC72395B}">
  <a:tblStyle styleId="{7319F378-410B-434D-BA66-C460BC72395B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2" d="100"/>
          <a:sy n="92" d="100"/>
        </p:scale>
        <p:origin x="-756" y="-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1.fntdata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font" Target="fonts/font4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5" Type="http://schemas.openxmlformats.org/officeDocument/2006/relationships/font" Target="fonts/font8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3.fntdata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7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6.fntdata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5.fntdata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80550895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" name="Google Shape;489;g61ffe20907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0" name="Google Shape;490;g61ffe20907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8" name="Google Shape;548;g37a36b2487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9" name="Google Shape;549;g37a36b2487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In. Úvod do teorie tlumočení p. 61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Tlumočník potřebuje dobře rozumět proto, aby se na tuto část nemusel příliš soustředit a zbylo mu více energie na samotné tlumočení</a:t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5" name="Google Shape;555;g37a36b2487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6" name="Google Shape;556;g37a36b2487_0_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In KTP p.71</a:t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" name="Google Shape;562;g37a36b2487_0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3" name="Google Shape;563;g37a36b2487_0_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" name="Google Shape;569;g37a36b2487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0" name="Google Shape;570;g37a36b2487_0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5" name="Google Shape;575;g37a36b2487_0_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6" name="Google Shape;576;g37a36b2487_0_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In. KTP p. 75</a:t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2" name="Google Shape;582;g37a36b2487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3" name="Google Shape;583;g37a36b2487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" name="Google Shape;494;g37890a8e07_0_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5" name="Google Shape;495;g37890a8e07_0_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" name="Google Shape;501;g38ecb9f5fa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2" name="Google Shape;502;g38ecb9f5fa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In. KTP p. 60</a:t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" name="Google Shape;508;g38ecb9f5fa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9" name="Google Shape;509;g38ecb9f5fa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In KTP p. 60 - věty lze v různých kontextech intepreteovat odlišně. </a:t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" name="Google Shape;515;g38ecb9f5fa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6" name="Google Shape;516;g38ecb9f5fa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Google Shape;522;g38f49fa1ca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3" name="Google Shape;523;g38f49fa1ca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In. TKP p. 63 příklady k jednotlivým typům</a:t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" name="Google Shape;529;g704edbb70a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0" name="Google Shape;530;g704edbb70a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" name="Google Shape;534;g75f2218d6e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5" name="Google Shape;535;g75f2218d6e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" name="Google Shape;541;g37a36b248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2" name="Google Shape;542;g37a36b2487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In. Úvod do teorie tlumočení p. 56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3" name="Google Shape;33;p5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34" name="Google Shape;34;p5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6" name="Google Shape;36;p5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body" idx="1"/>
          </p:nvPr>
        </p:nvSpPr>
        <p:spPr>
          <a:xfrm>
            <a:off x="729325" y="2078875"/>
            <a:ext cx="37743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body" idx="2"/>
          </p:nvPr>
        </p:nvSpPr>
        <p:spPr>
          <a:xfrm>
            <a:off x="4643604" y="2078875"/>
            <a:ext cx="37743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2" name="Google Shape;42;p6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43" name="Google Shape;43;p6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6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5" name="Google Shape;45;p6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9" name="Google Shape;49;p7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50" name="Google Shape;50;p7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7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2" name="Google Shape;52;p7"/>
          <p:cNvSpPr txBox="1">
            <a:spLocks noGrp="1"/>
          </p:cNvSpPr>
          <p:nvPr>
            <p:ph type="title"/>
          </p:nvPr>
        </p:nvSpPr>
        <p:spPr>
          <a:xfrm>
            <a:off x="730000" y="1318650"/>
            <a:ext cx="3300900" cy="138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body" idx="1"/>
          </p:nvPr>
        </p:nvSpPr>
        <p:spPr>
          <a:xfrm>
            <a:off x="721225" y="2781725"/>
            <a:ext cx="3300900" cy="159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54" name="Google Shape;54;p7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3"/>
        </a:solidFill>
        <a:effectLst/>
      </p:bgPr>
    </p:bg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oogle Shape;56;p8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57" name="Google Shape;57;p8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8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9" name="Google Shape;59;p8"/>
          <p:cNvSpPr txBox="1">
            <a:spLocks noGrp="1"/>
          </p:cNvSpPr>
          <p:nvPr>
            <p:ph type="title"/>
          </p:nvPr>
        </p:nvSpPr>
        <p:spPr>
          <a:xfrm>
            <a:off x="729450" y="864300"/>
            <a:ext cx="7021200" cy="2985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60" name="Google Shape;60;p8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3" name="Google Shape;63;p9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64" name="Google Shape;64;p9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9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6" name="Google Shape;66;p9"/>
          <p:cNvSpPr txBox="1">
            <a:spLocks noGrp="1"/>
          </p:cNvSpPr>
          <p:nvPr>
            <p:ph type="title"/>
          </p:nvPr>
        </p:nvSpPr>
        <p:spPr>
          <a:xfrm>
            <a:off x="730000" y="1318650"/>
            <a:ext cx="3300900" cy="168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67" name="Google Shape;67;p9"/>
          <p:cNvSpPr txBox="1">
            <a:spLocks noGrp="1"/>
          </p:cNvSpPr>
          <p:nvPr>
            <p:ph type="subTitle" idx="1"/>
          </p:nvPr>
        </p:nvSpPr>
        <p:spPr>
          <a:xfrm>
            <a:off x="724950" y="3161525"/>
            <a:ext cx="3300900" cy="75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68" name="Google Shape;68;p9"/>
          <p:cNvSpPr txBox="1">
            <a:spLocks noGrp="1"/>
          </p:cNvSpPr>
          <p:nvPr>
            <p:ph type="body" idx="2"/>
          </p:nvPr>
        </p:nvSpPr>
        <p:spPr>
          <a:xfrm>
            <a:off x="5174225" y="1352625"/>
            <a:ext cx="3374400" cy="302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69" name="Google Shape;69;p9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0"/>
          <p:cNvSpPr txBox="1">
            <a:spLocks noGrp="1"/>
          </p:cNvSpPr>
          <p:nvPr>
            <p:ph type="body" idx="1"/>
          </p:nvPr>
        </p:nvSpPr>
        <p:spPr>
          <a:xfrm>
            <a:off x="724950" y="4372551"/>
            <a:ext cx="7697400" cy="460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>
            <a:endParaRPr/>
          </a:p>
        </p:txBody>
      </p:sp>
      <p:sp>
        <p:nvSpPr>
          <p:cNvPr id="72" name="Google Shape;72;p10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dk1"/>
        </a:solidFill>
        <a:effectLst/>
      </p:bgPr>
    </p:bg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oogle Shape;74;p11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75" name="Google Shape;75;p11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11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7" name="Google Shape;77;p11"/>
          <p:cNvSpPr txBox="1">
            <a:spLocks noGrp="1"/>
          </p:cNvSpPr>
          <p:nvPr>
            <p:ph type="title" hasCustomPrompt="1"/>
          </p:nvPr>
        </p:nvSpPr>
        <p:spPr>
          <a:xfrm>
            <a:off x="729450" y="733950"/>
            <a:ext cx="7688400" cy="124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8" name="Google Shape;78;p11"/>
          <p:cNvSpPr txBox="1">
            <a:spLocks noGrp="1"/>
          </p:cNvSpPr>
          <p:nvPr>
            <p:ph type="body" idx="1"/>
          </p:nvPr>
        </p:nvSpPr>
        <p:spPr>
          <a:xfrm>
            <a:off x="729450" y="2272888"/>
            <a:ext cx="7688400" cy="158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9" name="Google Shape;79;p11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treamline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Lato"/>
              <a:buChar char="●"/>
              <a:defRPr sz="1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29845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" name="Google Shape;492;p71"/>
          <p:cNvSpPr txBox="1">
            <a:spLocks noGrp="1"/>
          </p:cNvSpPr>
          <p:nvPr>
            <p:ph type="title"/>
          </p:nvPr>
        </p:nvSpPr>
        <p:spPr>
          <a:xfrm>
            <a:off x="729450" y="864300"/>
            <a:ext cx="7021200" cy="2985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4 Selhání komunikace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" name="Google Shape;551;p80"/>
          <p:cNvSpPr txBox="1">
            <a:spLocks noGrp="1"/>
          </p:cNvSpPr>
          <p:nvPr>
            <p:ph type="title"/>
          </p:nvPr>
        </p:nvSpPr>
        <p:spPr>
          <a:xfrm>
            <a:off x="727800" y="1189100"/>
            <a:ext cx="76884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i="1"/>
              <a:t>5.2 Mezičlánek komunikace - tlumočník</a:t>
            </a:r>
            <a:endParaRPr sz="2400" i="1"/>
          </a:p>
        </p:txBody>
      </p:sp>
      <p:sp>
        <p:nvSpPr>
          <p:cNvPr id="552" name="Google Shape;552;p80"/>
          <p:cNvSpPr txBox="1">
            <a:spLocks noGrp="1"/>
          </p:cNvSpPr>
          <p:nvPr>
            <p:ph type="body" idx="1"/>
          </p:nvPr>
        </p:nvSpPr>
        <p:spPr>
          <a:xfrm>
            <a:off x="729325" y="2078875"/>
            <a:ext cx="37743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-GB"/>
              <a:t>Dokonalá znalost pracovních jazyků je jen základem </a:t>
            </a:r>
            <a:endParaRPr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-GB"/>
              <a:t>Dobře tlumočit znamená dobře rozumět</a:t>
            </a:r>
            <a:endParaRPr/>
          </a:p>
          <a:p>
            <a:pPr marL="914400" lvl="1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-GB"/>
              <a:t>Formálně i obsahově</a:t>
            </a:r>
            <a:endParaRPr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-GB"/>
              <a:t>Umět si pamatovat i zapomínat</a:t>
            </a:r>
            <a:endParaRPr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-GB"/>
              <a:t>Rozeznat relevantní a redundantní informace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  <p:sp>
        <p:nvSpPr>
          <p:cNvPr id="553" name="Google Shape;553;p80"/>
          <p:cNvSpPr txBox="1">
            <a:spLocks noGrp="1"/>
          </p:cNvSpPr>
          <p:nvPr>
            <p:ph type="body" idx="2"/>
          </p:nvPr>
        </p:nvSpPr>
        <p:spPr>
          <a:xfrm>
            <a:off x="4643604" y="2078875"/>
            <a:ext cx="37743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-GB"/>
              <a:t>Tlumočník není stroj</a:t>
            </a:r>
            <a:endParaRPr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-GB"/>
              <a:t>Projevuje se únava</a:t>
            </a:r>
            <a:endParaRPr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-GB"/>
              <a:t>Měl by dobře vidět a slyšet</a:t>
            </a:r>
            <a:endParaRPr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-GB"/>
              <a:t>Měl by znát komunikační záměr a smysl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8" name="Google Shape;558;p81"/>
          <p:cNvSpPr txBox="1">
            <a:spLocks noGrp="1"/>
          </p:cNvSpPr>
          <p:nvPr>
            <p:ph type="title"/>
          </p:nvPr>
        </p:nvSpPr>
        <p:spPr>
          <a:xfrm>
            <a:off x="727800" y="1181500"/>
            <a:ext cx="76884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i="1"/>
              <a:t>5.2.1 Tlumočník laik</a:t>
            </a:r>
            <a:endParaRPr sz="2400" i="1"/>
          </a:p>
        </p:txBody>
      </p:sp>
      <p:sp>
        <p:nvSpPr>
          <p:cNvPr id="559" name="Google Shape;559;p81"/>
          <p:cNvSpPr txBox="1">
            <a:spLocks noGrp="1"/>
          </p:cNvSpPr>
          <p:nvPr>
            <p:ph type="body" idx="1"/>
          </p:nvPr>
        </p:nvSpPr>
        <p:spPr>
          <a:xfrm>
            <a:off x="729325" y="2078875"/>
            <a:ext cx="37743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-GB"/>
              <a:t>"První pomoc"</a:t>
            </a:r>
            <a:endParaRPr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-GB"/>
              <a:t>Zpravidla základní informace o obsahu sdělení</a:t>
            </a:r>
            <a:endParaRPr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-GB"/>
              <a:t>Nepřenese kulturní pozadí, podtext</a:t>
            </a:r>
            <a:endParaRPr/>
          </a:p>
        </p:txBody>
      </p:sp>
      <p:sp>
        <p:nvSpPr>
          <p:cNvPr id="560" name="Google Shape;560;p81"/>
          <p:cNvSpPr txBox="1">
            <a:spLocks noGrp="1"/>
          </p:cNvSpPr>
          <p:nvPr>
            <p:ph type="body" idx="2"/>
          </p:nvPr>
        </p:nvSpPr>
        <p:spPr>
          <a:xfrm>
            <a:off x="4643604" y="2078875"/>
            <a:ext cx="37743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" name="Google Shape;565;p82"/>
          <p:cNvSpPr txBox="1">
            <a:spLocks noGrp="1"/>
          </p:cNvSpPr>
          <p:nvPr>
            <p:ph type="title"/>
          </p:nvPr>
        </p:nvSpPr>
        <p:spPr>
          <a:xfrm>
            <a:off x="727800" y="1189100"/>
            <a:ext cx="76884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i="1"/>
              <a:t>5.2.3 Rádobyodborníci</a:t>
            </a:r>
            <a:endParaRPr sz="2400" i="1"/>
          </a:p>
        </p:txBody>
      </p:sp>
      <p:sp>
        <p:nvSpPr>
          <p:cNvPr id="566" name="Google Shape;566;p82"/>
          <p:cNvSpPr txBox="1">
            <a:spLocks noGrp="1"/>
          </p:cNvSpPr>
          <p:nvPr>
            <p:ph type="body" idx="1"/>
          </p:nvPr>
        </p:nvSpPr>
        <p:spPr>
          <a:xfrm>
            <a:off x="729325" y="2078875"/>
            <a:ext cx="37743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-GB"/>
              <a:t>Lidé s průměrnými jazykovými znalosti a nadprůměrným sebevědomým</a:t>
            </a:r>
            <a:endParaRPr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-GB"/>
              <a:t>Nepřesnost překladu</a:t>
            </a:r>
            <a:endParaRPr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-GB"/>
              <a:t>Vyšší riziko nedorozumění</a:t>
            </a:r>
            <a:endParaRPr/>
          </a:p>
        </p:txBody>
      </p:sp>
      <p:sp>
        <p:nvSpPr>
          <p:cNvPr id="567" name="Google Shape;567;p82"/>
          <p:cNvSpPr txBox="1">
            <a:spLocks noGrp="1"/>
          </p:cNvSpPr>
          <p:nvPr>
            <p:ph type="body" idx="2"/>
          </p:nvPr>
        </p:nvSpPr>
        <p:spPr>
          <a:xfrm>
            <a:off x="4643604" y="2078875"/>
            <a:ext cx="37743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2" name="Google Shape;572;p83"/>
          <p:cNvSpPr txBox="1">
            <a:spLocks noGrp="1"/>
          </p:cNvSpPr>
          <p:nvPr>
            <p:ph type="title"/>
          </p:nvPr>
        </p:nvSpPr>
        <p:spPr>
          <a:xfrm>
            <a:off x="727800" y="1181500"/>
            <a:ext cx="76884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i="1"/>
              <a:t>5.2.4 Odborníci</a:t>
            </a:r>
            <a:endParaRPr sz="2400" i="1"/>
          </a:p>
        </p:txBody>
      </p:sp>
      <p:sp>
        <p:nvSpPr>
          <p:cNvPr id="573" name="Google Shape;573;p83"/>
          <p:cNvSpPr txBox="1">
            <a:spLocks noGrp="1"/>
          </p:cNvSpPr>
          <p:nvPr>
            <p:ph type="body" idx="1"/>
          </p:nvPr>
        </p:nvSpPr>
        <p:spPr>
          <a:xfrm>
            <a:off x="729325" y="2078875"/>
            <a:ext cx="76884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-GB"/>
              <a:t>Odborníci z příbuzných oborů (jazykovědci, učitelé)</a:t>
            </a:r>
            <a:endParaRPr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-GB"/>
              <a:t>Neuvědomují si rozdíly mezi jednojazykovou a mezijazykovou komunikací</a:t>
            </a:r>
            <a:endParaRPr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-GB"/>
              <a:t>Nerozlišuje mezi porozuměním, transferem a verbalizací</a:t>
            </a:r>
            <a:endParaRPr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-GB"/>
              <a:t>Neznalost odborných vědomostí a znalostí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8" name="Google Shape;578;p84"/>
          <p:cNvSpPr txBox="1">
            <a:spLocks noGrp="1"/>
          </p:cNvSpPr>
          <p:nvPr>
            <p:ph type="title"/>
          </p:nvPr>
        </p:nvSpPr>
        <p:spPr>
          <a:xfrm>
            <a:off x="727800" y="1189100"/>
            <a:ext cx="76884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i="1"/>
              <a:t>5.2.5 Odborníci ze vzdálených oborů</a:t>
            </a:r>
            <a:endParaRPr sz="2400" i="1"/>
          </a:p>
        </p:txBody>
      </p:sp>
      <p:sp>
        <p:nvSpPr>
          <p:cNvPr id="579" name="Google Shape;579;p84"/>
          <p:cNvSpPr txBox="1">
            <a:spLocks noGrp="1"/>
          </p:cNvSpPr>
          <p:nvPr>
            <p:ph type="body" idx="1"/>
          </p:nvPr>
        </p:nvSpPr>
        <p:spPr>
          <a:xfrm>
            <a:off x="729325" y="2078875"/>
            <a:ext cx="37743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-GB"/>
              <a:t>Neznalost translatologie</a:t>
            </a:r>
            <a:endParaRPr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-GB"/>
              <a:t>Detailní znalost svého vědního oboru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 i="1"/>
              <a:t>Ideální je spolupráce tlumočníka a odborníka</a:t>
            </a:r>
            <a:endParaRPr i="1"/>
          </a:p>
        </p:txBody>
      </p:sp>
      <p:sp>
        <p:nvSpPr>
          <p:cNvPr id="580" name="Google Shape;580;p84"/>
          <p:cNvSpPr txBox="1">
            <a:spLocks noGrp="1"/>
          </p:cNvSpPr>
          <p:nvPr>
            <p:ph type="body" idx="2"/>
          </p:nvPr>
        </p:nvSpPr>
        <p:spPr>
          <a:xfrm>
            <a:off x="4643604" y="2078875"/>
            <a:ext cx="37743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5" name="Google Shape;585;p85"/>
          <p:cNvSpPr txBox="1">
            <a:spLocks noGrp="1"/>
          </p:cNvSpPr>
          <p:nvPr>
            <p:ph type="title"/>
          </p:nvPr>
        </p:nvSpPr>
        <p:spPr>
          <a:xfrm>
            <a:off x="727800" y="1189100"/>
            <a:ext cx="76884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i="1"/>
              <a:t>5.3 Posluchač</a:t>
            </a:r>
            <a:endParaRPr sz="2400" i="1"/>
          </a:p>
        </p:txBody>
      </p:sp>
      <p:sp>
        <p:nvSpPr>
          <p:cNvPr id="586" name="Google Shape;586;p85"/>
          <p:cNvSpPr txBox="1">
            <a:spLocks noGrp="1"/>
          </p:cNvSpPr>
          <p:nvPr>
            <p:ph type="body" idx="1"/>
          </p:nvPr>
        </p:nvSpPr>
        <p:spPr>
          <a:xfrm>
            <a:off x="729325" y="2078875"/>
            <a:ext cx="37743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-GB"/>
              <a:t>Přímý</a:t>
            </a:r>
            <a:endParaRPr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-GB"/>
              <a:t>Nepřímý (přijímá sdělení přes tlumočníka)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  <p:sp>
        <p:nvSpPr>
          <p:cNvPr id="587" name="Google Shape;587;p85"/>
          <p:cNvSpPr txBox="1">
            <a:spLocks noGrp="1"/>
          </p:cNvSpPr>
          <p:nvPr>
            <p:ph type="body" idx="2"/>
          </p:nvPr>
        </p:nvSpPr>
        <p:spPr>
          <a:xfrm>
            <a:off x="4643604" y="2078875"/>
            <a:ext cx="37743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GB" i="1"/>
              <a:t>Pro "nepřímého" příjemce sdělení (posluchače) je obtížnější podávat zpětnou vazbu než pro přímého, protože je oddělený od řečníka tlumočníkem a tlumočnickým zpožděním</a:t>
            </a:r>
            <a:endParaRPr i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" name="Google Shape;497;p72"/>
          <p:cNvSpPr txBox="1">
            <a:spLocks noGrp="1"/>
          </p:cNvSpPr>
          <p:nvPr>
            <p:ph type="title"/>
          </p:nvPr>
        </p:nvSpPr>
        <p:spPr>
          <a:xfrm>
            <a:off x="730000" y="1318650"/>
            <a:ext cx="3300900" cy="168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4 Příčiny selhání komunikace</a:t>
            </a:r>
            <a:endParaRPr/>
          </a:p>
        </p:txBody>
      </p:sp>
      <p:sp>
        <p:nvSpPr>
          <p:cNvPr id="498" name="Google Shape;498;p72"/>
          <p:cNvSpPr txBox="1">
            <a:spLocks noGrp="1"/>
          </p:cNvSpPr>
          <p:nvPr>
            <p:ph type="body" idx="2"/>
          </p:nvPr>
        </p:nvSpPr>
        <p:spPr>
          <a:xfrm>
            <a:off x="5174225" y="1352625"/>
            <a:ext cx="3374400" cy="302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-GB" dirty="0" err="1"/>
              <a:t>Selhání</a:t>
            </a:r>
            <a:r>
              <a:rPr lang="en-GB" dirty="0"/>
              <a:t> </a:t>
            </a:r>
            <a:r>
              <a:rPr lang="en-GB" dirty="0" err="1"/>
              <a:t>komunikačního</a:t>
            </a:r>
            <a:r>
              <a:rPr lang="en-GB" dirty="0"/>
              <a:t> </a:t>
            </a:r>
            <a:r>
              <a:rPr lang="en-GB" dirty="0" err="1"/>
              <a:t>kanálu</a:t>
            </a:r>
            <a:endParaRPr dirty="0"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-GB" dirty="0" err="1"/>
              <a:t>Odlišný</a:t>
            </a:r>
            <a:r>
              <a:rPr lang="en-GB" dirty="0"/>
              <a:t> </a:t>
            </a:r>
            <a:r>
              <a:rPr lang="en-GB" dirty="0" err="1"/>
              <a:t>scénář</a:t>
            </a:r>
            <a:endParaRPr dirty="0"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-GB" dirty="0" err="1"/>
              <a:t>Nedostatečný</a:t>
            </a:r>
            <a:r>
              <a:rPr lang="en-GB" dirty="0"/>
              <a:t> </a:t>
            </a:r>
            <a:r>
              <a:rPr lang="en-GB" dirty="0" err="1"/>
              <a:t>kontext</a:t>
            </a:r>
            <a:endParaRPr dirty="0"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-GB" dirty="0" err="1"/>
              <a:t>Chybí</a:t>
            </a:r>
            <a:r>
              <a:rPr lang="en-GB" dirty="0"/>
              <a:t> </a:t>
            </a:r>
            <a:r>
              <a:rPr lang="en-GB" dirty="0" err="1"/>
              <a:t>scénář</a:t>
            </a:r>
            <a:r>
              <a:rPr lang="en-GB" dirty="0"/>
              <a:t> 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dirty="0"/>
          </a:p>
          <a:p>
            <a:pPr marL="45720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  <p:sp>
        <p:nvSpPr>
          <p:cNvPr id="499" name="Google Shape;499;p72"/>
          <p:cNvSpPr txBox="1">
            <a:spLocks noGrp="1"/>
          </p:cNvSpPr>
          <p:nvPr>
            <p:ph type="subTitle" idx="1"/>
          </p:nvPr>
        </p:nvSpPr>
        <p:spPr>
          <a:xfrm>
            <a:off x="724950" y="3161525"/>
            <a:ext cx="3300900" cy="75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" name="Google Shape;504;p73"/>
          <p:cNvSpPr txBox="1">
            <a:spLocks noGrp="1"/>
          </p:cNvSpPr>
          <p:nvPr>
            <p:ph type="title"/>
          </p:nvPr>
        </p:nvSpPr>
        <p:spPr>
          <a:xfrm>
            <a:off x="727800" y="698675"/>
            <a:ext cx="76884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i="1"/>
              <a:t>4.1 Selhání komunikačního kanálu</a:t>
            </a:r>
            <a:endParaRPr sz="2400" i="1"/>
          </a:p>
        </p:txBody>
      </p:sp>
      <p:sp>
        <p:nvSpPr>
          <p:cNvPr id="505" name="Google Shape;505;p73"/>
          <p:cNvSpPr txBox="1">
            <a:spLocks noGrp="1"/>
          </p:cNvSpPr>
          <p:nvPr>
            <p:ph type="body" idx="1"/>
          </p:nvPr>
        </p:nvSpPr>
        <p:spPr>
          <a:xfrm>
            <a:off x="729325" y="2078875"/>
            <a:ext cx="37743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Vnější příčiny</a:t>
            </a:r>
            <a:endParaRPr/>
          </a:p>
          <a:p>
            <a:pPr marL="457200" lvl="0" indent="-311150" algn="l" rtl="0">
              <a:spcBef>
                <a:spcPts val="1600"/>
              </a:spcBef>
              <a:spcAft>
                <a:spcPts val="0"/>
              </a:spcAft>
              <a:buSzPts val="1300"/>
              <a:buChar char="●"/>
            </a:pPr>
            <a:r>
              <a:rPr lang="en-GB"/>
              <a:t>Vnější překážky (překlepy, šumy)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i="1"/>
              <a:t>Zítra přijde Lebka x Zítra přijde Lenka</a:t>
            </a:r>
            <a:endParaRPr i="1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  <p:sp>
        <p:nvSpPr>
          <p:cNvPr id="506" name="Google Shape;506;p73"/>
          <p:cNvSpPr txBox="1">
            <a:spLocks noGrp="1"/>
          </p:cNvSpPr>
          <p:nvPr>
            <p:ph type="body" idx="2"/>
          </p:nvPr>
        </p:nvSpPr>
        <p:spPr>
          <a:xfrm>
            <a:off x="4643600" y="2499350"/>
            <a:ext cx="3774300" cy="184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-GB"/>
              <a:t>Fyziologické příčiny (nedoslýchavost)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i="1"/>
              <a:t>A: Promiňte to je omyl. 				         B: Jaký Emil?</a:t>
            </a:r>
            <a:endParaRPr i="1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1" name="Google Shape;511;p74"/>
          <p:cNvSpPr txBox="1">
            <a:spLocks noGrp="1"/>
          </p:cNvSpPr>
          <p:nvPr>
            <p:ph type="title"/>
          </p:nvPr>
        </p:nvSpPr>
        <p:spPr>
          <a:xfrm>
            <a:off x="727800" y="689175"/>
            <a:ext cx="76884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i="1"/>
              <a:t>4.2 Odlišný scénář</a:t>
            </a:r>
            <a:endParaRPr sz="2400" i="1"/>
          </a:p>
        </p:txBody>
      </p:sp>
      <p:sp>
        <p:nvSpPr>
          <p:cNvPr id="512" name="Google Shape;512;p74"/>
          <p:cNvSpPr txBox="1">
            <a:spLocks noGrp="1"/>
          </p:cNvSpPr>
          <p:nvPr>
            <p:ph type="body" idx="1"/>
          </p:nvPr>
        </p:nvSpPr>
        <p:spPr>
          <a:xfrm>
            <a:off x="727800" y="2536225"/>
            <a:ext cx="3774300" cy="134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-GB"/>
              <a:t>Mluvčí i posluchač aplikují odlišný scénář</a:t>
            </a:r>
            <a:endParaRPr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-GB"/>
              <a:t>Interpretují proto věty odlišně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i="1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i="1"/>
          </a:p>
        </p:txBody>
      </p:sp>
      <p:sp>
        <p:nvSpPr>
          <p:cNvPr id="513" name="Google Shape;513;p74"/>
          <p:cNvSpPr txBox="1">
            <a:spLocks noGrp="1"/>
          </p:cNvSpPr>
          <p:nvPr>
            <p:ph type="body" idx="2"/>
          </p:nvPr>
        </p:nvSpPr>
        <p:spPr>
          <a:xfrm>
            <a:off x="4643604" y="2078875"/>
            <a:ext cx="37743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i="1"/>
              <a:t>Př. </a:t>
            </a:r>
            <a:r>
              <a:rPr lang="en-GB" sz="1400" b="1" i="1"/>
              <a:t>A:</a:t>
            </a:r>
            <a:r>
              <a:rPr lang="en-GB" sz="1400" i="1"/>
              <a:t> </a:t>
            </a:r>
            <a:r>
              <a:rPr lang="en-GB" i="1"/>
              <a:t>Tento slovník je opravdový dar. Berete? </a:t>
            </a:r>
            <a:r>
              <a:rPr lang="en-GB" b="1" i="1"/>
              <a:t>B</a:t>
            </a:r>
            <a:r>
              <a:rPr lang="en-GB" i="1"/>
              <a:t>: Jistě, z celého srdce Vám děkuji.</a:t>
            </a:r>
            <a:endParaRPr i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b="1" i="1"/>
              <a:t>Poirot: </a:t>
            </a:r>
            <a:r>
              <a:rPr lang="en-GB" i="1"/>
              <a:t>Co ste dnes dělal? </a:t>
            </a:r>
            <a:r>
              <a:rPr lang="en-GB" b="1" i="1"/>
              <a:t>Komisař</a:t>
            </a:r>
            <a:r>
              <a:rPr lang="en-GB" i="1"/>
              <a:t>: Vyžehlil jsem si košili a zatkl Arthura Stanleyho. </a:t>
            </a:r>
            <a:r>
              <a:rPr lang="en-GB" b="1" i="1"/>
              <a:t>Poirot:</a:t>
            </a:r>
            <a:r>
              <a:rPr lang="en-GB" i="1"/>
              <a:t> A nepopálil jste se, mon ami? </a:t>
            </a:r>
            <a:r>
              <a:rPr lang="en-GB" b="1" i="1"/>
              <a:t>Komisař</a:t>
            </a:r>
            <a:r>
              <a:rPr lang="en-GB" i="1"/>
              <a:t>: Ne, jsem vdovec. Žehlím si roky sám.</a:t>
            </a:r>
            <a:endParaRPr i="1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" name="Google Shape;518;p75"/>
          <p:cNvSpPr txBox="1">
            <a:spLocks noGrp="1"/>
          </p:cNvSpPr>
          <p:nvPr>
            <p:ph type="title"/>
          </p:nvPr>
        </p:nvSpPr>
        <p:spPr>
          <a:xfrm>
            <a:off x="727800" y="696700"/>
            <a:ext cx="76884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i="1"/>
              <a:t>4.3 Nedostatečný kontext</a:t>
            </a:r>
            <a:endParaRPr sz="2400" i="1"/>
          </a:p>
        </p:txBody>
      </p:sp>
      <p:sp>
        <p:nvSpPr>
          <p:cNvPr id="519" name="Google Shape;519;p75"/>
          <p:cNvSpPr txBox="1">
            <a:spLocks noGrp="1"/>
          </p:cNvSpPr>
          <p:nvPr>
            <p:ph type="body" idx="1"/>
          </p:nvPr>
        </p:nvSpPr>
        <p:spPr>
          <a:xfrm>
            <a:off x="729325" y="2078875"/>
            <a:ext cx="37743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-GB"/>
              <a:t>Typicky se váže na mnohovýznamová slova a homonyma</a:t>
            </a:r>
            <a:endParaRPr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-GB"/>
              <a:t>Bez kontextu nelze správně určit význam takových slov</a:t>
            </a:r>
            <a:endParaRPr/>
          </a:p>
        </p:txBody>
      </p:sp>
      <p:sp>
        <p:nvSpPr>
          <p:cNvPr id="520" name="Google Shape;520;p75"/>
          <p:cNvSpPr txBox="1">
            <a:spLocks noGrp="1"/>
          </p:cNvSpPr>
          <p:nvPr>
            <p:ph type="body" idx="2"/>
          </p:nvPr>
        </p:nvSpPr>
        <p:spPr>
          <a:xfrm>
            <a:off x="4643604" y="2078875"/>
            <a:ext cx="37743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A: Jak se vám líbily dámské toalety? B: Jsou sice z mramoru, ale už jsem viděla čistější.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" name="Google Shape;525;p76"/>
          <p:cNvSpPr txBox="1">
            <a:spLocks noGrp="1"/>
          </p:cNvSpPr>
          <p:nvPr>
            <p:ph type="title"/>
          </p:nvPr>
        </p:nvSpPr>
        <p:spPr>
          <a:xfrm>
            <a:off x="727800" y="698650"/>
            <a:ext cx="76884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i="1"/>
              <a:t>4.4 Chybějící scénář</a:t>
            </a:r>
            <a:endParaRPr i="1"/>
          </a:p>
        </p:txBody>
      </p:sp>
      <p:sp>
        <p:nvSpPr>
          <p:cNvPr id="526" name="Google Shape;526;p76"/>
          <p:cNvSpPr txBox="1">
            <a:spLocks noGrp="1"/>
          </p:cNvSpPr>
          <p:nvPr>
            <p:ph type="body" idx="1"/>
          </p:nvPr>
        </p:nvSpPr>
        <p:spPr>
          <a:xfrm>
            <a:off x="729325" y="2078875"/>
            <a:ext cx="37743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Příjemce nemůže přiřadit odpovídající scénář</a:t>
            </a:r>
            <a:endParaRPr/>
          </a:p>
          <a:p>
            <a:pPr marL="457200" lvl="0" indent="-311150" algn="l" rtl="0">
              <a:spcBef>
                <a:spcPts val="1600"/>
              </a:spcBef>
              <a:spcAft>
                <a:spcPts val="0"/>
              </a:spcAft>
              <a:buSzPts val="1300"/>
              <a:buChar char="●"/>
            </a:pPr>
            <a:r>
              <a:rPr lang="en-GB"/>
              <a:t>Chybějící všeobecné povědomí</a:t>
            </a:r>
            <a:endParaRPr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-GB"/>
              <a:t>Rozdíly v individuálním jazyce uživatelů (idiolekt)</a:t>
            </a:r>
            <a:endParaRPr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-GB"/>
              <a:t>Rozdíly v jazyce sociálních skupin</a:t>
            </a:r>
            <a:endParaRPr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-GB"/>
              <a:t>Rozdíly v sociokulturních znalostech</a:t>
            </a:r>
            <a:endParaRPr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-GB"/>
              <a:t>Rozdíly v užívání spisovného a dialektu</a:t>
            </a:r>
            <a:endParaRPr/>
          </a:p>
        </p:txBody>
      </p:sp>
      <p:sp>
        <p:nvSpPr>
          <p:cNvPr id="527" name="Google Shape;527;p76"/>
          <p:cNvSpPr txBox="1">
            <a:spLocks noGrp="1"/>
          </p:cNvSpPr>
          <p:nvPr>
            <p:ph type="body" idx="2"/>
          </p:nvPr>
        </p:nvSpPr>
        <p:spPr>
          <a:xfrm>
            <a:off x="4643604" y="2078875"/>
            <a:ext cx="37743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★"/>
            </a:pPr>
            <a:r>
              <a:rPr lang="en-GB" i="1"/>
              <a:t>Jsi veselý jako hypochondr v márnici</a:t>
            </a:r>
            <a:endParaRPr i="1"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★"/>
            </a:pPr>
            <a:r>
              <a:rPr lang="en-GB" i="1"/>
              <a:t>To bylo pořádné faux paux.</a:t>
            </a:r>
            <a:endParaRPr i="1"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★"/>
            </a:pPr>
            <a:endParaRPr i="1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i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5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" name="Google Shape;532;p77"/>
          <p:cNvSpPr txBox="1">
            <a:spLocks noGrp="1"/>
          </p:cNvSpPr>
          <p:nvPr>
            <p:ph type="title"/>
          </p:nvPr>
        </p:nvSpPr>
        <p:spPr>
          <a:xfrm>
            <a:off x="729450" y="864300"/>
            <a:ext cx="7218600" cy="2985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5 Komunikace přes prostředníka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p78"/>
          <p:cNvSpPr txBox="1">
            <a:spLocks noGrp="1"/>
          </p:cNvSpPr>
          <p:nvPr>
            <p:ph type="title"/>
          </p:nvPr>
        </p:nvSpPr>
        <p:spPr>
          <a:xfrm>
            <a:off x="730000" y="1318650"/>
            <a:ext cx="3300900" cy="168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5 Komunikace přes zprostředkovatele</a:t>
            </a:r>
            <a:endParaRPr/>
          </a:p>
        </p:txBody>
      </p:sp>
      <p:sp>
        <p:nvSpPr>
          <p:cNvPr id="538" name="Google Shape;538;p78"/>
          <p:cNvSpPr txBox="1">
            <a:spLocks noGrp="1"/>
          </p:cNvSpPr>
          <p:nvPr>
            <p:ph type="body" idx="2"/>
          </p:nvPr>
        </p:nvSpPr>
        <p:spPr>
          <a:xfrm>
            <a:off x="4981350" y="692175"/>
            <a:ext cx="37743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Komunikační specifika</a:t>
            </a:r>
            <a:endParaRPr/>
          </a:p>
          <a:p>
            <a:pPr marL="457200" lvl="0" indent="-311150" algn="l" rtl="0">
              <a:spcBef>
                <a:spcPts val="1600"/>
              </a:spcBef>
              <a:spcAft>
                <a:spcPts val="0"/>
              </a:spcAft>
              <a:buSzPts val="1300"/>
              <a:buChar char="●"/>
            </a:pPr>
            <a:r>
              <a:rPr lang="en-GB"/>
              <a:t> třetí člen komunikace</a:t>
            </a:r>
            <a:endParaRPr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-GB"/>
              <a:t>Dva jazyky, dva kulturní vzorce</a:t>
            </a:r>
            <a:endParaRPr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-GB"/>
              <a:t>Zdvojení složek komunikační situace</a:t>
            </a:r>
            <a:endParaRPr/>
          </a:p>
        </p:txBody>
      </p:sp>
      <p:sp>
        <p:nvSpPr>
          <p:cNvPr id="539" name="Google Shape;539;p78"/>
          <p:cNvSpPr txBox="1">
            <a:spLocks noGrp="1"/>
          </p:cNvSpPr>
          <p:nvPr>
            <p:ph type="body" idx="4294967295"/>
          </p:nvPr>
        </p:nvSpPr>
        <p:spPr>
          <a:xfrm>
            <a:off x="4926604" y="2715625"/>
            <a:ext cx="37743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Psychologická specifika</a:t>
            </a:r>
            <a:endParaRPr/>
          </a:p>
          <a:p>
            <a:pPr marL="457200" lvl="0" indent="-311150" algn="l" rtl="0">
              <a:spcBef>
                <a:spcPts val="1600"/>
              </a:spcBef>
              <a:spcAft>
                <a:spcPts val="0"/>
              </a:spcAft>
              <a:buSzPts val="1300"/>
              <a:buChar char="●"/>
            </a:pPr>
            <a:r>
              <a:rPr lang="en-GB"/>
              <a:t>Sekundárnost komunikační motivace</a:t>
            </a:r>
            <a:endParaRPr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-GB"/>
              <a:t>Zdvojení způsobu formování a formulování myšlenek</a:t>
            </a:r>
            <a:endParaRPr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-GB"/>
              <a:t>Komplexnost translační činnosti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" name="Google Shape;544;p79"/>
          <p:cNvSpPr txBox="1">
            <a:spLocks noGrp="1"/>
          </p:cNvSpPr>
          <p:nvPr>
            <p:ph type="title"/>
          </p:nvPr>
        </p:nvSpPr>
        <p:spPr>
          <a:xfrm>
            <a:off x="727800" y="1181500"/>
            <a:ext cx="76884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i="1"/>
              <a:t>5.1 Vliv na řečníka</a:t>
            </a:r>
            <a:endParaRPr sz="2400" i="1"/>
          </a:p>
        </p:txBody>
      </p:sp>
      <p:sp>
        <p:nvSpPr>
          <p:cNvPr id="545" name="Google Shape;545;p79"/>
          <p:cNvSpPr txBox="1">
            <a:spLocks noGrp="1"/>
          </p:cNvSpPr>
          <p:nvPr>
            <p:ph type="body" idx="1"/>
          </p:nvPr>
        </p:nvSpPr>
        <p:spPr>
          <a:xfrm>
            <a:off x="729325" y="2078875"/>
            <a:ext cx="37743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-GB"/>
              <a:t>Větší nároky na přípravu (projevu)</a:t>
            </a:r>
            <a:endParaRPr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-GB"/>
              <a:t>Volba vyjadřovacích prostředků</a:t>
            </a:r>
            <a:endParaRPr/>
          </a:p>
          <a:p>
            <a:pPr marL="914400" lvl="1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-GB"/>
              <a:t>Např. idiolekt může komplikovat tlumočení</a:t>
            </a:r>
            <a:endParaRPr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-GB"/>
              <a:t>Větší nároky na projev a správnou artikulaci</a:t>
            </a:r>
            <a:endParaRPr/>
          </a:p>
          <a:p>
            <a:pPr marL="914400" lvl="1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-GB"/>
              <a:t>Rodného, cizího jazyka</a:t>
            </a:r>
            <a:endParaRPr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-GB"/>
              <a:t>Větší nervozita</a:t>
            </a:r>
            <a:endParaRPr/>
          </a:p>
        </p:txBody>
      </p:sp>
      <p:sp>
        <p:nvSpPr>
          <p:cNvPr id="546" name="Google Shape;546;p79"/>
          <p:cNvSpPr txBox="1">
            <a:spLocks noGrp="1"/>
          </p:cNvSpPr>
          <p:nvPr>
            <p:ph type="body" idx="2"/>
          </p:nvPr>
        </p:nvSpPr>
        <p:spPr>
          <a:xfrm>
            <a:off x="4643604" y="2078875"/>
            <a:ext cx="37743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-GB"/>
              <a:t>Spontánní vs. čtený projev</a:t>
            </a:r>
            <a:endParaRPr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-GB"/>
              <a:t>Intonace</a:t>
            </a:r>
            <a:endParaRPr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-GB"/>
              <a:t>Pauzy</a:t>
            </a:r>
            <a:endParaRPr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-GB"/>
              <a:t>Výplňková slova</a:t>
            </a:r>
            <a:endParaRPr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-GB"/>
              <a:t>Hezitační pauzy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treamline">
  <a:themeElements>
    <a:clrScheme name="Streamline">
      <a:dk1>
        <a:srgbClr val="1A9988"/>
      </a:dk1>
      <a:lt1>
        <a:srgbClr val="FFFFFF"/>
      </a:lt1>
      <a:dk2>
        <a:srgbClr val="1A1A1A"/>
      </a:dk2>
      <a:lt2>
        <a:srgbClr val="E9EDEE"/>
      </a:lt2>
      <a:accent1>
        <a:srgbClr val="595959"/>
      </a:accent1>
      <a:accent2>
        <a:srgbClr val="6AA4C8"/>
      </a:accent2>
      <a:accent3>
        <a:srgbClr val="EB5600"/>
      </a:accent3>
      <a:accent4>
        <a:srgbClr val="A2FFE8"/>
      </a:accent4>
      <a:accent5>
        <a:srgbClr val="1C3678"/>
      </a:accent5>
      <a:accent6>
        <a:srgbClr val="FFB8A2"/>
      </a:accent6>
      <a:hlink>
        <a:srgbClr val="1C3678"/>
      </a:hlink>
      <a:folHlink>
        <a:srgbClr val="1C367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539</Words>
  <Application>Microsoft Office PowerPoint</Application>
  <PresentationFormat>Předvádění na obrazovce (16:9)</PresentationFormat>
  <Paragraphs>93</Paragraphs>
  <Slides>15</Slides>
  <Notes>15</Notes>
  <HiddenSlides>1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Raleway</vt:lpstr>
      <vt:lpstr>Lato</vt:lpstr>
      <vt:lpstr>Streamline</vt:lpstr>
      <vt:lpstr>4 Selhání komunikace</vt:lpstr>
      <vt:lpstr>4 Příčiny selhání komunikace</vt:lpstr>
      <vt:lpstr>4.1 Selhání komunikačního kanálu</vt:lpstr>
      <vt:lpstr>4.2 Odlišný scénář</vt:lpstr>
      <vt:lpstr>4.3 Nedostatečný kontext</vt:lpstr>
      <vt:lpstr>4.4 Chybějící scénář</vt:lpstr>
      <vt:lpstr>5 Komunikace přes prostředníka</vt:lpstr>
      <vt:lpstr>5 Komunikace přes zprostředkovatele</vt:lpstr>
      <vt:lpstr>5.1 Vliv na řečníka</vt:lpstr>
      <vt:lpstr>5.2 Mezičlánek komunikace - tlumočník</vt:lpstr>
      <vt:lpstr>5.2.1 Tlumočník laik</vt:lpstr>
      <vt:lpstr>5.2.3 Rádobyodborníci</vt:lpstr>
      <vt:lpstr>5.2.4 Odborníci</vt:lpstr>
      <vt:lpstr>5.2.5 Odborníci ze vzdálených oborů</vt:lpstr>
      <vt:lpstr>5.3 Posluchač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Teorie komunikace a základy translatologie</dc:title>
  <dc:creator>Ivana Kupčíková</dc:creator>
  <cp:lastModifiedBy>Ivana Kupčíková</cp:lastModifiedBy>
  <cp:revision>7</cp:revision>
  <dcterms:modified xsi:type="dcterms:W3CDTF">2020-12-01T19:44:36Z</dcterms:modified>
</cp:coreProperties>
</file>