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325" r:id="rId5"/>
    <p:sldId id="334" r:id="rId6"/>
    <p:sldId id="318" r:id="rId7"/>
    <p:sldId id="335" r:id="rId8"/>
    <p:sldId id="336" r:id="rId9"/>
    <p:sldId id="337" r:id="rId10"/>
    <p:sldId id="338" r:id="rId11"/>
    <p:sldId id="319" r:id="rId12"/>
    <p:sldId id="339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20" r:id="rId22"/>
    <p:sldId id="321" r:id="rId23"/>
    <p:sldId id="323" r:id="rId24"/>
    <p:sldId id="322" r:id="rId25"/>
    <p:sldId id="324" r:id="rId26"/>
    <p:sldId id="300" r:id="rId27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263D-5D23-41FA-9F70-1B4023A4AC0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9A8E-319B-42B1-A63F-17E336522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6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988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4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32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21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96066178-televizni-klub-neslysicich/207562221800019#CTPlayer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827584" y="1340768"/>
            <a:ext cx="7488832" cy="219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D2D6"/>
              </a:buClr>
              <a:buSzPts val="1400"/>
              <a:buFont typeface="Trebuchet MS"/>
              <a:buNone/>
            </a:pPr>
            <a:r>
              <a:rPr lang="cs-CZ" sz="4000" b="1" dirty="0" smtClean="0">
                <a:solidFill>
                  <a:srgbClr val="ADD2D6"/>
                </a:solidFill>
              </a:rPr>
              <a:t>Základy </a:t>
            </a:r>
            <a:r>
              <a:rPr lang="cs-CZ" sz="4000" b="1" dirty="0" err="1" smtClean="0">
                <a:solidFill>
                  <a:srgbClr val="ADD2D6"/>
                </a:solidFill>
              </a:rPr>
              <a:t>translatologie</a:t>
            </a:r>
            <a:r>
              <a:rPr lang="cs-CZ" sz="4000" b="1" dirty="0" smtClean="0">
                <a:solidFill>
                  <a:srgbClr val="ADD2D6"/>
                </a:solidFill>
              </a:rPr>
              <a:t/>
            </a:r>
            <a:br>
              <a:rPr lang="cs-CZ" sz="4000" b="1" dirty="0" smtClean="0">
                <a:solidFill>
                  <a:srgbClr val="ADD2D6"/>
                </a:solidFill>
              </a:rPr>
            </a:br>
            <a:r>
              <a:rPr lang="cs-CZ" sz="4000" b="1" dirty="0">
                <a:solidFill>
                  <a:srgbClr val="ADD2D6"/>
                </a:solidFill>
              </a:rPr>
              <a:t/>
            </a:r>
            <a:br>
              <a:rPr lang="cs-CZ" sz="4000" b="1" dirty="0">
                <a:solidFill>
                  <a:srgbClr val="ADD2D6"/>
                </a:solidFill>
              </a:rPr>
            </a:br>
            <a:r>
              <a:rPr lang="cs-CZ" sz="3600" b="1" dirty="0" smtClean="0">
                <a:solidFill>
                  <a:srgbClr val="ADD2D6"/>
                </a:solidFill>
              </a:rPr>
              <a:t>Pohled do historie</a:t>
            </a:r>
            <a:br>
              <a:rPr lang="cs-CZ" sz="3600" b="1" dirty="0" smtClean="0">
                <a:solidFill>
                  <a:srgbClr val="ADD2D6"/>
                </a:solidFill>
              </a:rPr>
            </a:br>
            <a:r>
              <a:rPr lang="cs-CZ" sz="3600" b="1" dirty="0" smtClean="0">
                <a:solidFill>
                  <a:srgbClr val="ADD2D6"/>
                </a:solidFill>
              </a:rPr>
              <a:t>tlumočení a překladu ČZJ</a:t>
            </a:r>
            <a:r>
              <a:rPr lang="cs-CZ" sz="4000" b="1" i="0" u="none" strike="noStrike" cap="none" dirty="0" smtClean="0">
                <a:solidFill>
                  <a:srgbClr val="ADD2D6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4000" b="1" i="0" u="none" strike="noStrike" cap="none" dirty="0" smtClean="0">
                <a:solidFill>
                  <a:srgbClr val="ADD2D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6300192" y="6093296"/>
            <a:ext cx="2519958" cy="50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Ivana Kupčíková</a:t>
            </a: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54012" y="5791200"/>
            <a:ext cx="2994025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Výsledek obrázku pro 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59924"/>
            <a:ext cx="3318404" cy="24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1" dirty="0" smtClean="0">
                <a:solidFill>
                  <a:schemeClr val="tx1"/>
                </a:solidFill>
              </a:rPr>
              <a:t>1993</a:t>
            </a:r>
            <a:r>
              <a:rPr lang="cs-CZ" sz="2600" dirty="0" smtClean="0">
                <a:solidFill>
                  <a:schemeClr val="tx1"/>
                </a:solidFill>
              </a:rPr>
              <a:t> první výzkumy ČZJ a boj za jeho statut. Institut neslyšících v Berouně (1993)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Výsledek obrázku pro alena macu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80" y="3140968"/>
            <a:ext cx="6192687" cy="34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- </a:t>
            </a:r>
            <a:r>
              <a:rPr lang="cs-CZ" sz="2600" b="1" dirty="0" smtClean="0">
                <a:solidFill>
                  <a:schemeClr val="tx1"/>
                </a:solidFill>
              </a:rPr>
              <a:t>1.9.1994</a:t>
            </a:r>
            <a:r>
              <a:rPr lang="cs-CZ" sz="2600" dirty="0" smtClean="0">
                <a:solidFill>
                  <a:schemeClr val="tx1"/>
                </a:solidFill>
              </a:rPr>
              <a:t> počátek tlumočení ve vzdělávání (SZŠ Beroun),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- </a:t>
            </a:r>
            <a:r>
              <a:rPr lang="cs-CZ" sz="2600" b="1" dirty="0" smtClean="0">
                <a:solidFill>
                  <a:schemeClr val="tx1"/>
                </a:solidFill>
              </a:rPr>
              <a:t>11/1995</a:t>
            </a:r>
            <a:r>
              <a:rPr lang="cs-CZ" sz="2600" dirty="0" smtClean="0">
                <a:solidFill>
                  <a:schemeClr val="tx1"/>
                </a:solidFill>
              </a:rPr>
              <a:t> Kubicová, </a:t>
            </a:r>
            <a:r>
              <a:rPr lang="cs-CZ" sz="2600" dirty="0" err="1" smtClean="0">
                <a:solidFill>
                  <a:schemeClr val="tx1"/>
                </a:solidFill>
              </a:rPr>
              <a:t>Bubrle</a:t>
            </a:r>
            <a:r>
              <a:rPr lang="cs-CZ" sz="2600" dirty="0" smtClean="0">
                <a:solidFill>
                  <a:schemeClr val="tx1"/>
                </a:solidFill>
              </a:rPr>
              <a:t> se zúčastňují konference EFSLI (</a:t>
            </a:r>
            <a:r>
              <a:rPr lang="cs-CZ" sz="2600" dirty="0" err="1" smtClean="0">
                <a:solidFill>
                  <a:schemeClr val="tx1"/>
                </a:solidFill>
              </a:rPr>
              <a:t>European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Forum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of</a:t>
            </a:r>
            <a:r>
              <a:rPr lang="cs-CZ" sz="2600" dirty="0" smtClean="0">
                <a:solidFill>
                  <a:schemeClr val="tx1"/>
                </a:solidFill>
              </a:rPr>
              <a:t> Sign </a:t>
            </a:r>
            <a:r>
              <a:rPr lang="cs-CZ" sz="2600" dirty="0" err="1" smtClean="0">
                <a:solidFill>
                  <a:schemeClr val="tx1"/>
                </a:solidFill>
              </a:rPr>
              <a:t>Language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Interpreters</a:t>
            </a:r>
            <a:r>
              <a:rPr lang="cs-CZ" sz="2600" dirty="0" smtClean="0">
                <a:solidFill>
                  <a:schemeClr val="tx1"/>
                </a:solidFill>
              </a:rPr>
              <a:t>) – Belgie, </a:t>
            </a:r>
            <a:r>
              <a:rPr lang="cs-CZ" sz="2600" dirty="0" err="1" smtClean="0">
                <a:solidFill>
                  <a:schemeClr val="tx1"/>
                </a:solidFill>
              </a:rPr>
              <a:t>Gent</a:t>
            </a:r>
            <a:r>
              <a:rPr lang="cs-CZ" sz="2600" dirty="0" smtClean="0">
                <a:solidFill>
                  <a:schemeClr val="tx1"/>
                </a:solidFill>
              </a:rPr>
              <a:t>: Minimální jazyková dovednosti tlumočníka,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- </a:t>
            </a:r>
            <a:r>
              <a:rPr lang="cs-CZ" sz="2600" b="1" dirty="0" smtClean="0">
                <a:solidFill>
                  <a:schemeClr val="tx1"/>
                </a:solidFill>
              </a:rPr>
              <a:t>31.8.1996</a:t>
            </a:r>
            <a:r>
              <a:rPr lang="cs-CZ" sz="2600" dirty="0" smtClean="0">
                <a:solidFill>
                  <a:schemeClr val="tx1"/>
                </a:solidFill>
              </a:rPr>
              <a:t> založena OTZJ – Organizace tlumočníků znakového jazyka (Ludmila Bartíková), </a:t>
            </a: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9/</a:t>
            </a:r>
            <a:r>
              <a:rPr lang="cs-CZ" sz="2600" b="1" dirty="0" smtClean="0">
                <a:solidFill>
                  <a:schemeClr val="tx1"/>
                </a:solidFill>
              </a:rPr>
              <a:t>1998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založení </a:t>
            </a:r>
            <a:r>
              <a:rPr lang="cs-CZ" sz="2600" dirty="0" err="1">
                <a:solidFill>
                  <a:schemeClr val="tx1"/>
                </a:solidFill>
              </a:rPr>
              <a:t>ČNESu</a:t>
            </a:r>
            <a:r>
              <a:rPr lang="cs-CZ" sz="2600" dirty="0">
                <a:solidFill>
                  <a:schemeClr val="tx1"/>
                </a:solidFill>
              </a:rPr>
              <a:t> na FF </a:t>
            </a:r>
            <a:r>
              <a:rPr lang="cs-CZ" sz="2600" dirty="0" smtClean="0">
                <a:solidFill>
                  <a:schemeClr val="tx1"/>
                </a:solidFill>
              </a:rPr>
              <a:t>UK,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9</a:t>
            </a:r>
            <a:r>
              <a:rPr lang="cs-CZ" sz="2600" b="1" dirty="0"/>
              <a:t>. 12. 1998 </a:t>
            </a:r>
            <a:r>
              <a:rPr lang="cs-CZ" sz="2600" dirty="0"/>
              <a:t>–první tlumočení divadelní hry: Plukovník Pták (Gabriela Houdková</a:t>
            </a:r>
            <a:r>
              <a:rPr lang="cs-CZ" sz="2600" dirty="0" smtClean="0"/>
              <a:t>),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pt-BR" sz="2600" b="1" dirty="0" smtClean="0"/>
              <a:t>jaro </a:t>
            </a:r>
            <a:r>
              <a:rPr lang="pt-BR" sz="2600" b="1" dirty="0"/>
              <a:t>1999 </a:t>
            </a:r>
            <a:r>
              <a:rPr lang="pt-BR" sz="2600" dirty="0"/>
              <a:t>–do Prahy přijela americká tlumočnice a misionářka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/>
              <a:t>a misionářka Vesta </a:t>
            </a:r>
            <a:r>
              <a:rPr lang="cs-CZ" sz="2600" dirty="0" err="1" smtClean="0"/>
              <a:t>Dee</a:t>
            </a:r>
            <a:r>
              <a:rPr lang="cs-CZ" sz="2600" dirty="0" smtClean="0"/>
              <a:t> </a:t>
            </a:r>
            <a:r>
              <a:rPr lang="cs-CZ" sz="2600" dirty="0" err="1" smtClean="0"/>
              <a:t>Sauter</a:t>
            </a:r>
            <a:r>
              <a:rPr lang="cs-CZ" sz="2600" dirty="0" smtClean="0"/>
              <a:t>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- rok </a:t>
            </a:r>
            <a:r>
              <a:rPr lang="cs-CZ" sz="2600" b="1" dirty="0" smtClean="0">
                <a:solidFill>
                  <a:schemeClr val="tx1"/>
                </a:solidFill>
              </a:rPr>
              <a:t>1999</a:t>
            </a:r>
            <a:r>
              <a:rPr lang="cs-CZ" sz="2600" dirty="0" smtClean="0">
                <a:solidFill>
                  <a:schemeClr val="tx1"/>
                </a:solidFill>
              </a:rPr>
              <a:t> ve znamení návštěv - </a:t>
            </a:r>
            <a:r>
              <a:rPr lang="cs-CZ" sz="2600" dirty="0"/>
              <a:t>Nizozemec </a:t>
            </a:r>
            <a:r>
              <a:rPr lang="cs-CZ" sz="2600" dirty="0" err="1" smtClean="0"/>
              <a:t>Gerdinand</a:t>
            </a:r>
            <a:r>
              <a:rPr lang="cs-CZ" sz="2600" dirty="0" smtClean="0"/>
              <a:t> </a:t>
            </a:r>
            <a:r>
              <a:rPr lang="cs-CZ" sz="2600" dirty="0" err="1" smtClean="0"/>
              <a:t>Wagenaara</a:t>
            </a:r>
            <a:r>
              <a:rPr lang="cs-CZ" sz="2600" dirty="0" smtClean="0"/>
              <a:t>, </a:t>
            </a:r>
            <a:r>
              <a:rPr lang="cs-CZ" sz="2600" dirty="0"/>
              <a:t>Američanka Mindy </a:t>
            </a:r>
            <a:r>
              <a:rPr lang="cs-CZ" sz="2600" dirty="0" smtClean="0"/>
              <a:t>Brown, </a:t>
            </a:r>
            <a:r>
              <a:rPr lang="cs-CZ" sz="2600" dirty="0"/>
              <a:t>A</a:t>
            </a:r>
            <a:r>
              <a:rPr lang="cs-CZ" sz="2600" dirty="0" smtClean="0"/>
              <a:t>meričanka </a:t>
            </a:r>
            <a:r>
              <a:rPr lang="cs-CZ" sz="2600" dirty="0" err="1" smtClean="0"/>
              <a:t>Lillian</a:t>
            </a:r>
            <a:r>
              <a:rPr lang="cs-CZ" sz="2600" dirty="0" smtClean="0"/>
              <a:t> </a:t>
            </a:r>
            <a:r>
              <a:rPr lang="cs-CZ" sz="2600" dirty="0" err="1" smtClean="0"/>
              <a:t>Beardová</a:t>
            </a:r>
            <a:r>
              <a:rPr lang="cs-CZ" sz="2600" dirty="0" smtClean="0"/>
              <a:t> (v </a:t>
            </a:r>
            <a:r>
              <a:rPr lang="cs-CZ" sz="2600" dirty="0"/>
              <a:t>roce 1964 založila RID) </a:t>
            </a:r>
            <a:r>
              <a:rPr lang="cs-CZ" sz="2600" dirty="0" smtClean="0"/>
              <a:t>a další…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2000</a:t>
            </a:r>
            <a:r>
              <a:rPr lang="cs-CZ" sz="2600" dirty="0" smtClean="0"/>
              <a:t> MU založeno Středisko </a:t>
            </a:r>
            <a:r>
              <a:rPr lang="cs-CZ" sz="2600" dirty="0" err="1" smtClean="0"/>
              <a:t>Teiresiás</a:t>
            </a:r>
            <a:r>
              <a:rPr lang="cs-CZ" sz="2600" dirty="0" smtClean="0"/>
              <a:t>, </a:t>
            </a:r>
            <a:endParaRPr lang="cs-CZ" sz="2600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25</a:t>
            </a:r>
            <a:r>
              <a:rPr lang="cs-CZ" sz="2600" b="1" dirty="0"/>
              <a:t>. 5. 2000 </a:t>
            </a:r>
            <a:r>
              <a:rPr lang="cs-CZ" sz="2600" dirty="0"/>
              <a:t>–založena Pevnost (Petr </a:t>
            </a:r>
            <a:r>
              <a:rPr lang="cs-CZ" sz="2600" dirty="0" err="1" smtClean="0"/>
              <a:t>Vysuček</a:t>
            </a:r>
            <a:r>
              <a:rPr lang="cs-CZ" sz="2600" dirty="0" smtClean="0"/>
              <a:t>), </a:t>
            </a:r>
            <a:endParaRPr lang="cs-CZ" sz="2600" dirty="0">
              <a:solidFill>
                <a:schemeClr val="tx1"/>
              </a:solidFill>
            </a:endParaRPr>
          </a:p>
          <a:p>
            <a:pPr marL="609600" indent="-342900">
              <a:buClr>
                <a:schemeClr val="accent2"/>
              </a:buClr>
              <a:buSzPts val="2600"/>
              <a:buFontTx/>
              <a:buChar char="-"/>
            </a:pPr>
            <a:endParaRPr lang="cs-CZ" sz="2400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/>
              <a:t>20. 12. 2000 </a:t>
            </a:r>
            <a:r>
              <a:rPr lang="cs-CZ" sz="2600" dirty="0" smtClean="0"/>
              <a:t>založena </a:t>
            </a:r>
            <a:r>
              <a:rPr lang="cs-CZ" sz="2600" dirty="0"/>
              <a:t>ČKTZJ </a:t>
            </a:r>
            <a:r>
              <a:rPr lang="cs-CZ" sz="2600" dirty="0" smtClean="0"/>
              <a:t>- Česká </a:t>
            </a:r>
            <a:r>
              <a:rPr lang="cs-CZ" sz="2600" dirty="0"/>
              <a:t>komora tlumočníků znakového jazyka </a:t>
            </a:r>
            <a:r>
              <a:rPr lang="cs-CZ" sz="2600" dirty="0" smtClean="0"/>
              <a:t>(Jiří </a:t>
            </a:r>
            <a:r>
              <a:rPr lang="cs-CZ" sz="2600" dirty="0"/>
              <a:t>Janeček</a:t>
            </a:r>
            <a:r>
              <a:rPr lang="cs-CZ" sz="2600" dirty="0" smtClean="0"/>
              <a:t>),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l</a:t>
            </a:r>
            <a:r>
              <a:rPr lang="cs-CZ" sz="2600" b="1" dirty="0" smtClean="0"/>
              <a:t>istopad 2001</a:t>
            </a:r>
            <a:r>
              <a:rPr lang="cs-CZ" sz="2600" dirty="0" smtClean="0"/>
              <a:t> – při </a:t>
            </a:r>
            <a:r>
              <a:rPr lang="cs-CZ" sz="2600" dirty="0" err="1" smtClean="0"/>
              <a:t>ASNEPu</a:t>
            </a:r>
            <a:r>
              <a:rPr lang="cs-CZ" sz="2600" dirty="0" smtClean="0"/>
              <a:t> vzniká </a:t>
            </a:r>
            <a:r>
              <a:rPr lang="cs-CZ" sz="2600" dirty="0"/>
              <a:t>Expertní </a:t>
            </a:r>
            <a:r>
              <a:rPr lang="cs-CZ" sz="2600" dirty="0" smtClean="0"/>
              <a:t>komise </a:t>
            </a:r>
            <a:r>
              <a:rPr lang="cs-CZ" sz="2600" dirty="0"/>
              <a:t>pro otázky tlumočení neslyšícím (EKOTN</a:t>
            </a:r>
            <a:r>
              <a:rPr lang="cs-CZ" sz="2600" dirty="0" smtClean="0"/>
              <a:t>), 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6</a:t>
            </a:r>
            <a:r>
              <a:rPr lang="cs-CZ" sz="2600" b="1" dirty="0"/>
              <a:t>. 1. 2002 </a:t>
            </a:r>
            <a:r>
              <a:rPr lang="cs-CZ" sz="2600" dirty="0"/>
              <a:t>–poprvé tlumočen Tříkrálový </a:t>
            </a:r>
            <a:r>
              <a:rPr lang="cs-CZ" sz="2600" dirty="0" smtClean="0"/>
              <a:t>večer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2002 </a:t>
            </a:r>
            <a:r>
              <a:rPr lang="cs-CZ" sz="2600" dirty="0" smtClean="0"/>
              <a:t>ČKTZJ - </a:t>
            </a:r>
            <a:r>
              <a:rPr lang="cs-CZ" sz="2600" dirty="0"/>
              <a:t>projekt Tlumočník očima neslyšícího dítěte (</a:t>
            </a:r>
            <a:r>
              <a:rPr lang="cs-CZ" sz="2600" dirty="0" smtClean="0"/>
              <a:t>TOND)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19</a:t>
            </a:r>
            <a:r>
              <a:rPr lang="cs-CZ" sz="2600" b="1" dirty="0"/>
              <a:t>. 2. 2002 </a:t>
            </a:r>
            <a:r>
              <a:rPr lang="cs-CZ" sz="2600" dirty="0"/>
              <a:t>–založena Národní rada tlumočníků a lektorů ZJ v ČR (NRTLZJ, Jaroslav </a:t>
            </a:r>
            <a:r>
              <a:rPr lang="cs-CZ" sz="2600" dirty="0" smtClean="0"/>
              <a:t>Paur)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prosinec </a:t>
            </a:r>
            <a:r>
              <a:rPr lang="cs-CZ" sz="2600" b="1" dirty="0"/>
              <a:t>2002 </a:t>
            </a:r>
            <a:r>
              <a:rPr lang="cs-CZ" sz="2600" dirty="0" smtClean="0"/>
              <a:t>–ČKTZJ </a:t>
            </a:r>
            <a:r>
              <a:rPr lang="cs-CZ" sz="2600" dirty="0"/>
              <a:t>poprvé tlumočí koncert Podepsáno srdcem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2003 </a:t>
            </a:r>
            <a:r>
              <a:rPr lang="cs-CZ" sz="2600" dirty="0" smtClean="0"/>
              <a:t>– ČKTZJ </a:t>
            </a:r>
            <a:r>
              <a:rPr lang="cs-CZ" sz="2600" dirty="0"/>
              <a:t>se stává členem </a:t>
            </a:r>
            <a:r>
              <a:rPr lang="cs-CZ" sz="2600" dirty="0" smtClean="0"/>
              <a:t>EFSLI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duben </a:t>
            </a:r>
            <a:r>
              <a:rPr lang="cs-CZ" sz="2600" b="1" dirty="0"/>
              <a:t>2003 </a:t>
            </a:r>
            <a:r>
              <a:rPr lang="cs-CZ" sz="2600" dirty="0"/>
              <a:t>–tlumočená premiéra </a:t>
            </a:r>
            <a:r>
              <a:rPr lang="cs-CZ" sz="2600" dirty="0" err="1" smtClean="0"/>
              <a:t>Tracyho</a:t>
            </a:r>
            <a:r>
              <a:rPr lang="cs-CZ" sz="2600" dirty="0" smtClean="0"/>
              <a:t> tygra </a:t>
            </a:r>
            <a:r>
              <a:rPr lang="cs-CZ" sz="2600" dirty="0"/>
              <a:t>(stínové tlumočení</a:t>
            </a:r>
            <a:r>
              <a:rPr lang="cs-CZ" sz="2600" dirty="0" smtClean="0"/>
              <a:t>)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23. 7. 2003 </a:t>
            </a:r>
            <a:r>
              <a:rPr lang="cs-CZ" sz="2600" dirty="0" smtClean="0"/>
              <a:t>–na 14. kongresu WFD v Montrealu zahájila svou činnost WASLI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 </a:t>
            </a:r>
            <a:r>
              <a:rPr lang="cs-CZ" sz="2600" b="1" dirty="0" smtClean="0"/>
              <a:t>29</a:t>
            </a:r>
            <a:r>
              <a:rPr lang="cs-CZ" sz="2600" b="1" dirty="0"/>
              <a:t>. 9. 2003 </a:t>
            </a:r>
            <a:r>
              <a:rPr lang="cs-CZ" sz="2600" dirty="0" smtClean="0"/>
              <a:t>- </a:t>
            </a:r>
            <a:r>
              <a:rPr lang="cs-CZ" sz="2600" dirty="0"/>
              <a:t>CZTN </a:t>
            </a:r>
            <a:r>
              <a:rPr lang="cs-CZ" sz="2600" dirty="0" smtClean="0"/>
              <a:t>- Centrum </a:t>
            </a:r>
            <a:r>
              <a:rPr lang="cs-CZ" sz="2600" dirty="0"/>
              <a:t>zprostředkování tlumočníků pro neslyšící zahájilo </a:t>
            </a:r>
            <a:r>
              <a:rPr lang="cs-CZ" sz="2600" dirty="0" smtClean="0"/>
              <a:t>provoz, od 1</a:t>
            </a:r>
            <a:r>
              <a:rPr lang="cs-CZ" sz="2600" dirty="0"/>
              <a:t>. 3. </a:t>
            </a:r>
            <a:r>
              <a:rPr lang="cs-CZ" sz="2600" dirty="0" smtClean="0"/>
              <a:t>2004 tlumočení proplácí</a:t>
            </a:r>
            <a:endParaRPr lang="cs-CZ" sz="2600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duben </a:t>
            </a:r>
            <a:r>
              <a:rPr lang="cs-CZ" sz="2600" b="1" dirty="0"/>
              <a:t>2004 </a:t>
            </a:r>
            <a:r>
              <a:rPr lang="cs-CZ" sz="2600" dirty="0"/>
              <a:t>–tlumočená premiéra V melounovém cukru (zónové tlumočení)</a:t>
            </a: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2004 </a:t>
            </a:r>
            <a:r>
              <a:rPr lang="cs-CZ" sz="2600" dirty="0" smtClean="0"/>
              <a:t>ČKTZJ realizuje CVP – certifikační vzdělávací program,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2006</a:t>
            </a:r>
            <a:r>
              <a:rPr lang="cs-CZ" sz="2600" dirty="0" smtClean="0"/>
              <a:t>–Katedra </a:t>
            </a:r>
            <a:r>
              <a:rPr lang="cs-CZ" sz="2600" dirty="0"/>
              <a:t>kybernetiky Západočeské univerzity v Plzni začíná vyvíjet virtuálního tlumočníka ZJ </a:t>
            </a:r>
            <a:r>
              <a:rPr lang="cs-CZ" sz="2600" dirty="0" err="1" smtClean="0"/>
              <a:t>avatara</a:t>
            </a:r>
            <a:r>
              <a:rPr lang="cs-CZ" sz="2600" dirty="0" smtClean="0"/>
              <a:t>,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15</a:t>
            </a:r>
            <a:r>
              <a:rPr lang="cs-CZ" sz="2600" b="1" dirty="0"/>
              <a:t>.-17. 9. 2006 </a:t>
            </a:r>
            <a:r>
              <a:rPr lang="cs-CZ" sz="2600" dirty="0" smtClean="0"/>
              <a:t>- ČKTZJ </a:t>
            </a:r>
            <a:r>
              <a:rPr lang="cs-CZ" sz="2600" dirty="0"/>
              <a:t>pořádá v Praze konferenci EFSLI (120 tlumočníků z 23 zemí, téma: Inovativní praktiky v týmovém </a:t>
            </a:r>
            <a:r>
              <a:rPr lang="cs-CZ" sz="2600" dirty="0" smtClean="0"/>
              <a:t>tlumočení)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- 2006 </a:t>
            </a:r>
            <a:r>
              <a:rPr lang="cs-CZ" sz="2600" dirty="0" smtClean="0"/>
              <a:t>ČUN zahájen </a:t>
            </a:r>
            <a:r>
              <a:rPr lang="cs-CZ" sz="2600" dirty="0"/>
              <a:t>simultánní přepis mluvené </a:t>
            </a:r>
            <a:r>
              <a:rPr lang="cs-CZ" sz="2600" dirty="0" smtClean="0"/>
              <a:t>řeči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- 2006-2008</a:t>
            </a:r>
            <a:r>
              <a:rPr lang="cs-CZ" sz="2600" dirty="0"/>
              <a:t> -</a:t>
            </a:r>
            <a:r>
              <a:rPr lang="cs-CZ" sz="2600" dirty="0" smtClean="0"/>
              <a:t> ČKTZJ projekt </a:t>
            </a:r>
            <a:r>
              <a:rPr lang="cs-CZ" sz="2600" dirty="0"/>
              <a:t>JPD3 –</a:t>
            </a:r>
            <a:r>
              <a:rPr lang="cs-CZ" sz="2600" dirty="0" smtClean="0"/>
              <a:t>Vytvoření výukových materiálů pro tlumočníky </a:t>
            </a:r>
          </a:p>
          <a:p>
            <a:pPr marL="723900" indent="-457200">
              <a:buClr>
                <a:schemeClr val="accent2"/>
              </a:buClr>
              <a:buSzPts val="2600"/>
              <a:buFontTx/>
              <a:buChar char="-"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400" dirty="0" smtClean="0"/>
              <a:t>-</a:t>
            </a:r>
            <a:r>
              <a:rPr lang="cs-CZ" sz="2400" b="1" dirty="0" smtClean="0"/>
              <a:t> </a:t>
            </a:r>
            <a:r>
              <a:rPr lang="cs-CZ" sz="2600" b="1" dirty="0" smtClean="0"/>
              <a:t>6</a:t>
            </a:r>
            <a:r>
              <a:rPr lang="cs-CZ" sz="2600" b="1" dirty="0"/>
              <a:t>. 1. 2007 </a:t>
            </a:r>
            <a:r>
              <a:rPr lang="cs-CZ" sz="2600" dirty="0"/>
              <a:t>–poprvé tlumočena upravená verze muzikálu Obraz Doriana </a:t>
            </a:r>
            <a:r>
              <a:rPr lang="cs-CZ" sz="2600" dirty="0" err="1" smtClean="0"/>
              <a:t>Graye</a:t>
            </a:r>
            <a:r>
              <a:rPr lang="cs-CZ" sz="2600" dirty="0" smtClean="0"/>
              <a:t>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2007</a:t>
            </a:r>
            <a:r>
              <a:rPr lang="cs-CZ" sz="2600" dirty="0" smtClean="0"/>
              <a:t>–vzniká </a:t>
            </a:r>
            <a:r>
              <a:rPr lang="cs-CZ" sz="2600" dirty="0"/>
              <a:t>Institut neslyšících pro specializované </a:t>
            </a:r>
            <a:r>
              <a:rPr lang="cs-CZ" sz="2600" dirty="0" smtClean="0"/>
              <a:t>vzdělávání,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2008 </a:t>
            </a:r>
            <a:r>
              <a:rPr lang="cs-CZ" sz="2600" dirty="0" smtClean="0"/>
              <a:t>–vzniká </a:t>
            </a:r>
            <a:r>
              <a:rPr lang="cs-CZ" sz="2600" dirty="0"/>
              <a:t>o. s. </a:t>
            </a:r>
            <a:r>
              <a:rPr lang="cs-CZ" sz="2600" dirty="0" smtClean="0"/>
              <a:t>CODA – Slyšící potomci neslyšících rodičů (</a:t>
            </a:r>
            <a:r>
              <a:rPr lang="cs-CZ" sz="2600" dirty="0"/>
              <a:t>Karel </a:t>
            </a:r>
            <a:r>
              <a:rPr lang="cs-CZ" sz="2600" dirty="0" err="1" smtClean="0"/>
              <a:t>Redlich</a:t>
            </a:r>
            <a:r>
              <a:rPr lang="cs-CZ" sz="2600" dirty="0" smtClean="0"/>
              <a:t>),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říjen </a:t>
            </a:r>
            <a:r>
              <a:rPr lang="cs-CZ" sz="2600" b="1" dirty="0"/>
              <a:t>2008 </a:t>
            </a:r>
            <a:r>
              <a:rPr lang="cs-CZ" sz="2600" dirty="0"/>
              <a:t>–zahájeno online tlumočení (APPN, dnes Tichý svět; v r. 2015 zaměstnává 15 tlumočníků</a:t>
            </a:r>
            <a:r>
              <a:rPr lang="cs-CZ" sz="2600" dirty="0" smtClean="0"/>
              <a:t>),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prosinec </a:t>
            </a:r>
            <a:r>
              <a:rPr lang="cs-CZ" sz="2600" b="1" dirty="0"/>
              <a:t>2008 </a:t>
            </a:r>
            <a:r>
              <a:rPr lang="cs-CZ" sz="2600" dirty="0"/>
              <a:t>–první celovečerní tlumočený film Kdopak by se vlka </a:t>
            </a:r>
            <a:r>
              <a:rPr lang="cs-CZ" sz="2600" dirty="0" smtClean="0"/>
              <a:t>bál,</a:t>
            </a:r>
            <a:endParaRPr lang="cs-CZ" sz="2600" dirty="0"/>
          </a:p>
          <a:p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400" dirty="0" smtClean="0"/>
              <a:t>-</a:t>
            </a:r>
            <a:r>
              <a:rPr lang="cs-CZ" sz="2400" b="1" dirty="0" smtClean="0"/>
              <a:t> </a:t>
            </a:r>
            <a:r>
              <a:rPr lang="cs-CZ" sz="2600" b="1" dirty="0"/>
              <a:t>únor 2009 </a:t>
            </a:r>
            <a:r>
              <a:rPr lang="cs-CZ" sz="2600" dirty="0"/>
              <a:t>–na FF UK zahájeno Celoživotní vzdělávání pro tlumočníky ZJ</a:t>
            </a:r>
            <a:endParaRPr lang="cs-CZ" sz="26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</a:t>
            </a:r>
            <a:r>
              <a:rPr lang="cs-CZ" sz="2600" b="1" dirty="0"/>
              <a:t>květen 2009 </a:t>
            </a:r>
            <a:r>
              <a:rPr lang="cs-CZ" sz="2600" dirty="0"/>
              <a:t>–poprvé tlumočena Pražská muzejní noc</a:t>
            </a:r>
            <a:r>
              <a:rPr lang="cs-CZ" sz="2600" dirty="0" smtClean="0"/>
              <a:t>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</a:t>
            </a:r>
            <a:r>
              <a:rPr lang="cs-CZ" sz="2600" b="1" dirty="0"/>
              <a:t>1. 9. 2009 </a:t>
            </a:r>
            <a:r>
              <a:rPr lang="cs-CZ" sz="2600" dirty="0"/>
              <a:t>–Komora zahajuje vysílání Dětské internetové televize </a:t>
            </a:r>
            <a:r>
              <a:rPr lang="cs-CZ" sz="2600" dirty="0" err="1"/>
              <a:t>WEBlik</a:t>
            </a:r>
            <a:r>
              <a:rPr lang="cs-CZ" sz="2600" dirty="0" smtClean="0"/>
              <a:t>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prosinec </a:t>
            </a:r>
            <a:r>
              <a:rPr lang="cs-CZ" sz="2600" b="1" dirty="0"/>
              <a:t>2009 </a:t>
            </a:r>
            <a:r>
              <a:rPr lang="cs-CZ" sz="2600" dirty="0" smtClean="0"/>
              <a:t>– tlumočená </a:t>
            </a:r>
            <a:r>
              <a:rPr lang="cs-CZ" sz="2600" dirty="0"/>
              <a:t>premiéra U </a:t>
            </a:r>
            <a:r>
              <a:rPr lang="cs-CZ" sz="2600" dirty="0" smtClean="0"/>
              <a:t>výčepu, </a:t>
            </a:r>
            <a:endParaRPr lang="cs-CZ" sz="2600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</a:t>
            </a:r>
            <a:r>
              <a:rPr lang="de-DE" sz="2600" b="1" dirty="0" err="1" smtClean="0"/>
              <a:t>květen</a:t>
            </a:r>
            <a:r>
              <a:rPr lang="de-DE" sz="2600" b="1" dirty="0" smtClean="0"/>
              <a:t> </a:t>
            </a:r>
            <a:r>
              <a:rPr lang="de-DE" sz="2600" b="1" dirty="0"/>
              <a:t>2010 –</a:t>
            </a:r>
            <a:r>
              <a:rPr lang="de-DE" sz="2600" b="1" dirty="0" err="1"/>
              <a:t>březen</a:t>
            </a:r>
            <a:r>
              <a:rPr lang="de-DE" sz="2600" b="1" dirty="0"/>
              <a:t> 2011</a:t>
            </a:r>
            <a:r>
              <a:rPr lang="de-DE" sz="2600" dirty="0"/>
              <a:t>–</a:t>
            </a:r>
            <a:r>
              <a:rPr lang="de-DE" sz="2600" dirty="0" err="1"/>
              <a:t>projekt</a:t>
            </a:r>
            <a:r>
              <a:rPr lang="de-DE" sz="2600" dirty="0"/>
              <a:t> SNN Strom </a:t>
            </a:r>
            <a:endParaRPr lang="cs-CZ" sz="26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- 1</a:t>
            </a:r>
            <a:r>
              <a:rPr lang="cs-CZ" sz="2600" b="1" dirty="0"/>
              <a:t>. 12. 2010 </a:t>
            </a:r>
            <a:r>
              <a:rPr lang="cs-CZ" sz="2600" dirty="0"/>
              <a:t>–Tichý svět zahajuje nonstop </a:t>
            </a:r>
            <a:r>
              <a:rPr lang="cs-CZ" sz="2600" dirty="0" smtClean="0"/>
              <a:t>online,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- 2011 </a:t>
            </a:r>
            <a:r>
              <a:rPr lang="cs-CZ" sz="2600" dirty="0"/>
              <a:t>–Institut zahájil </a:t>
            </a:r>
            <a:r>
              <a:rPr lang="cs-CZ" sz="2600" dirty="0" smtClean="0"/>
              <a:t>modulový </a:t>
            </a:r>
            <a:r>
              <a:rPr lang="cs-CZ" sz="2600" dirty="0"/>
              <a:t>vzdělávací </a:t>
            </a:r>
            <a:r>
              <a:rPr lang="cs-CZ" sz="2600" dirty="0" smtClean="0"/>
              <a:t>pro tlumočníky,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b="1" dirty="0" smtClean="0"/>
          </a:p>
          <a:p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pl-PL" sz="2400" b="1" dirty="0"/>
              <a:t>-</a:t>
            </a:r>
            <a:r>
              <a:rPr lang="pl-PL" sz="2600" b="1" dirty="0"/>
              <a:t> leden 2013 </a:t>
            </a:r>
            <a:r>
              <a:rPr lang="pl-PL" sz="2600" dirty="0"/>
              <a:t>–propojení ČKTZJ s JTP,</a:t>
            </a:r>
            <a:endParaRPr lang="cs-CZ" sz="26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-</a:t>
            </a:r>
            <a:r>
              <a:rPr lang="cs-CZ" sz="2600" b="1" dirty="0" smtClean="0"/>
              <a:t> </a:t>
            </a:r>
            <a:r>
              <a:rPr lang="cs-CZ" sz="2600" b="1" dirty="0"/>
              <a:t>5.-6. 10. 2013</a:t>
            </a:r>
            <a:r>
              <a:rPr lang="cs-CZ" sz="2600" dirty="0"/>
              <a:t>–první Setkání tlumočníků pro neslyšící v ČR </a:t>
            </a:r>
            <a:endParaRPr lang="cs-CZ" sz="26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od </a:t>
            </a:r>
            <a:r>
              <a:rPr lang="cs-CZ" sz="2600" b="1" dirty="0"/>
              <a:t>března 2014 </a:t>
            </a:r>
            <a:r>
              <a:rPr lang="cs-CZ" sz="2600" dirty="0" smtClean="0"/>
              <a:t>– </a:t>
            </a:r>
            <a:r>
              <a:rPr lang="pl-PL" sz="2600" dirty="0"/>
              <a:t>ČKTZJ </a:t>
            </a:r>
            <a:r>
              <a:rPr lang="cs-CZ" sz="2600" dirty="0" smtClean="0"/>
              <a:t>se </a:t>
            </a:r>
            <a:r>
              <a:rPr lang="cs-CZ" sz="2600" dirty="0"/>
              <a:t>podílí na jednáních o Národní soustavě kvalifikací (tlumočník ČZJ</a:t>
            </a:r>
            <a:r>
              <a:rPr lang="cs-CZ" sz="2600" dirty="0" smtClean="0"/>
              <a:t>), </a:t>
            </a:r>
            <a:endParaRPr lang="cs-CZ" sz="2600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- 1</a:t>
            </a:r>
            <a:r>
              <a:rPr lang="cs-CZ" sz="2600" b="1" dirty="0"/>
              <a:t>. 9. 2009 </a:t>
            </a:r>
            <a:r>
              <a:rPr lang="cs-CZ" sz="2600" dirty="0" smtClean="0"/>
              <a:t>–</a:t>
            </a:r>
            <a:r>
              <a:rPr lang="cs-CZ" sz="2600" b="1" dirty="0" smtClean="0"/>
              <a:t>2015</a:t>
            </a:r>
            <a:r>
              <a:rPr lang="cs-CZ" sz="2600" dirty="0" smtClean="0"/>
              <a:t>–</a:t>
            </a:r>
            <a:r>
              <a:rPr lang="pl-PL" sz="2600" dirty="0"/>
              <a:t>ČKTZJ </a:t>
            </a:r>
            <a:r>
              <a:rPr lang="cs-CZ" sz="2600" dirty="0" smtClean="0"/>
              <a:t>zahajuje </a:t>
            </a:r>
            <a:r>
              <a:rPr lang="cs-CZ" sz="2600" dirty="0"/>
              <a:t>diskusi o postavení tlumočníka ve vzdělávání (</a:t>
            </a:r>
            <a:r>
              <a:rPr lang="cs-CZ" sz="2600" dirty="0" smtClean="0"/>
              <a:t>pedagogický x </a:t>
            </a:r>
            <a:r>
              <a:rPr lang="cs-CZ" sz="2600" dirty="0"/>
              <a:t>nepedagogický </a:t>
            </a:r>
            <a:r>
              <a:rPr lang="cs-CZ" sz="2600" dirty="0" smtClean="0"/>
              <a:t>pracovník),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- 2015 </a:t>
            </a:r>
            <a:r>
              <a:rPr lang="cs-CZ" sz="2600" dirty="0" smtClean="0"/>
              <a:t>– </a:t>
            </a:r>
            <a:r>
              <a:rPr lang="pl-PL" sz="2600" dirty="0"/>
              <a:t>ČKTZJ </a:t>
            </a:r>
            <a:r>
              <a:rPr lang="cs-CZ" sz="2600" dirty="0" smtClean="0"/>
              <a:t>se </a:t>
            </a:r>
            <a:r>
              <a:rPr lang="cs-CZ" sz="2600" dirty="0"/>
              <a:t>podílí na aktualizaci karty Tlumočník znakové řeči v Národní soustavě </a:t>
            </a:r>
            <a:r>
              <a:rPr lang="cs-CZ" sz="2600" dirty="0" smtClean="0"/>
              <a:t>povolání, </a:t>
            </a:r>
          </a:p>
          <a:p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 smtClean="0"/>
              <a:t>- 7</a:t>
            </a:r>
            <a:r>
              <a:rPr lang="cs-CZ" sz="2600" b="1" dirty="0"/>
              <a:t>. 10. 2016 </a:t>
            </a:r>
            <a:r>
              <a:rPr lang="cs-CZ" sz="2600" dirty="0"/>
              <a:t>–VOŠ v Hradci Králové zahajuje výuku oboru </a:t>
            </a:r>
            <a:r>
              <a:rPr lang="cs-CZ" sz="2600" dirty="0" smtClean="0"/>
              <a:t>tlumočnictví </a:t>
            </a:r>
            <a:r>
              <a:rPr lang="cs-CZ" sz="2600" dirty="0"/>
              <a:t>ČZJ, </a:t>
            </a:r>
            <a:endParaRPr lang="cs-CZ" sz="2600" dirty="0" smtClean="0"/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b="1" dirty="0"/>
              <a:t>- </a:t>
            </a:r>
            <a:r>
              <a:rPr lang="cs-CZ" sz="2600" b="1" dirty="0" smtClean="0"/>
              <a:t>podzim 2020 </a:t>
            </a:r>
            <a:r>
              <a:rPr lang="cs-CZ" sz="2600" dirty="0" smtClean="0"/>
              <a:t>–MU zahajuje </a:t>
            </a:r>
            <a:r>
              <a:rPr lang="cs-CZ" sz="2600" dirty="0"/>
              <a:t>výuku oboru Tlumočnictví ČZJ,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pl-PL" sz="2600" b="1" dirty="0" smtClean="0"/>
          </a:p>
          <a:p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sz="4000" b="1" i="0" u="none" strike="noStrike" cap="none">
                <a:solidFill>
                  <a:srgbClr val="83BCC1"/>
                </a:solidFill>
                <a:latin typeface="Trebuchet MS"/>
                <a:ea typeface="Trebuchet MS"/>
                <a:cs typeface="Trebuchet MS"/>
                <a:sym typeface="Trebuchet MS"/>
              </a:rPr>
              <a:t>Struktura našeho setkání</a:t>
            </a: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68312" y="2205037"/>
            <a:ext cx="8229600" cy="41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88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600" dirty="0" smtClean="0"/>
              <a:t>CODA, KODA, </a:t>
            </a:r>
          </a:p>
          <a:p>
            <a:pPr marL="5588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600" dirty="0"/>
              <a:t>p</a:t>
            </a:r>
            <a:r>
              <a:rPr lang="cs-CZ" sz="2600" dirty="0" smtClean="0"/>
              <a:t>orevoluční doba,</a:t>
            </a:r>
          </a:p>
          <a:p>
            <a:pPr marL="5588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 panose="020B0604020202020204" pitchFamily="34" charset="0"/>
              <a:buChar char="•"/>
            </a:pPr>
            <a:r>
              <a:rPr lang="cs-CZ" sz="2600" dirty="0"/>
              <a:t>s</a:t>
            </a:r>
            <a:r>
              <a:rPr lang="cs-CZ" sz="2600" dirty="0" smtClean="0"/>
              <a:t>oučasnost.  </a:t>
            </a:r>
            <a:endParaRPr sz="2600" b="0" i="0" u="none" strike="noStrike" cap="none" dirty="0">
              <a:solidFill>
                <a:schemeClr val="dk1"/>
              </a:solidFill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905048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/>
              <a:t>Zákon </a:t>
            </a:r>
            <a:r>
              <a:rPr lang="cs-CZ" sz="2600" dirty="0"/>
              <a:t>č. 171/1990 </a:t>
            </a:r>
            <a:r>
              <a:rPr lang="cs-CZ" sz="2600" dirty="0" smtClean="0"/>
              <a:t>Sb. o </a:t>
            </a:r>
            <a:r>
              <a:rPr lang="cs-CZ" sz="2600" dirty="0"/>
              <a:t>soustavě základních a středních </a:t>
            </a:r>
            <a:r>
              <a:rPr lang="cs-CZ" sz="2600" dirty="0" smtClean="0"/>
              <a:t>škol, </a:t>
            </a:r>
            <a:r>
              <a:rPr lang="cs-CZ" sz="2600" dirty="0"/>
              <a:t>kterým se mění a doplňuje zákon č. 29/1984 Sb</a:t>
            </a:r>
            <a:r>
              <a:rPr lang="cs-CZ" sz="2600" dirty="0" smtClean="0"/>
              <a:t>. (účinný od 1.6.1990, zrušený k 1.1.2005, místo něj 561/2004 a pozdější novely + navazující vyhlášky.)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/>
              <a:t>čl. 2, §3 - přiznává </a:t>
            </a:r>
            <a:r>
              <a:rPr lang="cs-CZ" sz="2600" dirty="0"/>
              <a:t>právo na vzdělávání ve znakovém </a:t>
            </a:r>
            <a:r>
              <a:rPr lang="cs-CZ" sz="2600" dirty="0" smtClean="0"/>
              <a:t>jazyce.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/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400" i="1" dirty="0" smtClean="0"/>
              <a:t>„Neslyšícím </a:t>
            </a:r>
            <a:r>
              <a:rPr lang="cs-CZ" sz="2400" i="1" dirty="0"/>
              <a:t>a nevidomým se zajišťuje právo na vzdělání v jejich jazyce s použitím znakové řeči nebo Braillova písma</a:t>
            </a:r>
            <a:r>
              <a:rPr lang="cs-CZ" sz="2400" i="1" dirty="0" smtClean="0"/>
              <a:t>.“</a:t>
            </a:r>
            <a:endParaRPr lang="cs-CZ" sz="2400" i="1" dirty="0"/>
          </a:p>
          <a:p>
            <a:pPr marL="2667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9122488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Zákon č. 155/1998 Sb. o znakové řeči, později novela. 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První část: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d</a:t>
            </a:r>
            <a:r>
              <a:rPr lang="cs-CZ" sz="2600" dirty="0" smtClean="0">
                <a:solidFill>
                  <a:schemeClr val="tx1"/>
                </a:solidFill>
              </a:rPr>
              <a:t>efinice základních pojmů  - znaková řeč,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			        - ČZJ,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			        - znakovaná čeština,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				        - prstová abeceda.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Používání znakové řeči - §8,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		- vzdělávání </a:t>
            </a:r>
            <a:r>
              <a:rPr lang="cs-CZ" sz="2600" dirty="0"/>
              <a:t>29/1984 </a:t>
            </a:r>
            <a:r>
              <a:rPr lang="cs-CZ" sz="2600" dirty="0" smtClean="0"/>
              <a:t>Sb.,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			- výuka znakové řeči pro rodiče.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4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Zákon č. 155/1998 Sb. o znakové řeči, později novela. 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Druhá část: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/>
              <a:t>Změna zákona č. 100/1988 Sb., o sociálním zabezpečení, ve znění pozdějších </a:t>
            </a:r>
            <a:r>
              <a:rPr lang="cs-CZ" sz="2600" dirty="0" smtClean="0"/>
              <a:t>předpisů,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800" dirty="0"/>
          </a:p>
          <a:p>
            <a:pPr marL="50800" indent="0" algn="just">
              <a:buNone/>
            </a:pPr>
            <a:r>
              <a:rPr lang="cs-CZ" sz="2400" i="1" dirty="0"/>
              <a:t>"§ </a:t>
            </a:r>
            <a:r>
              <a:rPr lang="cs-CZ" sz="2400" i="1" dirty="0" smtClean="0"/>
              <a:t>86a Občan</a:t>
            </a:r>
            <a:r>
              <a:rPr lang="cs-CZ" sz="2400" i="1" dirty="0"/>
              <a:t>, jemuž byly z důvodu úplné nebo praktické hluchoty přiznány mimořádné výhody II. stupně (průkaz ZTP) nebo III. stupně (průkaz ZTP/P), má nárok na bezplatné poskytnutí tlumočnické služby formou úkonu pečovatelské služby při návštěvě lékaře, vyřizování úředních záležitostí a při zajišťování dalších nezbytných potřeb, a to v rozsahu nejvýše 24 hodiny za kalendářní rok</a:t>
            </a:r>
            <a:r>
              <a:rPr lang="cs-CZ" sz="2400" i="1" dirty="0" smtClean="0"/>
              <a:t>.". </a:t>
            </a:r>
            <a:endParaRPr lang="cs-CZ" sz="2400" i="1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/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9122488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chemeClr val="tx1"/>
                </a:solidFill>
              </a:rPr>
              <a:t>Zákon č. 384/2008 Sb. o komunikačních systémech neslyšících a hluchoslepých osob </a:t>
            </a: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Definování komunikačních systémů vycházejících z ČJ a ostatních. </a:t>
            </a:r>
          </a:p>
        </p:txBody>
      </p:sp>
    </p:spTree>
    <p:extLst>
      <p:ext uri="{BB962C8B-B14F-4D97-AF65-F5344CB8AC3E}">
        <p14:creationId xmlns:p14="http://schemas.microsoft.com/office/powerpoint/2010/main" val="13554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9122488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r>
              <a:rPr lang="cs-CZ" sz="2600" dirty="0" smtClean="0"/>
              <a:t>Zákon </a:t>
            </a:r>
            <a:r>
              <a:rPr lang="cs-CZ" sz="2600" dirty="0"/>
              <a:t>č. </a:t>
            </a:r>
            <a:r>
              <a:rPr lang="cs-CZ" sz="2600" dirty="0" smtClean="0"/>
              <a:t>108/2006 Sb</a:t>
            </a:r>
            <a:r>
              <a:rPr lang="cs-CZ" sz="2600" dirty="0"/>
              <a:t>. o sociálních službách </a:t>
            </a:r>
            <a:endParaRPr lang="cs-CZ" sz="2600" dirty="0" smtClean="0"/>
          </a:p>
          <a:p>
            <a:pPr marL="50800" indent="0">
              <a:buClr>
                <a:schemeClr val="accent2"/>
              </a:buClr>
              <a:buNone/>
            </a:pPr>
            <a:r>
              <a:rPr lang="cs-CZ" sz="2600" dirty="0"/>
              <a:t>	</a:t>
            </a:r>
            <a:r>
              <a:rPr lang="cs-CZ" sz="2600" dirty="0" smtClean="0"/>
              <a:t>§56 </a:t>
            </a:r>
            <a:r>
              <a:rPr lang="cs-CZ" sz="2600" dirty="0"/>
              <a:t>Tlumočnické </a:t>
            </a:r>
            <a:r>
              <a:rPr lang="cs-CZ" sz="2600" dirty="0" smtClean="0"/>
              <a:t>služby </a:t>
            </a:r>
            <a:endParaRPr lang="cs-CZ" sz="2600" dirty="0"/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Výsledek obrázku pro tlumočení u lékař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480720" cy="30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3600" b="1" i="0" u="none" strike="noStrike" cap="none" dirty="0">
              <a:solidFill>
                <a:srgbClr val="83BC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1600" b="1" i="0" u="none" strike="noStrike" cap="none" dirty="0">
              <a:solidFill>
                <a:srgbClr val="83BCC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79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rPr lang="cs-CZ" sz="3600" b="1" i="0" u="none" strike="noStrike" cap="none" dirty="0" smtClean="0">
                <a:solidFill>
                  <a:srgbClr val="83BCC1"/>
                </a:solidFill>
                <a:latin typeface="Georgia"/>
                <a:ea typeface="Georgia"/>
                <a:cs typeface="Georgia"/>
                <a:sym typeface="Georgia"/>
              </a:rPr>
              <a:t>Děkuji </a:t>
            </a:r>
            <a:r>
              <a:rPr lang="cs-CZ" sz="3600" b="1" i="0" u="none" strike="noStrike" cap="none" dirty="0">
                <a:solidFill>
                  <a:srgbClr val="83BCC1"/>
                </a:solidFill>
                <a:latin typeface="Georgia"/>
                <a:ea typeface="Georgia"/>
                <a:cs typeface="Georgia"/>
                <a:sym typeface="Georgia"/>
              </a:rPr>
              <a:t>za pozornost.</a:t>
            </a: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Slyšící děti neslyšících rodičů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800" dirty="0" smtClean="0">
              <a:solidFill>
                <a:schemeClr val="tx1"/>
              </a:solidFill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CODA </a:t>
            </a:r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dirty="0" err="1"/>
              <a:t>Children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Deaf</a:t>
            </a:r>
            <a:r>
              <a:rPr lang="cs-CZ" sz="2600" dirty="0"/>
              <a:t> </a:t>
            </a:r>
            <a:r>
              <a:rPr lang="cs-CZ" sz="2600" dirty="0" err="1"/>
              <a:t>Adults</a:t>
            </a:r>
            <a:endParaRPr lang="cs-CZ" sz="2600" dirty="0"/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KODA – </a:t>
            </a:r>
            <a:r>
              <a:rPr lang="cs-CZ" sz="2600" dirty="0" err="1">
                <a:solidFill>
                  <a:schemeClr val="tx1"/>
                </a:solidFill>
              </a:rPr>
              <a:t>Kids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Deaf</a:t>
            </a:r>
            <a:r>
              <a:rPr lang="cs-CZ" sz="2600" dirty="0"/>
              <a:t> </a:t>
            </a:r>
            <a:r>
              <a:rPr lang="cs-CZ" sz="2600" dirty="0" err="1"/>
              <a:t>Adults</a:t>
            </a:r>
            <a:r>
              <a:rPr lang="cs-CZ" sz="2600" dirty="0"/>
              <a:t> 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cs-CZ" sz="1200" dirty="0" smtClean="0">
                <a:solidFill>
                  <a:schemeClr val="tx1"/>
                </a:solidFill>
                <a:hlinkClick r:id="rId3"/>
              </a:rPr>
              <a:t>www.ceskatelevize.cz/ivysilani/1096066178-televizni-klub-neslysicich/207562221800019#CTPlayer-1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55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b="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Přelomový rok 1989 – výrazné celospolečenské změny i </a:t>
            </a: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výrazné 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změny v komunitě neslyšících.  </a:t>
            </a:r>
          </a:p>
        </p:txBody>
      </p:sp>
      <p:pic>
        <p:nvPicPr>
          <p:cNvPr id="1028" name="Picture 4" descr="Výsledek obrázku pro sametová revoluce změ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„Zviditelnění“ komunity neslyšících.</a:t>
            </a: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</a:t>
            </a: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tlumočené poř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„Zviditelnění“ komunity neslyšících.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- </a:t>
            </a:r>
            <a:r>
              <a:rPr lang="cs-CZ" sz="2600" b="1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1990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tlum. Televizních novin ČST</a:t>
            </a:r>
            <a:endParaRPr lang="cs-CZ" sz="8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21.4.1990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t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lum. návštěvy papeže Jana Pavla II. v Praze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  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(Emilie </a:t>
            </a:r>
            <a:r>
              <a:rPr lang="cs-CZ" sz="2600" b="0" i="0" u="none" strike="noStrike" cap="none" dirty="0" err="1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Mrzlíková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),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</a:t>
            </a: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67" y="3789040"/>
            <a:ext cx="380347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„Zviditelnění“ komunity neslyšících.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 smtClean="0">
                <a:solidFill>
                  <a:schemeClr val="tx1"/>
                </a:solidFill>
              </a:rPr>
              <a:t>2.5.1990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první 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tlum. tiskové konference prezidenta Václava Havla (po návratu z Izraele) (Emilie </a:t>
            </a:r>
            <a:r>
              <a:rPr lang="cs-CZ" sz="2600" b="0" i="0" u="none" strike="noStrike" cap="none" dirty="0" err="1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Mrzlíková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),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</a:t>
            </a: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948253" cy="30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„Zviditelnění“ komunity neslyšících.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- 1</a:t>
            </a:r>
            <a:r>
              <a:rPr lang="cs-CZ" sz="2600" b="1" dirty="0" smtClean="0">
                <a:solidFill>
                  <a:schemeClr val="tx1"/>
                </a:solidFill>
              </a:rPr>
              <a:t>7.7.1990 </a:t>
            </a:r>
            <a:r>
              <a:rPr lang="cs-CZ" sz="2600" dirty="0" smtClean="0">
                <a:solidFill>
                  <a:schemeClr val="tx1"/>
                </a:solidFill>
              </a:rPr>
              <a:t>založení ČUN – České unie neslyšících (druhý poskytovatel tlum. služeb)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i="0" u="none" strike="noStrike" cap="none" dirty="0" smtClean="0">
              <a:solidFill>
                <a:schemeClr val="tx1"/>
              </a:solidFill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</a:t>
            </a: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cun.cz/wp-content/uploads/2017/06/logo-90x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1433314" cy="14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-108520" y="908720"/>
            <a:ext cx="972108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CC1"/>
              </a:buClr>
              <a:buSzPts val="1400"/>
              <a:buFont typeface="Trebuchet MS"/>
              <a:buNone/>
            </a:pPr>
            <a:r>
              <a:rPr lang="cs-CZ" b="1" dirty="0" smtClean="0">
                <a:solidFill>
                  <a:srgbClr val="83BCC1"/>
                </a:solidFill>
              </a:rPr>
              <a:t>Pohled do historie </a:t>
            </a:r>
            <a:br>
              <a:rPr lang="cs-CZ" b="1" dirty="0" smtClean="0">
                <a:solidFill>
                  <a:srgbClr val="83BCC1"/>
                </a:solidFill>
              </a:rPr>
            </a:br>
            <a:r>
              <a:rPr lang="cs-CZ" b="1" dirty="0" smtClean="0">
                <a:solidFill>
                  <a:srgbClr val="83BCC1"/>
                </a:solidFill>
              </a:rPr>
              <a:t>tlumočení a překladu ČZJ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3984" y="1988840"/>
            <a:ext cx="8906463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„Zviditelnění“ komunity neslyšících.</a:t>
            </a:r>
          </a:p>
          <a:p>
            <a:pPr marL="723900" lvl="0" indent="-457200"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tx1"/>
              </a:solidFill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7.5.1991</a:t>
            </a:r>
            <a:r>
              <a:rPr lang="cs-CZ" sz="2600" dirty="0">
                <a:solidFill>
                  <a:schemeClr val="tx1"/>
                </a:solidFill>
              </a:rPr>
              <a:t> tlum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. pro princeznu Dianu, Olgu Havlovou v Věru Čáslavskou (ve škole v Radlicích) (Emilie </a:t>
            </a:r>
            <a:r>
              <a:rPr lang="cs-CZ" sz="2600" b="0" i="0" u="none" strike="noStrike" cap="none" dirty="0" err="1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Mrzlíková</a:t>
            </a:r>
            <a:r>
              <a:rPr lang="cs-CZ" sz="2600" b="0" i="0" u="none" strike="noStrike" cap="none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) </a:t>
            </a: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>
                <a:solidFill>
                  <a:schemeClr val="tx1"/>
                </a:solidFill>
              </a:rPr>
              <a:t>- </a:t>
            </a:r>
            <a:r>
              <a:rPr lang="cs-CZ" sz="2600" b="1" dirty="0">
                <a:solidFill>
                  <a:schemeClr val="tx1"/>
                </a:solidFill>
              </a:rPr>
              <a:t>7.12.1992</a:t>
            </a:r>
            <a:r>
              <a:rPr lang="cs-CZ" sz="2600" dirty="0">
                <a:solidFill>
                  <a:schemeClr val="tx1"/>
                </a:solidFill>
              </a:rPr>
              <a:t> Založení </a:t>
            </a:r>
            <a:r>
              <a:rPr lang="cs-CZ" sz="2600" dirty="0" smtClean="0">
                <a:solidFill>
                  <a:schemeClr val="tx1"/>
                </a:solidFill>
              </a:rPr>
              <a:t>ASNEP – Asociace organizací neslyšících, nedoslýchavých a jejich přátel  </a:t>
            </a: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lvl="0" indent="-457200">
              <a:buClr>
                <a:schemeClr val="accent2"/>
              </a:buClr>
              <a:buSzPts val="2600"/>
              <a:buFontTx/>
              <a:buChar char="-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239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 panose="020B0604020202020204" pitchFamily="34" charset="0"/>
              <a:buChar char="•"/>
            </a:pPr>
            <a:endParaRPr lang="cs-CZ" sz="2600" b="0" i="0" u="none" strike="noStrike" cap="none" dirty="0" smtClean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66700" lvl="0" indent="0">
              <a:buClr>
                <a:schemeClr val="accent2"/>
              </a:buClr>
              <a:buSzPts val="2600"/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  </a:t>
            </a:r>
            <a:endParaRPr lang="cs-CZ" sz="2600" dirty="0">
              <a:solidFill>
                <a:schemeClr val="tx1"/>
              </a:solidFill>
            </a:endParaRPr>
          </a:p>
          <a:p>
            <a:pPr marL="266700" indent="0">
              <a:buClr>
                <a:schemeClr val="accent2"/>
              </a:buClr>
              <a:buSzPts val="2600"/>
              <a:buNone/>
            </a:pPr>
            <a:endParaRPr lang="cs-CZ" sz="2600" dirty="0" smtClean="0">
              <a:solidFill>
                <a:schemeClr val="tx1"/>
              </a:solidFill>
            </a:endParaRPr>
          </a:p>
        </p:txBody>
      </p:sp>
      <p:sp>
        <p:nvSpPr>
          <p:cNvPr id="2" name="AutoShape 2" descr="Výsledek obrázku pro ASNEP"/>
          <p:cNvSpPr>
            <a:spLocks noChangeAspect="1" noChangeArrowheads="1"/>
          </p:cNvSpPr>
          <p:nvPr/>
        </p:nvSpPr>
        <p:spPr bwMode="auto">
          <a:xfrm>
            <a:off x="155575" y="-433388"/>
            <a:ext cx="1047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ASNEP"/>
          <p:cNvSpPr>
            <a:spLocks noChangeAspect="1" noChangeArrowheads="1"/>
          </p:cNvSpPr>
          <p:nvPr/>
        </p:nvSpPr>
        <p:spPr bwMode="auto">
          <a:xfrm>
            <a:off x="307975" y="-280988"/>
            <a:ext cx="1047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ýsledek obrázku pro ASNEP"/>
          <p:cNvSpPr>
            <a:spLocks noChangeAspect="1" noChangeArrowheads="1"/>
          </p:cNvSpPr>
          <p:nvPr/>
        </p:nvSpPr>
        <p:spPr bwMode="auto">
          <a:xfrm>
            <a:off x="155575" y="-784225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ASNEP"/>
          <p:cNvSpPr>
            <a:spLocks noChangeAspect="1" noChangeArrowheads="1"/>
          </p:cNvSpPr>
          <p:nvPr/>
        </p:nvSpPr>
        <p:spPr bwMode="auto">
          <a:xfrm>
            <a:off x="307975" y="-631825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Výsledek obrázku pro ASNEP"/>
          <p:cNvSpPr>
            <a:spLocks noChangeAspect="1" noChangeArrowheads="1"/>
          </p:cNvSpPr>
          <p:nvPr/>
        </p:nvSpPr>
        <p:spPr bwMode="auto">
          <a:xfrm>
            <a:off x="460375" y="-479425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4" name="Picture 12" descr="https://scontent.fbud2-1.fna.fbcdn.net/v/t1.0-1/c15.0.173.173/390226_298123386877670_648576012_n.jpg?_nc_cat=104&amp;oh=df8a1696799fcc34509f19f3500b02c7&amp;oe=5C54BD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istický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istický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Předvádění na obrazovce (4:3)</PresentationFormat>
  <Paragraphs>167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Noto Sans Symbols</vt:lpstr>
      <vt:lpstr>Trebuchet MS</vt:lpstr>
      <vt:lpstr>1_Urbanistický</vt:lpstr>
      <vt:lpstr>Urbanistický</vt:lpstr>
      <vt:lpstr>Základy translatologie  Pohled do historie tlumočení a překladu ČZJ </vt:lpstr>
      <vt:lpstr>Struktura našeho setkání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Pohled do historie  tlumočení a překladu ČZJ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translatologie (teorie a praxe tlumočení a překladu)</dc:title>
  <dc:creator>Ivana Kupčíková</dc:creator>
  <cp:lastModifiedBy>Ivana Kupčíková</cp:lastModifiedBy>
  <cp:revision>167</cp:revision>
  <cp:lastPrinted>2018-08-15T14:17:03Z</cp:lastPrinted>
  <dcterms:modified xsi:type="dcterms:W3CDTF">2020-12-09T08:28:20Z</dcterms:modified>
</cp:coreProperties>
</file>