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CCCC"/>
    <a:srgbClr val="FFFF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A3FEE-4CFF-4437-BF47-D9DE2EF604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Impact" panose="020B0806030902050204" pitchFamily="34" charset="0"/>
              </a:defRPr>
            </a:lvl1pPr>
          </a:lstStyle>
          <a:p>
            <a:r>
              <a:rPr lang="cs-CZ" dirty="0"/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5FC333-B0DF-473E-9E3A-7A7CE0C02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5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5CA6D-3862-41C0-A984-B5EB0BC1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0C6B5-5DC9-4036-BA11-E84BB22B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Consolas" panose="020B0609020204030204" pitchFamily="49" charset="0"/>
              <a:buChar char="*"/>
              <a:defRPr sz="260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9301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8AD676-5087-413F-8A27-9DB71A9D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BA5B25-BFC0-4F27-8747-448BBCD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4B791-3429-4CEC-AB4A-CB3906521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A4C7-0ABA-4107-9220-AA4BD7678317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FEA28-784C-4369-AD54-173F50D4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E3931-A47D-4433-B884-7B3B6DCB0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9293-99B8-4DEC-876B-AE4A3E679A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EkZdgWu7m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390FD-46C0-4CBF-9957-860B35A84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0066"/>
                </a:solidFill>
              </a:rPr>
              <a:t>JOURNAL OF INTERACTIVE MEDIA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A815AE-65A2-4608-AFBD-7C9EA4CF7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ZÁKLADY AKADEMICKÉHO PSANÍ</a:t>
            </a:r>
          </a:p>
        </p:txBody>
      </p:sp>
    </p:spTree>
    <p:extLst>
      <p:ext uri="{BB962C8B-B14F-4D97-AF65-F5344CB8AC3E}">
        <p14:creationId xmlns:p14="http://schemas.microsoft.com/office/powerpoint/2010/main" val="589619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83797-5606-4D28-BC03-48DDDDEC8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TVRZENÍ, DŮVOD A DŮKAZ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9C6197-5537-4B27-B702-C34E4C72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Na </a:t>
            </a:r>
            <a:r>
              <a:rPr lang="cs-CZ" dirty="0" err="1"/>
              <a:t>problematizaci</a:t>
            </a:r>
            <a:r>
              <a:rPr lang="cs-CZ" dirty="0"/>
              <a:t> navazuje stěžejní část Vaší práce – argumentace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Za něco se přimlouváte, nebo se vůči něčemu vymezujete, přičemž to propojujete i s důvody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TVRZENÍ – DŮVOD – DŮKAZ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měli bychom jít domů – bude bouřka – obloha ztmavla a je slyšet hromobití</a:t>
            </a:r>
          </a:p>
        </p:txBody>
      </p:sp>
    </p:spTree>
    <p:extLst>
      <p:ext uri="{BB962C8B-B14F-4D97-AF65-F5344CB8AC3E}">
        <p14:creationId xmlns:p14="http://schemas.microsoft.com/office/powerpoint/2010/main" val="3184189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74E0E-2A0E-4D29-911B-9BE76103D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PŘÍKLAD: PROBLÉM INTELIGENCE III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4B0280-BEC5-4EE4-9685-93826A6D2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82275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Na základě předešlé </a:t>
            </a:r>
            <a:r>
              <a:rPr lang="cs-CZ" dirty="0" err="1"/>
              <a:t>problematizace</a:t>
            </a:r>
            <a:r>
              <a:rPr lang="cs-CZ" dirty="0"/>
              <a:t> myšlení o inteligenci mohu vytvořit argument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„Vyspělá umělá inteligence by neměla být vytvořena (tvrzení), jelikož netušíme, jak se bude chovat (důvod)“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„Naše pojetí inteligence je značně omezené a nedovoluje nám konceptualizaci mimo antropocentrický rámec (důkaz)“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Možné nebezpečí neopodstatněného přenosu vlastností</a:t>
            </a:r>
          </a:p>
        </p:txBody>
      </p:sp>
    </p:spTree>
    <p:extLst>
      <p:ext uri="{BB962C8B-B14F-4D97-AF65-F5344CB8AC3E}">
        <p14:creationId xmlns:p14="http://schemas.microsoft.com/office/powerpoint/2010/main" val="2294182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E95FA-CD2F-4F86-89D9-709C215DD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PŘÍKLAD: PROBLÉM INTELIGENCE 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1DF5CA-3E99-417C-9620-57246BFFA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naivní domnívat se, že </a:t>
            </a:r>
            <a:r>
              <a:rPr lang="cs-CZ" dirty="0" err="1"/>
              <a:t>superinteligentní</a:t>
            </a:r>
            <a:r>
              <a:rPr lang="cs-CZ" dirty="0"/>
              <a:t> entita se bude chovat jako </a:t>
            </a:r>
            <a:r>
              <a:rPr lang="cs-CZ" dirty="0" err="1"/>
              <a:t>nerd</a:t>
            </a:r>
            <a:r>
              <a:rPr lang="cs-CZ" dirty="0"/>
              <a:t> nebo člověk obecně…</a:t>
            </a:r>
          </a:p>
        </p:txBody>
      </p:sp>
      <p:pic>
        <p:nvPicPr>
          <p:cNvPr id="5" name="Obrázek 4" descr="Obsah obrázku osoba, interiér, fotka, žena&#10;&#10;Popis byl vytvořen automaticky">
            <a:extLst>
              <a:ext uri="{FF2B5EF4-FFF2-40B4-BE49-F238E27FC236}">
                <a16:creationId xmlns:a16="http://schemas.microsoft.com/office/drawing/2014/main" id="{EB633190-56AC-4368-9848-21AD2731D0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3" t="9931" b="11872"/>
          <a:stretch/>
        </p:blipFill>
        <p:spPr>
          <a:xfrm>
            <a:off x="2180451" y="2828926"/>
            <a:ext cx="7831098" cy="3597274"/>
          </a:xfrm>
          <a:prstGeom prst="rect">
            <a:avLst/>
          </a:prstGeom>
        </p:spPr>
      </p:pic>
      <p:sp>
        <p:nvSpPr>
          <p:cNvPr id="6" name="Ovál 5">
            <a:hlinkClick r:id="rId3"/>
            <a:extLst>
              <a:ext uri="{FF2B5EF4-FFF2-40B4-BE49-F238E27FC236}">
                <a16:creationId xmlns:a16="http://schemas.microsoft.com/office/drawing/2014/main" id="{E58FDB23-B06A-4853-B961-FD5F996365EB}"/>
              </a:ext>
            </a:extLst>
          </p:cNvPr>
          <p:cNvSpPr/>
          <p:nvPr/>
        </p:nvSpPr>
        <p:spPr>
          <a:xfrm>
            <a:off x="8272850" y="3220244"/>
            <a:ext cx="1581150" cy="1581150"/>
          </a:xfrm>
          <a:prstGeom prst="ellipse">
            <a:avLst/>
          </a:prstGeom>
          <a:noFill/>
          <a:ln w="762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476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20727-5023-4444-B29C-AC245D629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TVRZENÍ, DŮVOD A DŮKAZ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922A4-CA33-4423-A158-08C3516DA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Z DŮVODU X ZALOŽENÉM NA DŮKAZU Y TVRDÍM Z</a:t>
            </a:r>
          </a:p>
          <a:p>
            <a:pPr marL="0" indent="0" algn="just">
              <a:buNone/>
            </a:pPr>
            <a:r>
              <a:rPr lang="cs-CZ" sz="1600" dirty="0">
                <a:solidFill>
                  <a:schemeClr val="tx1">
                    <a:lumMod val="85000"/>
                  </a:schemeClr>
                </a:solidFill>
              </a:rPr>
              <a:t>Protože je přírodní rovnováha zavádějící a matoucí konstrukt, jehož platnost soudobá věda vyvrací, tvrdím, že  by tento koncept měl být v rámci lidského usuzování vymýcen</a:t>
            </a:r>
            <a:endParaRPr lang="cs-CZ" sz="1600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AČKOLIV DŮVOD X, PŘEDKLÁDÁM DŮVOD Y A TO NA ZÁKLADĚ DŮKAZU Z </a:t>
            </a:r>
          </a:p>
          <a:p>
            <a:pPr marL="0" indent="0" algn="just">
              <a:buNone/>
            </a:pPr>
            <a:r>
              <a:rPr lang="cs-CZ" sz="1700" dirty="0"/>
              <a:t>Ačkoliv přední informatik Donald </a:t>
            </a:r>
            <a:r>
              <a:rPr lang="cs-CZ" sz="1700" dirty="0" err="1"/>
              <a:t>Knuth</a:t>
            </a:r>
            <a:r>
              <a:rPr lang="cs-CZ" sz="1700" dirty="0"/>
              <a:t> říká, že historici ignorují vědeckou dimenzi jeho oboru proto, aby měli širší publikum, já tvrdím, že se tito historici prostřednictvím svých prací snaží především říci něco o obecnějších dějinách. Toto tvrzení podporuje následující rozbor metodologických schémat historiků zabývajících se informatikou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Čtenáři musíte vysvětlit podstatu spojení mezi tvrzením a důvodem, musíte ho přesvědčit o adekvátnosti důkazů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37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256991-73FE-41DD-81AD-8F8AD04A9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DŮKAZY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2551A1-A30B-4721-A478-EC0AA786C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Pokud možno, používáme důkazy ze „svého typu vědy“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Přírodní vědy operují s daty, jež vnikly v rámci pozorování a experimentů, sociální vědy pracují s kvantifikacemi lidského chování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Humanitní vědy používají buďto důkazy jakými jsou sítě principů, podmínky platnosti a vyplývání  (filozofická tradice) nebo texty a artefakty (historická tradice)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Estetika je mezi těmito dvěma tradicemi rozkročena</a:t>
            </a:r>
          </a:p>
        </p:txBody>
      </p:sp>
    </p:spTree>
    <p:extLst>
      <p:ext uri="{BB962C8B-B14F-4D97-AF65-F5344CB8AC3E}">
        <p14:creationId xmlns:p14="http://schemas.microsoft.com/office/powerpoint/2010/main" val="2836222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6FAAD-D4DF-48AF-83F8-DA41E9F07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SLABÁ MÍSTA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45631-E729-45D0-BA9A-8FD424E66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Přemýšlejte o možných námitkách své argumentace, zmiňte je a snažte se s nimi vypořádat</a:t>
            </a:r>
          </a:p>
          <a:p>
            <a:endParaRPr lang="cs-CZ" dirty="0"/>
          </a:p>
          <a:p>
            <a:r>
              <a:rPr lang="cs-CZ" dirty="0"/>
              <a:t>Proč jste problém vymezili právě takto?</a:t>
            </a:r>
          </a:p>
          <a:p>
            <a:r>
              <a:rPr lang="cs-CZ" dirty="0"/>
              <a:t>Proč si vlastně myslíte, že je to problém?</a:t>
            </a:r>
          </a:p>
          <a:p>
            <a:r>
              <a:rPr lang="cs-CZ" dirty="0"/>
              <a:t>Týká se problém pojmového vymezení, nebo je praktický?</a:t>
            </a:r>
          </a:p>
          <a:p>
            <a:r>
              <a:rPr lang="cs-CZ" dirty="0"/>
              <a:t>Existují nějaké výjimky z Vašeho tvrzení?</a:t>
            </a:r>
          </a:p>
          <a:p>
            <a:r>
              <a:rPr lang="cs-CZ" dirty="0"/>
              <a:t>A co tyto informace, nepominuli jste je?</a:t>
            </a:r>
          </a:p>
          <a:p>
            <a:r>
              <a:rPr lang="cs-CZ" dirty="0"/>
              <a:t>Je autorita na kterou odkazujete opravdovou autoritou? </a:t>
            </a:r>
          </a:p>
        </p:txBody>
      </p:sp>
    </p:spTree>
    <p:extLst>
      <p:ext uri="{BB962C8B-B14F-4D97-AF65-F5344CB8AC3E}">
        <p14:creationId xmlns:p14="http://schemas.microsoft.com/office/powerpoint/2010/main" val="3158466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E863A-B57D-41D5-B330-4B827B334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SLABÁ MÍSTA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1F1A2-AEB9-4A5F-B9EE-A0A03591D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Pokud takto naleznete nějaké problematické místo, rozhodně se to nesnažte tutlat či bez povšimnutí přejít!</a:t>
            </a:r>
          </a:p>
          <a:p>
            <a:endParaRPr lang="cs-CZ" dirty="0"/>
          </a:p>
          <a:p>
            <a:r>
              <a:rPr lang="cs-CZ" dirty="0"/>
              <a:t>Problémy otevřeně přiznejte a dodejte, třeba že …</a:t>
            </a:r>
          </a:p>
          <a:p>
            <a:pPr marL="0" indent="0" algn="just">
              <a:buNone/>
            </a:pPr>
            <a:r>
              <a:rPr lang="cs-CZ" dirty="0"/>
              <a:t> &gt; načrtněte jak další výzkum může ukázat cestu ven</a:t>
            </a:r>
          </a:p>
          <a:p>
            <a:pPr marL="0" indent="0" algn="just">
              <a:buNone/>
            </a:pPr>
            <a:r>
              <a:rPr lang="cs-CZ" dirty="0"/>
              <a:t> &gt; argument i přesto nabízí podnětný vhled do problému</a:t>
            </a:r>
          </a:p>
          <a:p>
            <a:endParaRPr lang="cs-CZ" dirty="0"/>
          </a:p>
          <a:p>
            <a:pPr algn="just"/>
            <a:r>
              <a:rPr lang="cs-CZ" dirty="0"/>
              <a:t>Své původní tvrzení můžete prezentovat jako myslitelnou hypotézu, která ovšem v rámci aspektů, jež vyvracely předchozí argument nemůže platit</a:t>
            </a:r>
          </a:p>
        </p:txBody>
      </p:sp>
    </p:spTree>
    <p:extLst>
      <p:ext uri="{BB962C8B-B14F-4D97-AF65-F5344CB8AC3E}">
        <p14:creationId xmlns:p14="http://schemas.microsoft.com/office/powerpoint/2010/main" val="3282949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99E7E-0A69-492B-97CF-800E2DE0A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ANOTACE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15065C-63A0-4F75-B7CE-A5B2D49C8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Anotace práce je jejím „prvním dojmem“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Cílem anotace je nalákat potenciálního čtenáře a to tak, že mu předestře, co se dozví (tvrzení, důvody, důkazy) a vztáhne to k nějakému atraktivnímu kontextu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Rozsah anotace se u psaného </a:t>
            </a:r>
            <a:r>
              <a:rPr lang="cs-CZ" dirty="0" err="1"/>
              <a:t>humanitněvědního</a:t>
            </a:r>
            <a:r>
              <a:rPr lang="cs-CZ" dirty="0"/>
              <a:t> textu pohybuje zpravidla mezi 500 a 1000 znaky</a:t>
            </a:r>
          </a:p>
        </p:txBody>
      </p:sp>
    </p:spTree>
    <p:extLst>
      <p:ext uri="{BB962C8B-B14F-4D97-AF65-F5344CB8AC3E}">
        <p14:creationId xmlns:p14="http://schemas.microsoft.com/office/powerpoint/2010/main" val="3396137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89581-A53E-4152-A5BD-85BC95ECB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DOMÁCÍ ÚKOL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771332-AEC8-4A72-8A00-7BE33D424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Napište anotaci k textu </a:t>
            </a:r>
            <a:r>
              <a:rPr lang="cs-CZ" i="1" dirty="0"/>
              <a:t>Vizuální kultura představuje civilizační hrozbu</a:t>
            </a:r>
            <a:r>
              <a:rPr lang="cs-CZ" dirty="0"/>
              <a:t>, naleznete jej v </a:t>
            </a:r>
            <a:r>
              <a:rPr lang="cs-CZ" dirty="0" err="1"/>
              <a:t>Isu</a:t>
            </a:r>
            <a:endParaRPr lang="cs-CZ" dirty="0"/>
          </a:p>
          <a:p>
            <a:endParaRPr lang="cs-CZ" dirty="0"/>
          </a:p>
          <a:p>
            <a:r>
              <a:rPr lang="cs-CZ" dirty="0"/>
              <a:t>V anotaci postihněte gros textu (tvrzení, důvody, důkazy) a zasaďte ho do kontextu</a:t>
            </a:r>
          </a:p>
          <a:p>
            <a:endParaRPr lang="cs-CZ" dirty="0"/>
          </a:p>
          <a:p>
            <a:r>
              <a:rPr lang="cs-CZ" dirty="0"/>
              <a:t>Vyjadřujte se věcně a střízlivě</a:t>
            </a:r>
          </a:p>
          <a:p>
            <a:endParaRPr lang="cs-CZ" dirty="0"/>
          </a:p>
          <a:p>
            <a:r>
              <a:rPr lang="cs-CZ" dirty="0" err="1"/>
              <a:t>Deadline</a:t>
            </a:r>
            <a:r>
              <a:rPr lang="cs-CZ" dirty="0"/>
              <a:t> je 15. 11. 2020 ve 23:59 hod.</a:t>
            </a:r>
          </a:p>
        </p:txBody>
      </p:sp>
    </p:spTree>
    <p:extLst>
      <p:ext uri="{BB962C8B-B14F-4D97-AF65-F5344CB8AC3E}">
        <p14:creationId xmlns:p14="http://schemas.microsoft.com/office/powerpoint/2010/main" val="84126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85EA5-4588-430C-AAF7-4C91DCC7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VZTAH AUTOR – ČTENÁŘ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B67051-95F3-42C3-AB7D-EB96B4446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Autor ví </a:t>
            </a:r>
            <a:r>
              <a:rPr lang="cs-CZ" i="1" dirty="0"/>
              <a:t>něco</a:t>
            </a:r>
            <a:r>
              <a:rPr lang="cs-CZ" dirty="0"/>
              <a:t>, co by měl vědět i čtenář a chce mu to předat</a:t>
            </a:r>
          </a:p>
          <a:p>
            <a:pPr algn="just"/>
            <a:endParaRPr lang="cs-CZ" dirty="0"/>
          </a:p>
          <a:p>
            <a:pPr algn="just"/>
            <a:r>
              <a:rPr lang="cs-CZ" i="1" dirty="0"/>
              <a:t>Něco</a:t>
            </a:r>
            <a:r>
              <a:rPr lang="cs-CZ" dirty="0"/>
              <a:t> musí být více než pouhé nahromadění informací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Informace jsou sami o sobě k ničemu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Je zapotřebí aby autor uvolnil potenciál informací a přetavil je v důvody, které pro něco či proti něčemu svědčí</a:t>
            </a:r>
          </a:p>
        </p:txBody>
      </p:sp>
    </p:spTree>
    <p:extLst>
      <p:ext uri="{BB962C8B-B14F-4D97-AF65-F5344CB8AC3E}">
        <p14:creationId xmlns:p14="http://schemas.microsoft.com/office/powerpoint/2010/main" val="228492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9E686-411C-4EB6-B400-2A0CD9EDC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TÉMA A JEHO ZÚŽENÍ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8771E8-AFBC-4B2B-AC18-2C537BE86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520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Vámi zvolené téma je zapotřebí adekvátně zúžit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Témata jako aura, internetový liberalismus či krize žurnalistiky v rámci vysokoškolských prací nepokryjete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 zúžení může pomoci přidání slov jako srovnání, popis, konflikt, kontext (znázornění činnosti nebo vztahu)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Srovnání aury u Benjamina a Davise, Vnitřní konflikty internetového liberalismu, Krize žurnalistiky v kontextu PPC reklamy</a:t>
            </a:r>
          </a:p>
        </p:txBody>
      </p:sp>
    </p:spTree>
    <p:extLst>
      <p:ext uri="{BB962C8B-B14F-4D97-AF65-F5344CB8AC3E}">
        <p14:creationId xmlns:p14="http://schemas.microsoft.com/office/powerpoint/2010/main" val="2083030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CC11D-8EF1-4276-A66D-EADD8FE8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OD TÉMATU K OTÁZKÁM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15C267-1C8E-449B-981E-02B19011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Utřídit informace podle podobností a rozdílů nestačí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Pamatujte na to, že informace jsou pouze prostředkem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 nastudovaných informací potřebujeme vyextrahovat něco nového a k tomu nám pomůže kladení otázek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Kladení otázek Vám pomůže zjistit, co je zapotřebí dozvědět se</a:t>
            </a:r>
          </a:p>
        </p:txBody>
      </p:sp>
    </p:spTree>
    <p:extLst>
      <p:ext uri="{BB962C8B-B14F-4D97-AF65-F5344CB8AC3E}">
        <p14:creationId xmlns:p14="http://schemas.microsoft.com/office/powerpoint/2010/main" val="226286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3C218-C5CF-4ACA-8861-7E359EEE7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OD TÉMATU K OTÁZKÁM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0E5A2-6E8A-4DBC-9179-767574E96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6175"/>
          </a:xfrm>
        </p:spPr>
        <p:txBody>
          <a:bodyPr>
            <a:normAutofit/>
          </a:bodyPr>
          <a:lstStyle/>
          <a:p>
            <a:r>
              <a:rPr lang="cs-CZ" dirty="0"/>
              <a:t>Otázky stran kompozice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cs-CZ" dirty="0"/>
              <a:t> </a:t>
            </a:r>
            <a:r>
              <a:rPr lang="cs-CZ" sz="1600" dirty="0">
                <a:solidFill>
                  <a:schemeClr val="tx1">
                    <a:lumMod val="85000"/>
                  </a:schemeClr>
                </a:solidFill>
              </a:rPr>
              <a:t>&gt;&gt; Jaké jsou části tématu, jak jsou tyto části propojené, je téma součástí něčeho širšího?</a:t>
            </a:r>
            <a:endParaRPr lang="cs-CZ" dirty="0">
              <a:solidFill>
                <a:schemeClr val="tx1">
                  <a:lumMod val="85000"/>
                </a:schemeClr>
              </a:solidFill>
            </a:endParaRPr>
          </a:p>
          <a:p>
            <a:endParaRPr lang="cs-CZ" sz="1400" dirty="0"/>
          </a:p>
          <a:p>
            <a:r>
              <a:rPr lang="cs-CZ" dirty="0"/>
              <a:t>Otázka stran historie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cs-CZ" dirty="0"/>
              <a:t> </a:t>
            </a:r>
            <a:r>
              <a:rPr lang="cs-CZ" sz="1600" dirty="0">
                <a:solidFill>
                  <a:schemeClr val="tx1">
                    <a:lumMod val="85000"/>
                  </a:schemeClr>
                </a:solidFill>
              </a:rPr>
              <a:t>&gt;&gt; Jak a proč se téma proměňovalo, je téma navázáno na nějaké dějinné posuny?</a:t>
            </a:r>
            <a:endParaRPr lang="cs-CZ" dirty="0">
              <a:solidFill>
                <a:schemeClr val="tx1">
                  <a:lumMod val="85000"/>
                </a:schemeClr>
              </a:solidFill>
            </a:endParaRPr>
          </a:p>
          <a:p>
            <a:endParaRPr lang="cs-CZ" sz="1400" dirty="0"/>
          </a:p>
          <a:p>
            <a:r>
              <a:rPr lang="cs-CZ" dirty="0"/>
              <a:t>Otázky stran zařazení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cs-CZ" dirty="0"/>
              <a:t> </a:t>
            </a:r>
            <a:r>
              <a:rPr lang="cs-CZ" sz="1600" dirty="0">
                <a:solidFill>
                  <a:schemeClr val="tx1">
                    <a:lumMod val="85000"/>
                  </a:schemeClr>
                </a:solidFill>
              </a:rPr>
              <a:t>&gt;&gt; Jsou výskyty tématu stejné, bude výsledkem odlišného zařazení tématu jeho jiné chápání?</a:t>
            </a:r>
          </a:p>
          <a:p>
            <a:endParaRPr lang="cs-CZ" sz="1400" dirty="0"/>
          </a:p>
          <a:p>
            <a:r>
              <a:rPr lang="cs-CZ" dirty="0"/>
              <a:t>Otázky stran hodnoty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cs-CZ" dirty="0"/>
              <a:t> </a:t>
            </a:r>
            <a:r>
              <a:rPr lang="cs-CZ" sz="1600" dirty="0">
                <a:solidFill>
                  <a:schemeClr val="tx1">
                    <a:lumMod val="85000"/>
                  </a:schemeClr>
                </a:solidFill>
              </a:rPr>
              <a:t>&gt;&gt; S jakými hodnotami je téma spojeno, je téma užitečné?</a:t>
            </a:r>
            <a:endParaRPr lang="cs-CZ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938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D83E5-F95F-44DD-81D2-180B207FB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PROBLEMATIZACE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C68A0A-CA64-43E0-A8D6-972B065CB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Váš text se musí dotýkat nějakého problému, téma ani zúžené téma problémy v tom smyslu, který je žádaný, nepředstavují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Problematitace</a:t>
            </a:r>
            <a:r>
              <a:rPr lang="cs-CZ" dirty="0"/>
              <a:t> se snaží dobrat určitých fenoménů, u nichž znalost či neznalost jejich příčin a důsledků (eventuálně jejich špatná konceptualizace) něco </a:t>
            </a:r>
            <a:r>
              <a:rPr lang="cs-CZ" i="1" dirty="0"/>
              <a:t>zásadně ovlivňuje</a:t>
            </a:r>
            <a:r>
              <a:rPr lang="cs-CZ" dirty="0"/>
              <a:t> (v kontextu oboru)</a:t>
            </a:r>
            <a:endParaRPr lang="cs-CZ" i="1" dirty="0"/>
          </a:p>
          <a:p>
            <a:pPr algn="just"/>
            <a:endParaRPr lang="cs-CZ" dirty="0"/>
          </a:p>
          <a:p>
            <a:pPr algn="just"/>
            <a:r>
              <a:rPr lang="cs-CZ" dirty="0" err="1"/>
              <a:t>Problematizace</a:t>
            </a:r>
            <a:r>
              <a:rPr lang="cs-CZ" dirty="0"/>
              <a:t> je tím nejnáročnějším, s čím se budete potýkat</a:t>
            </a:r>
          </a:p>
        </p:txBody>
      </p:sp>
    </p:spTree>
    <p:extLst>
      <p:ext uri="{BB962C8B-B14F-4D97-AF65-F5344CB8AC3E}">
        <p14:creationId xmlns:p14="http://schemas.microsoft.com/office/powerpoint/2010/main" val="4242341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92B81-65C7-4DC2-9CD8-E2A55C8DE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ČASTÁ SCHÉMATA PROBLÉMŮ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2A258C-E875-4EDA-9DE4-87DA219AF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X je Y, X není Y, X je vlastností Y, X není vlastností Y, X se pojí s Y, X se nepojí s Y, všechna X mají části Y, žádné X nemá části 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X způsobuje Y, X nezpůsobuje Y, X je dostačující/nutnou podmínkou Y, X není dostačující/nutnou podmínkou Y, </a:t>
            </a:r>
            <a:br>
              <a:rPr lang="cs-CZ" dirty="0"/>
            </a:br>
            <a:r>
              <a:rPr lang="cs-CZ" dirty="0"/>
              <a:t>X kromě Y způsobuje i Z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X na rozdíl od Y o Z  prozrazuje nové skutečnosti, hodnotit X na základě Y není žádoucí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057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A2FA77-5BDA-41CA-8344-1CA1CFEB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PŘÍKLAD: PROBLÉM INTELIGENCE I</a:t>
            </a:r>
          </a:p>
        </p:txBody>
      </p:sp>
      <p:pic>
        <p:nvPicPr>
          <p:cNvPr id="5" name="Obrázek 4" descr="Obsah obrázku osoba, interiér, muž, vsedě&#10;&#10;Popis byl vytvořen automaticky">
            <a:extLst>
              <a:ext uri="{FF2B5EF4-FFF2-40B4-BE49-F238E27FC236}">
                <a16:creationId xmlns:a16="http://schemas.microsoft.com/office/drawing/2014/main" id="{0F0EFB1E-7AD5-4D69-8CAD-1FF3447C07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1" r="22267"/>
          <a:stretch/>
        </p:blipFill>
        <p:spPr>
          <a:xfrm>
            <a:off x="1897998" y="1826523"/>
            <a:ext cx="3832551" cy="3848099"/>
          </a:xfrm>
          <a:prstGeom prst="rect">
            <a:avLst/>
          </a:prstGeom>
        </p:spPr>
      </p:pic>
      <p:pic>
        <p:nvPicPr>
          <p:cNvPr id="10" name="Obrázek 9" descr="Obsah obrázku osoba, interiér, muž, vpředu&#10;&#10;Popis byl vytvořen automaticky">
            <a:extLst>
              <a:ext uri="{FF2B5EF4-FFF2-40B4-BE49-F238E27FC236}">
                <a16:creationId xmlns:a16="http://schemas.microsoft.com/office/drawing/2014/main" id="{EEA523C9-80D1-4E39-86DF-5F6F7182C6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16" t="9465" r="17175"/>
          <a:stretch/>
        </p:blipFill>
        <p:spPr>
          <a:xfrm>
            <a:off x="6461453" y="1819275"/>
            <a:ext cx="3832551" cy="3871911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3795118-EB6B-4D9C-9E77-F3468FEEC80E}"/>
              </a:ext>
            </a:extLst>
          </p:cNvPr>
          <p:cNvSpPr txBox="1"/>
          <p:nvPr/>
        </p:nvSpPr>
        <p:spPr>
          <a:xfrm>
            <a:off x="366529" y="5827021"/>
            <a:ext cx="114589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i="1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„Inteligence je kvalita ohraničená intervalem Bean – Einstein“</a:t>
            </a:r>
          </a:p>
        </p:txBody>
      </p:sp>
    </p:spTree>
    <p:extLst>
      <p:ext uri="{BB962C8B-B14F-4D97-AF65-F5344CB8AC3E}">
        <p14:creationId xmlns:p14="http://schemas.microsoft.com/office/powerpoint/2010/main" val="2178548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F739D-473F-4DF4-B79C-A460223AC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66"/>
                </a:solidFill>
              </a:rPr>
              <a:t>PŘÍKLAD: PROBLÉM INTELIGENCE 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0A3BC-9C90-4B97-AEE8-C540F2C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„uvažovat o inteligenci v takovémto rámci není žádoucí“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důsledek: úzké myšlenkové schéma, jež vede k …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osoba, interiér, fotka, žena&#10;&#10;Popis byl vytvořen automaticky">
            <a:extLst>
              <a:ext uri="{FF2B5EF4-FFF2-40B4-BE49-F238E27FC236}">
                <a16:creationId xmlns:a16="http://schemas.microsoft.com/office/drawing/2014/main" id="{7A184DCA-7508-4064-B832-1A45AA6321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10000" b="10648"/>
          <a:stretch/>
        </p:blipFill>
        <p:spPr>
          <a:xfrm>
            <a:off x="2835493" y="3429000"/>
            <a:ext cx="6521013" cy="306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33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986291D2-48A4-4830-8E41-A8E54D09C136}" vid="{E1F68AE5-6D95-4217-8A30-74515668DA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BNDW</Template>
  <TotalTime>1601</TotalTime>
  <Words>1003</Words>
  <Application>Microsoft Office PowerPoint</Application>
  <PresentationFormat>Širokoúhlá obrazovka</PresentationFormat>
  <Paragraphs>122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Impact</vt:lpstr>
      <vt:lpstr>Motiv Office</vt:lpstr>
      <vt:lpstr>JOURNAL OF INTERACTIVE MEDIA</vt:lpstr>
      <vt:lpstr>VZTAH AUTOR – ČTENÁŘ</vt:lpstr>
      <vt:lpstr>TÉMA A JEHO ZÚŽENÍ</vt:lpstr>
      <vt:lpstr>OD TÉMATU K OTÁZKÁM</vt:lpstr>
      <vt:lpstr>OD TÉMATU K OTÁZKÁM</vt:lpstr>
      <vt:lpstr>PROBLEMATIZACE</vt:lpstr>
      <vt:lpstr>ČASTÁ SCHÉMATA PROBLÉMŮ</vt:lpstr>
      <vt:lpstr>PŘÍKLAD: PROBLÉM INTELIGENCE I</vt:lpstr>
      <vt:lpstr>PŘÍKLAD: PROBLÉM INTELIGENCE II</vt:lpstr>
      <vt:lpstr>TVRZENÍ, DŮVOD A DŮKAZ</vt:lpstr>
      <vt:lpstr>PŘÍKLAD: PROBLÉM INTELIGENCE III</vt:lpstr>
      <vt:lpstr>PŘÍKLAD: PROBLÉM INTELIGENCE IV</vt:lpstr>
      <vt:lpstr>TVRZENÍ, DŮVOD A DŮKAZ</vt:lpstr>
      <vt:lpstr>DŮKAZY</vt:lpstr>
      <vt:lpstr>SLABÁ MÍSTA</vt:lpstr>
      <vt:lpstr>SLABÁ MÍSTA</vt:lpstr>
      <vt:lpstr>ANOTACE</vt:lpstr>
      <vt:lpstr>DOMÁCÍ 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OF INTERACTIVE MEDIA</dc:title>
  <dc:creator>Matěj Polák</dc:creator>
  <cp:lastModifiedBy>Matěj Polák</cp:lastModifiedBy>
  <cp:revision>48</cp:revision>
  <dcterms:created xsi:type="dcterms:W3CDTF">2020-10-14T05:32:44Z</dcterms:created>
  <dcterms:modified xsi:type="dcterms:W3CDTF">2020-10-16T14:25:38Z</dcterms:modified>
</cp:coreProperties>
</file>