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82" r:id="rId2"/>
    <p:sldId id="283" r:id="rId3"/>
    <p:sldId id="284" r:id="rId4"/>
    <p:sldId id="285" r:id="rId5"/>
    <p:sldId id="288" r:id="rId6"/>
    <p:sldId id="286" r:id="rId7"/>
    <p:sldId id="287" r:id="rId8"/>
    <p:sldId id="291" r:id="rId9"/>
    <p:sldId id="295" r:id="rId10"/>
    <p:sldId id="296" r:id="rId11"/>
    <p:sldId id="297" r:id="rId12"/>
    <p:sldId id="298" r:id="rId13"/>
    <p:sldId id="292" r:id="rId14"/>
    <p:sldId id="299" r:id="rId15"/>
    <p:sldId id="300" r:id="rId16"/>
    <p:sldId id="301" r:id="rId17"/>
    <p:sldId id="293" r:id="rId18"/>
    <p:sldId id="294" r:id="rId19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11501827-14FF-4CD1-8804-3A067BF52082}"/>
              </a:ext>
            </a:extLst>
          </p:cNvPr>
          <p:cNvCxnSpPr/>
          <p:nvPr/>
        </p:nvCxnSpPr>
        <p:spPr>
          <a:xfrm>
            <a:off x="2417763" y="3529013"/>
            <a:ext cx="863758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17779" y="802298"/>
            <a:ext cx="8637073" cy="2541431"/>
          </a:xfrm>
        </p:spPr>
        <p:txBody>
          <a:bodyPr bIns="0" anchor="b"/>
          <a:lstStyle>
            <a:lvl1pPr algn="l">
              <a:defRPr sz="6600"/>
            </a:lvl1pPr>
          </a:lstStyle>
          <a:p>
            <a:r>
              <a:rPr lang="cs-CZ" noProof="1"/>
              <a:t>Kliknutím lze upravit styl.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1"/>
              <a:t>Kliknutím můžete upravit styl předlohy.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5AD967-3C00-46FE-BC8C-876567E93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/>
              <a:pPr/>
              <a:t>12/14/2020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2001B5-DEA0-442D-8F9B-307B3078C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6175" y="328613"/>
            <a:ext cx="4973638" cy="30956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DC1E11-5050-46A5-BA88-80A4F9C3F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8275" y="798513"/>
            <a:ext cx="809625" cy="504825"/>
          </a:xfrm>
        </p:spPr>
        <p:txBody>
          <a:bodyPr/>
          <a:lstStyle>
            <a:lvl1pPr>
              <a:defRPr/>
            </a:lvl1pPr>
          </a:lstStyle>
          <a:p>
            <a:fld id="{FA10AF27-273C-4B6E-A922-4AE70F303AC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9883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25">
            <a:extLst>
              <a:ext uri="{FF2B5EF4-FFF2-40B4-BE49-F238E27FC236}">
                <a16:creationId xmlns:a16="http://schemas.microsoft.com/office/drawing/2014/main" id="{8E1FE552-D4C4-4D8B-A99E-410396CCE4D0}"/>
              </a:ext>
            </a:extLst>
          </p:cNvPr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cs-CZ" noProof="1"/>
              <a:t>Po kliknutí můžete upravovat styly textu v předloze.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F6CD3ED-9748-4787-90FF-77BD954F8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/>
              <a:pPr/>
              <a:t>12/14/2020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2C8031-28FA-486B-AAAB-C76D4DED9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358C53-0BF7-45DF-8F76-BB22FFE6F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638B6-FC2F-4811-B7E5-1275028DAE1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3797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63FCCD08-989B-48F8-A681-E7706AC2F82D}"/>
              </a:ext>
            </a:extLst>
          </p:cNvPr>
          <p:cNvCxnSpPr/>
          <p:nvPr/>
        </p:nvCxnSpPr>
        <p:spPr>
          <a:xfrm>
            <a:off x="9439275" y="798513"/>
            <a:ext cx="0" cy="466090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noProof="1"/>
              <a:t>Kliknutím lze upravit styl.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 noProof="1"/>
              <a:t>Po kliknutí můžete upravovat styly textu v předloze.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22A47B-5536-4F1E-9F79-61D5406E0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/>
              <a:pPr/>
              <a:t>12/14/2020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3843BD-917D-49AB-90BE-E8FBA61A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058976-EE5A-4B20-A27F-DCCEB6F6C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E2EB6-3D1C-4062-AC97-AF2D3D9BC3F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064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2">
            <a:extLst>
              <a:ext uri="{FF2B5EF4-FFF2-40B4-BE49-F238E27FC236}">
                <a16:creationId xmlns:a16="http://schemas.microsoft.com/office/drawing/2014/main" id="{21F5BBDB-CC71-4D1F-A540-D08AC7E874A7}"/>
              </a:ext>
            </a:extLst>
          </p:cNvPr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cs-CZ" noProof="1"/>
              <a:t>Po kliknutí můžete upravovat styly textu v předloze.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8EAF54-A9A1-4534-9283-A360F86B8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/>
              <a:pPr/>
              <a:t>12/14/2020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402CCC-F00B-4F73-A8B6-08B01F3D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AF33E1-4A60-4774-90A3-FD7235574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FC29C-F35B-4D61-989B-468EA3F9399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46024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5FB2D72A-52AE-45FB-967B-B729D4768810}"/>
              </a:ext>
            </a:extLst>
          </p:cNvPr>
          <p:cNvCxnSpPr/>
          <p:nvPr/>
        </p:nvCxnSpPr>
        <p:spPr>
          <a:xfrm>
            <a:off x="1454150" y="3805238"/>
            <a:ext cx="863123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4239" y="1756130"/>
            <a:ext cx="8643154" cy="1887950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cs-CZ" noProof="1"/>
              <a:t>Kliknutím lze upravit styl.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noProof="1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CD2B67-BBCF-42F9-A5D8-CE2BAAD9C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/>
              <a:pPr/>
              <a:t>12/14/2020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9585A2-3D0B-40CC-A78D-CB9047AAA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3952A5-2902-43D9-A93D-E341E8AA2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01341-ED3B-4B6A-8A9D-F2A62F54E33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4729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34">
            <a:extLst>
              <a:ext uri="{FF2B5EF4-FFF2-40B4-BE49-F238E27FC236}">
                <a16:creationId xmlns:a16="http://schemas.microsoft.com/office/drawing/2014/main" id="{A5682EED-ACCB-48F5-B3EE-62B557ABEFC7}"/>
              </a:ext>
            </a:extLst>
          </p:cNvPr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 noProof="1"/>
              <a:t>Kliknutím lze upravit styl.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 noProof="1"/>
              <a:t>Po kliknutí můžete upravovat styly textu v předloze.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 noProof="1"/>
              <a:t>Po kliknutí můžete upravovat styly textu v předloze.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  <a:endParaRPr lang="en-US" noProof="1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78BBDD3-C20A-400F-B633-01EEAEE7A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/>
              <a:pPr/>
              <a:t>12/14/2020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35973A5-9FD1-4883-A306-29353C56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C496E42-5F65-476D-9E7A-8ADF91106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9444BB-4814-4493-84A1-BE688958611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8479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28">
            <a:extLst>
              <a:ext uri="{FF2B5EF4-FFF2-40B4-BE49-F238E27FC236}">
                <a16:creationId xmlns:a16="http://schemas.microsoft.com/office/drawing/2014/main" id="{06E0B802-90EF-4DE7-AB78-1286D1C84B25}"/>
              </a:ext>
            </a:extLst>
          </p:cNvPr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 noProof="1"/>
              <a:t>Kliknutím lze upravit styl.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 noProof="1"/>
              <a:t>Po kliknutí můžete upravovat styly textu v předloze.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 noProof="1"/>
              <a:t>Po kliknutí můžete upravovat styly textu v předloze.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  <a:endParaRPr lang="en-US" noProof="1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13A20BA0-0822-4654-9DA0-7DB5AC2E6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/>
              <a:pPr/>
              <a:t>12/14/2020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8D5A33A4-88C6-4E43-8813-FDEE8A770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4817A154-24CF-4357-9CA7-4356DEEFA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DC655-0E25-4737-9ED8-BCE26199937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5953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4">
            <a:extLst>
              <a:ext uri="{FF2B5EF4-FFF2-40B4-BE49-F238E27FC236}">
                <a16:creationId xmlns:a16="http://schemas.microsoft.com/office/drawing/2014/main" id="{EA51897D-3DB5-4A89-A9CF-63BB53BBBD1F}"/>
              </a:ext>
            </a:extLst>
          </p:cNvPr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  <a:endParaRPr lang="en-US" noProof="1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E3CBDD26-DB2B-4459-B566-563220B78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/>
              <a:pPr/>
              <a:t>12/14/2020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5CC9CF-4031-4AAF-B93E-5E67D341C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E66F820-AB03-49A3-89F5-131925332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59612-096E-4DED-B1BC-B3F6CF33FA2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0467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6482D76-E126-4D2B-9770-92D518A75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/>
              <a:pPr/>
              <a:t>12/14/2020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4D13A5-16CF-4457-B1F2-E16254B68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C9BF717-9AE1-417D-8070-5269FBF67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DB4AB-6CDD-4C59-95CF-169630389E3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2127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C0EDAE69-4692-432B-81C7-E54A105A21BE}"/>
              </a:ext>
            </a:extLst>
          </p:cNvPr>
          <p:cNvCxnSpPr/>
          <p:nvPr/>
        </p:nvCxnSpPr>
        <p:spPr>
          <a:xfrm>
            <a:off x="1447800" y="3205163"/>
            <a:ext cx="3270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4671" y="798973"/>
            <a:ext cx="3273099" cy="2247117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cs-CZ" noProof="1"/>
              <a:t>Kliknutím lze upravit styl.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 noProof="1"/>
              <a:t>Po kliknutí můžete upravovat styly textu v předloze.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noProof="1"/>
              <a:t>Po kliknutí můžete upravovat styly textu v předloze.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391DF72-FB42-4931-BEF5-DD8545A5E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/>
              <a:pPr/>
              <a:t>12/14/2020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55DC495-80F4-48E1-A12D-2AB567747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B002E79-6545-4640-BC47-EED7C2664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2B628-FD17-488B-BCFF-93CDAC83586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2854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82FF9E5D-D2D0-400F-8B10-AE706E956823}"/>
              </a:ext>
            </a:extLst>
          </p:cNvPr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6" name="Rectangle 17">
              <a:extLst>
                <a:ext uri="{FF2B5EF4-FFF2-40B4-BE49-F238E27FC236}">
                  <a16:creationId xmlns:a16="http://schemas.microsoft.com/office/drawing/2014/main" id="{EA4656F0-5E7C-4A37-B9A6-D74B80F1901C}"/>
                </a:ext>
              </a:extLst>
            </p:cNvPr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18">
              <a:extLst>
                <a:ext uri="{FF2B5EF4-FFF2-40B4-BE49-F238E27FC236}">
                  <a16:creationId xmlns:a16="http://schemas.microsoft.com/office/drawing/2014/main" id="{B8B8E5F1-5A43-4096-BE3F-821409F8A7A7}"/>
                </a:ext>
              </a:extLst>
            </p:cNvPr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8" name="Straight Connector 30">
            <a:extLst>
              <a:ext uri="{FF2B5EF4-FFF2-40B4-BE49-F238E27FC236}">
                <a16:creationId xmlns:a16="http://schemas.microsoft.com/office/drawing/2014/main" id="{C46491EF-BE63-4AE8-A1DE-11E10467BEDF}"/>
              </a:ext>
            </a:extLst>
          </p:cNvPr>
          <p:cNvCxnSpPr/>
          <p:nvPr/>
        </p:nvCxnSpPr>
        <p:spPr>
          <a:xfrm>
            <a:off x="1447800" y="3143250"/>
            <a:ext cx="55276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1206" y="1129513"/>
            <a:ext cx="5532328" cy="18305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noProof="1"/>
              <a:t>Kliknutím lze upravit styl.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1"/>
              <a:t>Kliknutím na ikonu přidáte obrázek.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noProof="1"/>
              <a:t>Po kliknutí můžete upravovat styly textu v předloze.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57AD06F0-7950-4B2F-9B04-203FC9D73D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7800" y="5470525"/>
            <a:ext cx="5527675" cy="319088"/>
          </a:xfrm>
        </p:spPr>
        <p:txBody>
          <a:bodyPr/>
          <a:lstStyle>
            <a:lvl1pPr algn="l">
              <a:defRPr dirty="0"/>
            </a:lvl1pPr>
          </a:lstStyle>
          <a:p>
            <a:fld id="{48A87A34-81AB-432B-8DAE-1953F412C126}" type="datetimeFigureOut">
              <a:rPr lang="en-US"/>
              <a:pPr/>
              <a:t>12/14/2020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238CEA3C-F520-4314-9202-907526153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7800" y="319088"/>
            <a:ext cx="5540375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E5DD221-3DBF-46FC-A66E-7E656935C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F63D6-45B8-473A-9794-95BA8382DD6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8210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0D3009E-CD9B-4338-AF0D-0390C39C7C5D}"/>
              </a:ext>
            </a:extLst>
          </p:cNvPr>
          <p:cNvSpPr/>
          <p:nvPr/>
        </p:nvSpPr>
        <p:spPr>
          <a:xfrm>
            <a:off x="0" y="2019300"/>
            <a:ext cx="12192000" cy="41068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7" name="Picture 6">
            <a:extLst>
              <a:ext uri="{FF2B5EF4-FFF2-40B4-BE49-F238E27FC236}">
                <a16:creationId xmlns:a16="http://schemas.microsoft.com/office/drawing/2014/main" id="{E07D835D-5A0C-4307-988E-F9185255E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>
            <a:fillRect/>
          </a:stretch>
        </p:blipFill>
        <p:spPr bwMode="auto">
          <a:xfrm>
            <a:off x="0" y="6126163"/>
            <a:ext cx="12192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297023-D0A2-45E2-89FC-8EC6544E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noProof="1"/>
              <a:t>Kliknutím lze upravit styl.</a:t>
            </a:r>
            <a:endParaRPr lang="en-US" noProof="1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DBD94A94-85DA-42CE-BD2A-FD8BB568D78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450975" y="2016125"/>
            <a:ext cx="9604375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Po kliknutí můžete upravovat styly textu v předloze.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80888-F787-4C40-B523-01C9A1DB4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54913" y="330200"/>
            <a:ext cx="3500437" cy="309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defRPr sz="1000" noProof="1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A87A34-81AB-432B-8DAE-1953F412C126}" type="datetimeFigureOut">
              <a:rPr lang="en-US"/>
              <a:pPr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5772D-A174-43FB-87D6-708E235AD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50975" y="328613"/>
            <a:ext cx="5938838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1000" noProof="1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257F6-E134-4F51-AF13-261F5E1AA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798513"/>
            <a:ext cx="811213" cy="504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>
                <a:solidFill>
                  <a:schemeClr val="accent1"/>
                </a:solidFill>
                <a:ea typeface="SimSun" panose="02010600030101010101" pitchFamily="2" charset="-122"/>
              </a:defRPr>
            </a:lvl1pPr>
          </a:lstStyle>
          <a:p>
            <a:fld id="{183778F2-BD67-4661-B788-38736F222F88}" type="slidenum">
              <a:rPr lang="en-US" altLang="zh-CN"/>
              <a:pPr/>
              <a:t>‹#›</a:t>
            </a:fld>
            <a:endParaRPr lang="en-US" altLang="zh-C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1BA4E3-47BC-41DD-91BE-72807DF64FB5}"/>
              </a:ext>
            </a:extLst>
          </p:cNvPr>
          <p:cNvCxnSpPr/>
          <p:nvPr/>
        </p:nvCxnSpPr>
        <p:spPr>
          <a:xfrm>
            <a:off x="0" y="6127750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0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9pPr>
    </p:titleStyle>
    <p:bodyStyle>
      <a:lvl1pPr marL="228600" indent="-228600" algn="l" rtl="0" fontAlgn="base">
        <a:lnSpc>
          <a:spcPct val="120000"/>
        </a:lnSpc>
        <a:spcBef>
          <a:spcPts val="1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iteseerx.ist.psu.edu/viewdoc/download?doi=10.1.1.95.3793&amp;rep=rep1&amp;type=pdf" TargetMode="External"/><Relationship Id="rId2" Type="http://schemas.openxmlformats.org/officeDocument/2006/relationships/hyperlink" Target="https://www.nettime.org/Lists-Archives/nettime-l-9705/msg00096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details/1972PeterWeibelTVSandwickOk" TargetMode="External"/><Relationship Id="rId2" Type="http://schemas.openxmlformats.org/officeDocument/2006/relationships/hyperlink" Target="https://www.youtube.com/watch?time_continue=49&amp;v=WiVTmCjV3xg&amp;feature=emb_log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0100101110101101.org/files/vaticano.org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vimeo.com/18236252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etoy.com/projects/toywa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MHMf9y-27w" TargetMode="External"/><Relationship Id="rId2" Type="http://schemas.openxmlformats.org/officeDocument/2006/relationships/hyperlink" Target="http://www.gwbush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triggerhappy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F55C919-538D-4821-B8B3-6C7A986CC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7413" y="1033463"/>
            <a:ext cx="4641850" cy="2541587"/>
          </a:xfrm>
        </p:spPr>
        <p:txBody>
          <a:bodyPr>
            <a:normAutofit fontScale="90000"/>
          </a:bodyPr>
          <a:lstStyle/>
          <a:p>
            <a:pPr fontAlgn="auto"/>
            <a:r>
              <a:rPr lang="en-US" sz="4800" noProof="1"/>
              <a:t>Tactical media, activism, hacktivism,</a:t>
            </a:r>
            <a:r>
              <a:rPr lang="cs-CZ" sz="4800" noProof="1"/>
              <a:t> and</a:t>
            </a:r>
            <a:r>
              <a:rPr lang="en-US" sz="4800" noProof="1"/>
              <a:t> surveillance </a:t>
            </a:r>
            <a:endParaRPr lang="cs-CZ" sz="4800" noProof="1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0F51C9AF-C561-4FE5-A0B3-36F60593D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5513" y="4010025"/>
            <a:ext cx="8637587" cy="977900"/>
          </a:xfrm>
        </p:spPr>
        <p:txBody>
          <a:bodyPr/>
          <a:lstStyle/>
          <a:p>
            <a:pPr fontAlgn="auto">
              <a:buSzTx/>
            </a:pPr>
            <a:r>
              <a:rPr lang="cs-CZ" noProof="1"/>
              <a:t>Precedenty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1F1A69-DE60-489E-A731-3C9F5AF3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/>
              <a:t>Tactical</a:t>
            </a:r>
            <a:r>
              <a:rPr lang="cs-CZ" dirty="0"/>
              <a:t> media – teoretické texty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8E4783-CF13-4F7D-8E89-F40F4D30F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975" y="2016125"/>
            <a:ext cx="9604375" cy="40370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Geert </a:t>
            </a:r>
            <a:r>
              <a:rPr lang="en-US" dirty="0" err="1"/>
              <a:t>Lovink</a:t>
            </a:r>
            <a:r>
              <a:rPr lang="cs-CZ" dirty="0"/>
              <a:t> - </a:t>
            </a:r>
            <a:r>
              <a:rPr lang="en-US" dirty="0"/>
              <a:t>The ABC of Tactical Media.</a:t>
            </a:r>
            <a:endParaRPr lang="cs-CZ" dirty="0"/>
          </a:p>
          <a:p>
            <a:pPr eaLnBrk="1" hangingPunct="1">
              <a:defRPr/>
            </a:pPr>
            <a:r>
              <a:rPr lang="cs-CZ" dirty="0">
                <a:hlinkClick r:id="rId2"/>
              </a:rPr>
              <a:t>https://www.nettime.org/Lists-Archives/nettime-l-9705/msg00096.html</a:t>
            </a:r>
            <a:endParaRPr lang="cs-CZ" dirty="0"/>
          </a:p>
          <a:p>
            <a:pPr eaLnBrk="1" hangingPunct="1">
              <a:defRPr/>
            </a:pPr>
            <a:r>
              <a:rPr lang="cs-CZ" dirty="0" err="1"/>
              <a:t>Leah</a:t>
            </a:r>
            <a:r>
              <a:rPr lang="cs-CZ" dirty="0"/>
              <a:t> A.  </a:t>
            </a:r>
            <a:r>
              <a:rPr lang="cs-CZ" dirty="0" err="1"/>
              <a:t>Lievrouw</a:t>
            </a:r>
            <a:r>
              <a:rPr lang="cs-CZ" dirty="0"/>
              <a:t>. </a:t>
            </a:r>
            <a:r>
              <a:rPr lang="cs-CZ" dirty="0" err="1"/>
              <a:t>Oppositional</a:t>
            </a:r>
            <a:r>
              <a:rPr lang="cs-CZ" dirty="0"/>
              <a:t> and </a:t>
            </a:r>
            <a:r>
              <a:rPr lang="cs-CZ" dirty="0" err="1"/>
              <a:t>Activist</a:t>
            </a:r>
            <a:r>
              <a:rPr lang="cs-CZ" dirty="0"/>
              <a:t> New Media: </a:t>
            </a:r>
            <a:r>
              <a:rPr lang="cs-CZ" dirty="0" err="1"/>
              <a:t>Remediation</a:t>
            </a:r>
            <a:r>
              <a:rPr lang="cs-CZ" dirty="0"/>
              <a:t>, </a:t>
            </a:r>
            <a:r>
              <a:rPr lang="cs-CZ" dirty="0" err="1"/>
              <a:t>Reconfiguration</a:t>
            </a:r>
            <a:r>
              <a:rPr lang="cs-CZ" dirty="0"/>
              <a:t>, </a:t>
            </a:r>
            <a:r>
              <a:rPr lang="cs-CZ" dirty="0" err="1"/>
              <a:t>Participation</a:t>
            </a:r>
            <a:r>
              <a:rPr lang="cs-CZ" dirty="0"/>
              <a:t>.</a:t>
            </a:r>
          </a:p>
          <a:p>
            <a:pPr eaLnBrk="1" hangingPunct="1">
              <a:defRPr/>
            </a:pPr>
            <a:r>
              <a:rPr lang="cs-CZ" dirty="0">
                <a:hlinkClick r:id="rId3"/>
              </a:rPr>
              <a:t>http://citeseerx.ist.psu.edu/viewdoc/download?doi=10.1.1.95.3793&amp;rep=rep1&amp;type=pdf</a:t>
            </a:r>
            <a:endParaRPr lang="cs-CZ" dirty="0"/>
          </a:p>
          <a:p>
            <a:pPr eaLnBrk="1" hangingPunct="1">
              <a:defRPr/>
            </a:pPr>
            <a:r>
              <a:rPr lang="cs-CZ" dirty="0"/>
              <a:t>Dvě základní umělecké strategie:</a:t>
            </a:r>
          </a:p>
          <a:p>
            <a:pPr marL="457200" indent="-457200" eaLnBrk="1" hangingPunct="1">
              <a:buFont typeface="Arial" panose="020B0604020202020204" pitchFamily="34" charset="0"/>
              <a:buAutoNum type="arabicPeriod"/>
              <a:defRPr/>
            </a:pPr>
            <a:r>
              <a:rPr lang="cs-CZ" dirty="0" err="1"/>
              <a:t>Culture</a:t>
            </a:r>
            <a:r>
              <a:rPr lang="cs-CZ" dirty="0"/>
              <a:t> </a:t>
            </a:r>
            <a:r>
              <a:rPr lang="cs-CZ" dirty="0" err="1"/>
              <a:t>jamming</a:t>
            </a:r>
            <a:r>
              <a:rPr lang="cs-CZ" dirty="0"/>
              <a:t> </a:t>
            </a:r>
          </a:p>
          <a:p>
            <a:pPr marL="457200" indent="-457200" eaLnBrk="1" hangingPunct="1">
              <a:buFont typeface="Arial" panose="020B0604020202020204" pitchFamily="34" charset="0"/>
              <a:buAutoNum type="arabicPeriod"/>
              <a:defRPr/>
            </a:pPr>
            <a:r>
              <a:rPr lang="cs-CZ" dirty="0" err="1"/>
              <a:t>Alternative</a:t>
            </a:r>
            <a:r>
              <a:rPr lang="cs-CZ" dirty="0"/>
              <a:t> </a:t>
            </a:r>
            <a:r>
              <a:rPr lang="cs-CZ" dirty="0" err="1"/>
              <a:t>computing</a:t>
            </a:r>
            <a:endParaRPr lang="cs-CZ" dirty="0"/>
          </a:p>
          <a:p>
            <a:pPr marL="457200" indent="-457200" eaLnBrk="1" hangingPunct="1">
              <a:buFont typeface="Arial" panose="020B0604020202020204" pitchFamily="34" charset="0"/>
              <a:buAutoNum type="arabicPeriod"/>
              <a:defRPr/>
            </a:pPr>
            <a:endParaRPr lang="cs-CZ" dirty="0"/>
          </a:p>
          <a:p>
            <a:pPr eaLnBrk="1" hangingPunct="1"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065757-E095-476C-BB26-C9E529C62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Peter Weibel : Observation of the Observation: Uncertainty (1973)</a:t>
            </a:r>
            <a:endParaRPr lang="cs-CZ" dirty="0"/>
          </a:p>
        </p:txBody>
      </p:sp>
      <p:sp>
        <p:nvSpPr>
          <p:cNvPr id="14339" name="Zástupný obsah 2">
            <a:extLst>
              <a:ext uri="{FF2B5EF4-FFF2-40B4-BE49-F238E27FC236}">
                <a16:creationId xmlns:a16="http://schemas.microsoft.com/office/drawing/2014/main" id="{4FC892CE-57B0-4E08-9499-9275534139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0975" y="1736725"/>
            <a:ext cx="10142538" cy="4351338"/>
          </a:xfrm>
        </p:spPr>
        <p:txBody>
          <a:bodyPr/>
          <a:lstStyle/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>
              <a:hlinkClick r:id="rId2"/>
            </a:endParaRPr>
          </a:p>
          <a:p>
            <a:pPr eaLnBrk="1" hangingPunct="1"/>
            <a:r>
              <a:rPr lang="cs-CZ" altLang="cs-CZ">
                <a:hlinkClick r:id="rId2"/>
              </a:rPr>
              <a:t>https://www.youtube.com/watch?time_continue=49&amp;v=WiVTmCjV3xg&amp;feature=emb_logo</a:t>
            </a:r>
            <a:endParaRPr lang="cs-CZ" altLang="cs-CZ"/>
          </a:p>
          <a:p>
            <a:pPr eaLnBrk="1" hangingPunct="1"/>
            <a:r>
              <a:rPr lang="cs-CZ" altLang="cs-CZ">
                <a:hlinkClick r:id="rId3"/>
              </a:rPr>
              <a:t>The Endless Sandwich (1969) - https://archive.org/details/1972PeterWeibelTVSandwickOk</a:t>
            </a:r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14340" name="Obrázek 3">
            <a:extLst>
              <a:ext uri="{FF2B5EF4-FFF2-40B4-BE49-F238E27FC236}">
                <a16:creationId xmlns:a16="http://schemas.microsoft.com/office/drawing/2014/main" id="{7173B7BD-B534-44AB-8345-C826ACA3D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1944688"/>
            <a:ext cx="4090987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901246-BDDA-4D9F-81B8-9F131629B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/>
              <a:t>0100101110101101.ORG</a:t>
            </a:r>
            <a:r>
              <a:rPr lang="cs-CZ" dirty="0"/>
              <a:t> (Eva  a </a:t>
            </a:r>
            <a:r>
              <a:rPr lang="it-IT" dirty="0"/>
              <a:t>Franco Mattes</a:t>
            </a:r>
            <a:r>
              <a:rPr lang="cs-CZ" dirty="0"/>
              <a:t>) –</a:t>
            </a:r>
            <a:br>
              <a:rPr lang="cs-CZ" dirty="0"/>
            </a:br>
            <a:r>
              <a:rPr lang="cs-CZ" dirty="0"/>
              <a:t>Vaticano.org (1998)</a:t>
            </a:r>
          </a:p>
        </p:txBody>
      </p:sp>
      <p:sp>
        <p:nvSpPr>
          <p:cNvPr id="15363" name="Zástupný obsah 2">
            <a:extLst>
              <a:ext uri="{FF2B5EF4-FFF2-40B4-BE49-F238E27FC236}">
                <a16:creationId xmlns:a16="http://schemas.microsoft.com/office/drawing/2014/main" id="{921137DE-DF3B-4FD1-8BFA-5235A2CC2B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0975" y="2016125"/>
            <a:ext cx="9604375" cy="3922713"/>
          </a:xfrm>
        </p:spPr>
        <p:txBody>
          <a:bodyPr/>
          <a:lstStyle/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>
                <a:hlinkClick r:id="rId2"/>
              </a:rPr>
              <a:t>http://0100101110101101.org/files/vaticano.org/</a:t>
            </a:r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15364" name="Obrázek 3">
            <a:extLst>
              <a:ext uri="{FF2B5EF4-FFF2-40B4-BE49-F238E27FC236}">
                <a16:creationId xmlns:a16="http://schemas.microsoft.com/office/drawing/2014/main" id="{539D7A3F-5149-4DAF-B59A-56C9E6E30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1917700"/>
            <a:ext cx="466725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3B72AA-B8E4-4AB2-871A-876E77112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/>
              <a:t>0100101110101101.ORG</a:t>
            </a:r>
            <a:r>
              <a:rPr lang="cs-CZ" dirty="0"/>
              <a:t> (Eva  a </a:t>
            </a:r>
            <a:r>
              <a:rPr lang="it-IT" dirty="0"/>
              <a:t>Franco Mattes</a:t>
            </a:r>
            <a:r>
              <a:rPr lang="cs-CZ" dirty="0"/>
              <a:t>) –</a:t>
            </a:r>
            <a:br>
              <a:rPr lang="cs-CZ" dirty="0"/>
            </a:br>
            <a:r>
              <a:rPr lang="cs-CZ" dirty="0"/>
              <a:t>Nike </a:t>
            </a:r>
            <a:r>
              <a:rPr lang="cs-CZ" dirty="0" err="1"/>
              <a:t>Ground</a:t>
            </a:r>
            <a:r>
              <a:rPr lang="cs-CZ" dirty="0"/>
              <a:t> (2003) </a:t>
            </a:r>
          </a:p>
        </p:txBody>
      </p:sp>
      <p:sp>
        <p:nvSpPr>
          <p:cNvPr id="16387" name="Zástupný obsah 2">
            <a:extLst>
              <a:ext uri="{FF2B5EF4-FFF2-40B4-BE49-F238E27FC236}">
                <a16:creationId xmlns:a16="http://schemas.microsoft.com/office/drawing/2014/main" id="{FFBB1369-72BB-4522-B1C3-80016E37B2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0975" y="2016125"/>
            <a:ext cx="9604375" cy="3922713"/>
          </a:xfrm>
        </p:spPr>
        <p:txBody>
          <a:bodyPr/>
          <a:lstStyle/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>
                <a:hlinkClick r:id="rId2"/>
              </a:rPr>
              <a:t>https://vimeo.com/18236252</a:t>
            </a:r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16388" name="Obrázek 4">
            <a:extLst>
              <a:ext uri="{FF2B5EF4-FFF2-40B4-BE49-F238E27FC236}">
                <a16:creationId xmlns:a16="http://schemas.microsoft.com/office/drawing/2014/main" id="{C498AA0C-51A6-4EBC-8A79-D6864733B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1933575"/>
            <a:ext cx="534670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8C2472-A7B0-484D-8F83-C48682BEA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Darko </a:t>
            </a:r>
            <a:r>
              <a:rPr lang="cs-CZ" dirty="0" err="1"/>
              <a:t>Maver</a:t>
            </a:r>
            <a:r>
              <a:rPr lang="cs-CZ" dirty="0"/>
              <a:t> (1998-99)</a:t>
            </a:r>
          </a:p>
        </p:txBody>
      </p:sp>
      <p:pic>
        <p:nvPicPr>
          <p:cNvPr id="17411" name="Zástupný obsah 3">
            <a:extLst>
              <a:ext uri="{FF2B5EF4-FFF2-40B4-BE49-F238E27FC236}">
                <a16:creationId xmlns:a16="http://schemas.microsoft.com/office/drawing/2014/main" id="{FFC74B5F-24E7-406C-9B51-99D2C8D221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32013"/>
            <a:ext cx="3797300" cy="3449637"/>
          </a:xfrm>
        </p:spPr>
      </p:pic>
      <p:pic>
        <p:nvPicPr>
          <p:cNvPr id="17412" name="Obrázek 4">
            <a:extLst>
              <a:ext uri="{FF2B5EF4-FFF2-40B4-BE49-F238E27FC236}">
                <a16:creationId xmlns:a16="http://schemas.microsoft.com/office/drawing/2014/main" id="{0AB3E967-833C-4F8A-8AD2-68C42A779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2132013"/>
            <a:ext cx="25019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ek 5">
            <a:extLst>
              <a:ext uri="{FF2B5EF4-FFF2-40B4-BE49-F238E27FC236}">
                <a16:creationId xmlns:a16="http://schemas.microsoft.com/office/drawing/2014/main" id="{9D08D6B0-9D5D-466D-A1F1-0D17535E5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50" y="2132013"/>
            <a:ext cx="4340225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F06ECF-9109-4BF5-8BD5-200387FB9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/>
              <a:t>Etoy.Corporation</a:t>
            </a:r>
            <a:r>
              <a:rPr lang="cs-CZ" dirty="0"/>
              <a:t>: </a:t>
            </a:r>
            <a:r>
              <a:rPr lang="cs-CZ" dirty="0" err="1"/>
              <a:t>Toywar</a:t>
            </a:r>
            <a:r>
              <a:rPr lang="cs-CZ" dirty="0"/>
              <a:t> (1999 – 2000)</a:t>
            </a:r>
          </a:p>
        </p:txBody>
      </p:sp>
      <p:sp>
        <p:nvSpPr>
          <p:cNvPr id="18435" name="Zástupný obsah 2">
            <a:extLst>
              <a:ext uri="{FF2B5EF4-FFF2-40B4-BE49-F238E27FC236}">
                <a16:creationId xmlns:a16="http://schemas.microsoft.com/office/drawing/2014/main" id="{8D258A64-737C-41A8-8940-38B43D8549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7325" y="1749425"/>
            <a:ext cx="9604375" cy="4162425"/>
          </a:xfrm>
        </p:spPr>
        <p:txBody>
          <a:bodyPr/>
          <a:lstStyle/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>
                <a:hlinkClick r:id="rId2"/>
              </a:rPr>
              <a:t>http://www.etoy.com/projects/toywar/</a:t>
            </a:r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18436" name="Obrázek 3">
            <a:extLst>
              <a:ext uri="{FF2B5EF4-FFF2-40B4-BE49-F238E27FC236}">
                <a16:creationId xmlns:a16="http://schemas.microsoft.com/office/drawing/2014/main" id="{1683CEA2-82A2-4D47-8A7C-A3887C55E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906588"/>
            <a:ext cx="319405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Obrázek 4">
            <a:extLst>
              <a:ext uri="{FF2B5EF4-FFF2-40B4-BE49-F238E27FC236}">
                <a16:creationId xmlns:a16="http://schemas.microsoft.com/office/drawing/2014/main" id="{19DC1E74-75B9-44DD-9110-52F969EB4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2100263"/>
            <a:ext cx="44069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Obrázek 5">
            <a:extLst>
              <a:ext uri="{FF2B5EF4-FFF2-40B4-BE49-F238E27FC236}">
                <a16:creationId xmlns:a16="http://schemas.microsoft.com/office/drawing/2014/main" id="{CCF6C420-2C36-4159-B60C-E26A2FDDA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520950"/>
            <a:ext cx="45847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675926-F3B9-4C6D-8FF4-014CF386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Korporátní parodie – </a:t>
            </a:r>
            <a:r>
              <a:rPr lang="cs-CZ" dirty="0" err="1"/>
              <a:t>Yes</a:t>
            </a:r>
            <a:r>
              <a:rPr lang="cs-CZ" dirty="0"/>
              <a:t> Man</a:t>
            </a:r>
          </a:p>
        </p:txBody>
      </p:sp>
      <p:pic>
        <p:nvPicPr>
          <p:cNvPr id="19459" name="Zástupný obsah 3">
            <a:extLst>
              <a:ext uri="{FF2B5EF4-FFF2-40B4-BE49-F238E27FC236}">
                <a16:creationId xmlns:a16="http://schemas.microsoft.com/office/drawing/2014/main" id="{0436D1A0-1F50-4BE4-9778-506381F770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5250" y="2174875"/>
            <a:ext cx="4859338" cy="3644900"/>
          </a:xfrm>
        </p:spPr>
      </p:pic>
      <p:pic>
        <p:nvPicPr>
          <p:cNvPr id="19460" name="Obrázek 4">
            <a:extLst>
              <a:ext uri="{FF2B5EF4-FFF2-40B4-BE49-F238E27FC236}">
                <a16:creationId xmlns:a16="http://schemas.microsoft.com/office/drawing/2014/main" id="{F5713F73-61AD-42BF-82B7-21BE52895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5" y="2390775"/>
            <a:ext cx="4581525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EB4C6-F554-4B61-904B-CB101D21A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350" y="546100"/>
            <a:ext cx="9604375" cy="1049338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®</a:t>
            </a:r>
            <a:r>
              <a:rPr lang="cs-CZ" dirty="0" err="1"/>
              <a:t>Tmark</a:t>
            </a:r>
            <a:r>
              <a:rPr lang="cs-CZ" dirty="0"/>
              <a:t> </a:t>
            </a:r>
          </a:p>
        </p:txBody>
      </p:sp>
      <p:sp>
        <p:nvSpPr>
          <p:cNvPr id="20483" name="Zástupný obsah 2">
            <a:extLst>
              <a:ext uri="{FF2B5EF4-FFF2-40B4-BE49-F238E27FC236}">
                <a16:creationId xmlns:a16="http://schemas.microsoft.com/office/drawing/2014/main" id="{F1BA2B53-866E-468C-B365-FEF3E5974D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0975" y="2016125"/>
            <a:ext cx="9604375" cy="4037013"/>
          </a:xfrm>
        </p:spPr>
        <p:txBody>
          <a:bodyPr/>
          <a:lstStyle/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>
                <a:hlinkClick r:id="rId2"/>
              </a:rPr>
              <a:t>http://www.gwbush.com/</a:t>
            </a:r>
            <a:endParaRPr lang="cs-CZ" altLang="cs-CZ"/>
          </a:p>
          <a:p>
            <a:pPr eaLnBrk="1" hangingPunct="1"/>
            <a:r>
              <a:rPr lang="cs-CZ" altLang="cs-CZ">
                <a:hlinkClick r:id="rId3"/>
              </a:rPr>
              <a:t>https://www.youtube.com/watch?v=eMHMf9y-27w</a:t>
            </a:r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20484" name="Obrázek 3">
            <a:extLst>
              <a:ext uri="{FF2B5EF4-FFF2-40B4-BE49-F238E27FC236}">
                <a16:creationId xmlns:a16="http://schemas.microsoft.com/office/drawing/2014/main" id="{B9026F88-B5AD-49EB-8C9C-07D8CF518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692275"/>
            <a:ext cx="745807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3F4E2D-8527-44F7-AFC7-40CB06D79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Jon Thomson a Alison Craighead - Trigger  Happy  (1998)</a:t>
            </a:r>
            <a:endParaRPr lang="cs-CZ" dirty="0"/>
          </a:p>
        </p:txBody>
      </p:sp>
      <p:sp>
        <p:nvSpPr>
          <p:cNvPr id="21507" name="Zástupný obsah 2">
            <a:extLst>
              <a:ext uri="{FF2B5EF4-FFF2-40B4-BE49-F238E27FC236}">
                <a16:creationId xmlns:a16="http://schemas.microsoft.com/office/drawing/2014/main" id="{FA00DC33-1D90-4321-8353-A12BBD8A8E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0975" y="2016125"/>
            <a:ext cx="9604375" cy="3967163"/>
          </a:xfrm>
        </p:spPr>
        <p:txBody>
          <a:bodyPr/>
          <a:lstStyle/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>
                <a:hlinkClick r:id="rId2"/>
              </a:rPr>
              <a:t>http://triggerhappy.org/</a:t>
            </a:r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21508" name="Obrázek 3">
            <a:extLst>
              <a:ext uri="{FF2B5EF4-FFF2-40B4-BE49-F238E27FC236}">
                <a16:creationId xmlns:a16="http://schemas.microsoft.com/office/drawing/2014/main" id="{78FF0DAB-7DA0-4573-8EA7-8E361E369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2101850"/>
            <a:ext cx="5033963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ázek 4">
            <a:extLst>
              <a:ext uri="{FF2B5EF4-FFF2-40B4-BE49-F238E27FC236}">
                <a16:creationId xmlns:a16="http://schemas.microsoft.com/office/drawing/2014/main" id="{4E73289B-96FE-45C4-B073-7A18F1B1E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2101850"/>
            <a:ext cx="4668837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A0C95-B9FE-44EE-932F-AEBB5ACFA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cs-CZ" noProof="1"/>
              <a:t>Fotomontáž - dadaismus</a:t>
            </a:r>
          </a:p>
        </p:txBody>
      </p:sp>
      <p:sp>
        <p:nvSpPr>
          <p:cNvPr id="13314" name="Zástupný obsah 2">
            <a:extLst>
              <a:ext uri="{FF2B5EF4-FFF2-40B4-BE49-F238E27FC236}">
                <a16:creationId xmlns:a16="http://schemas.microsoft.com/office/drawing/2014/main" id="{617F189B-96E1-44FB-9983-F64D4C7285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/>
              <a:t>spojení fotografie  a montáže - proces kombinování různých prvků do nových významových celků</a:t>
            </a:r>
          </a:p>
          <a:p>
            <a:r>
              <a:rPr lang="cs-CZ" altLang="en-US"/>
              <a:t>revoluční potenciál</a:t>
            </a:r>
          </a:p>
          <a:p>
            <a:r>
              <a:rPr lang="cs-CZ" altLang="en-US"/>
              <a:t>s touto technikou přichází dadaisté</a:t>
            </a:r>
          </a:p>
          <a:p>
            <a:r>
              <a:rPr lang="cs-CZ" altLang="en-US"/>
              <a:t>skrze fotomontáž lze vyjádřit aktivní společenský postoj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E47642-1A53-4041-AFC9-9E49FB645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690563"/>
            <a:ext cx="9604375" cy="1049337"/>
          </a:xfrm>
        </p:spPr>
        <p:txBody>
          <a:bodyPr/>
          <a:lstStyle/>
          <a:p>
            <a:pPr fontAlgn="auto"/>
            <a:r>
              <a:rPr lang="cs-CZ" noProof="1"/>
              <a:t>Raoul Hausmann</a:t>
            </a:r>
            <a:br>
              <a:rPr lang="cs-CZ" dirty="0"/>
            </a:br>
            <a:endParaRPr lang="cs-CZ" noProof="1"/>
          </a:p>
        </p:txBody>
      </p:sp>
      <p:sp>
        <p:nvSpPr>
          <p:cNvPr id="14338" name="Zástupný obsah 2">
            <a:extLst>
              <a:ext uri="{FF2B5EF4-FFF2-40B4-BE49-F238E27FC236}">
                <a16:creationId xmlns:a16="http://schemas.microsoft.com/office/drawing/2014/main" id="{E4FC186D-FAFC-4B4B-9578-0C6C771682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338" y="2024063"/>
            <a:ext cx="12031662" cy="4178300"/>
          </a:xfrm>
        </p:spPr>
        <p:txBody>
          <a:bodyPr/>
          <a:lstStyle/>
          <a:p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r>
              <a:rPr lang="cs-CZ" altLang="en-US"/>
              <a:t>               Mechanická hlava (1920)          Umělecký kritik (1919-20)                  Tatlin žije doma (1920)</a:t>
            </a:r>
          </a:p>
        </p:txBody>
      </p:sp>
      <p:pic>
        <p:nvPicPr>
          <p:cNvPr id="14339" name="Obrázek 3">
            <a:extLst>
              <a:ext uri="{FF2B5EF4-FFF2-40B4-BE49-F238E27FC236}">
                <a16:creationId xmlns:a16="http://schemas.microsoft.com/office/drawing/2014/main" id="{BD8CD6AB-F71F-4DA0-A048-D6B9962D1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1516063"/>
            <a:ext cx="269557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Obrázek 4">
            <a:extLst>
              <a:ext uri="{FF2B5EF4-FFF2-40B4-BE49-F238E27FC236}">
                <a16:creationId xmlns:a16="http://schemas.microsoft.com/office/drawing/2014/main" id="{01CD9A71-5164-4088-8CC0-44623E542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1516063"/>
            <a:ext cx="31877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Obrázek 5">
            <a:extLst>
              <a:ext uri="{FF2B5EF4-FFF2-40B4-BE49-F238E27FC236}">
                <a16:creationId xmlns:a16="http://schemas.microsoft.com/office/drawing/2014/main" id="{EA4873D0-C545-4688-A477-E6ED91E09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93825"/>
            <a:ext cx="2505075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A9967E-A9A1-4FD8-982E-9CF4B926F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cs-CZ" noProof="1"/>
              <a:t>John Heartfield</a:t>
            </a:r>
          </a:p>
        </p:txBody>
      </p:sp>
      <p:pic>
        <p:nvPicPr>
          <p:cNvPr id="15362" name="Zástupný obsah 3">
            <a:extLst>
              <a:ext uri="{FF2B5EF4-FFF2-40B4-BE49-F238E27FC236}">
                <a16:creationId xmlns:a16="http://schemas.microsoft.com/office/drawing/2014/main" id="{A698D0E2-1F87-41DA-8D77-87B5F6A9C1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6750" y="1911350"/>
            <a:ext cx="3224213" cy="3921125"/>
          </a:xfrm>
        </p:spPr>
      </p:pic>
      <p:pic>
        <p:nvPicPr>
          <p:cNvPr id="15363" name="Obrázek 4">
            <a:extLst>
              <a:ext uri="{FF2B5EF4-FFF2-40B4-BE49-F238E27FC236}">
                <a16:creationId xmlns:a16="http://schemas.microsoft.com/office/drawing/2014/main" id="{112A3DB0-B366-4D4D-A350-E5ACC56AB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1928813"/>
            <a:ext cx="438467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ovéPole 5">
            <a:extLst>
              <a:ext uri="{FF2B5EF4-FFF2-40B4-BE49-F238E27FC236}">
                <a16:creationId xmlns:a16="http://schemas.microsoft.com/office/drawing/2014/main" id="{318B18B3-FED8-4FC7-A1C7-94A838628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73738"/>
            <a:ext cx="130921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600">
                <a:ea typeface="SimSun" panose="02010600030101010101" pitchFamily="2" charset="-122"/>
              </a:rPr>
              <a:t>Rationalization Is On The March!</a:t>
            </a:r>
            <a:r>
              <a:rPr lang="cs-CZ" altLang="en-US" sz="1600"/>
              <a:t> (1927)        </a:t>
            </a:r>
            <a:r>
              <a:rPr lang="en-US" altLang="zh-CN" sz="1600">
                <a:ea typeface="SimSun" panose="02010600030101010101" pitchFamily="2" charset="-122"/>
              </a:rPr>
              <a:t>Life and Activity in Universal City</a:t>
            </a:r>
            <a:r>
              <a:rPr lang="cs-CZ" altLang="en-US" sz="1600"/>
              <a:t> (1919)           Nadčlověk Adolf polyká zlato, ale má plechovou hubu</a:t>
            </a:r>
          </a:p>
        </p:txBody>
      </p:sp>
      <p:pic>
        <p:nvPicPr>
          <p:cNvPr id="15365" name="Obrázek 6">
            <a:extLst>
              <a:ext uri="{FF2B5EF4-FFF2-40B4-BE49-F238E27FC236}">
                <a16:creationId xmlns:a16="http://schemas.microsoft.com/office/drawing/2014/main" id="{E1FE8E4C-6EA1-40AC-8392-4C738181D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968500"/>
            <a:ext cx="260985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E8B9D1-DEC3-4935-A755-B6EBF6CA9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endParaRPr lang="cs-CZ" noProof="1"/>
          </a:p>
        </p:txBody>
      </p:sp>
      <p:pic>
        <p:nvPicPr>
          <p:cNvPr id="16386" name="Zástupný obsah 3">
            <a:extLst>
              <a:ext uri="{FF2B5EF4-FFF2-40B4-BE49-F238E27FC236}">
                <a16:creationId xmlns:a16="http://schemas.microsoft.com/office/drawing/2014/main" id="{A3A5B32A-3042-40D4-B5C0-09AD3F8C50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4838" y="557213"/>
            <a:ext cx="3956050" cy="5513387"/>
          </a:xfrm>
        </p:spPr>
      </p:pic>
      <p:pic>
        <p:nvPicPr>
          <p:cNvPr id="16387" name="Obrázek 4">
            <a:extLst>
              <a:ext uri="{FF2B5EF4-FFF2-40B4-BE49-F238E27FC236}">
                <a16:creationId xmlns:a16="http://schemas.microsoft.com/office/drawing/2014/main" id="{9D36A8E0-2B68-4C42-B43E-0D9176F20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557213"/>
            <a:ext cx="575310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ovéPole 5">
            <a:extLst>
              <a:ext uri="{FF2B5EF4-FFF2-40B4-BE49-F238E27FC236}">
                <a16:creationId xmlns:a16="http://schemas.microsoft.com/office/drawing/2014/main" id="{527716CC-6295-4091-B3DF-6F6F8E312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5500688"/>
            <a:ext cx="5856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en-US" sz="2400"/>
              <a:t>Pruský archanděl (1920)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87FFB4-EAF3-498B-ADC3-3BE342F9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cs-CZ" noProof="1"/>
              <a:t>Hannah Hochová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C64A25-C0B7-4526-9110-3E04BEF67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850" y="2016125"/>
            <a:ext cx="9715500" cy="4037013"/>
          </a:xfrm>
        </p:spPr>
        <p:txBody>
          <a:bodyPr/>
          <a:lstStyle/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marL="0" indent="0" fontAlgn="auto">
              <a:buSzTx/>
              <a:buFont typeface="Arial" panose="020B0604020202020204" pitchFamily="34" charset="0"/>
              <a:buNone/>
            </a:pPr>
            <a:r>
              <a:rPr lang="cs-CZ" noProof="1"/>
              <a:t>Řez kuchyňským  nožem (1919)                Moje domácí průpovídky (1922)</a:t>
            </a:r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</p:txBody>
      </p:sp>
      <p:pic>
        <p:nvPicPr>
          <p:cNvPr id="17411" name="Obrázek 3">
            <a:extLst>
              <a:ext uri="{FF2B5EF4-FFF2-40B4-BE49-F238E27FC236}">
                <a16:creationId xmlns:a16="http://schemas.microsoft.com/office/drawing/2014/main" id="{D036EFA6-5434-497F-B5ED-74B7DE50E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1606550"/>
            <a:ext cx="3049587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Obrázek 4">
            <a:extLst>
              <a:ext uri="{FF2B5EF4-FFF2-40B4-BE49-F238E27FC236}">
                <a16:creationId xmlns:a16="http://schemas.microsoft.com/office/drawing/2014/main" id="{F4A1C105-75A8-4A36-9C6A-F7ABDE08F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1604963"/>
            <a:ext cx="5065712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771F02-B02A-4E56-9E44-10CCF1C5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cs-CZ" noProof="1"/>
              <a:t>Kurt Schwitters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C9E6FA-97A2-4C39-A86B-90CC2EDF5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1913" y="2016125"/>
            <a:ext cx="12253913" cy="4210050"/>
          </a:xfrm>
        </p:spPr>
        <p:txBody>
          <a:bodyPr>
            <a:normAutofit lnSpcReduction="10000"/>
          </a:bodyPr>
          <a:lstStyle/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marL="0" indent="0" fontAlgn="auto">
              <a:buSzTx/>
              <a:buFont typeface="Arial" panose="020B0604020202020204" pitchFamily="34" charset="0"/>
              <a:buNone/>
            </a:pPr>
            <a:r>
              <a:rPr lang="cs-CZ" noProof="1"/>
              <a:t>Merz Picture 32 A. The Cherry Picture (1921)     </a:t>
            </a:r>
            <a:r>
              <a:rPr lang="de-DE" noProof="1"/>
              <a:t>Merz Blauer Vogel (Blue Bird) (1922)</a:t>
            </a:r>
            <a:r>
              <a:rPr lang="cs-CZ" noProof="1"/>
              <a:t>      Relief in Relief (1942–5) </a:t>
            </a:r>
          </a:p>
        </p:txBody>
      </p:sp>
      <p:pic>
        <p:nvPicPr>
          <p:cNvPr id="18435" name="Obrázek 3">
            <a:extLst>
              <a:ext uri="{FF2B5EF4-FFF2-40B4-BE49-F238E27FC236}">
                <a16:creationId xmlns:a16="http://schemas.microsoft.com/office/drawing/2014/main" id="{A2CCCD9C-0F34-4109-B79F-C1FAAAC8F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1558925"/>
            <a:ext cx="329565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Obrázek 4">
            <a:extLst>
              <a:ext uri="{FF2B5EF4-FFF2-40B4-BE49-F238E27FC236}">
                <a16:creationId xmlns:a16="http://schemas.microsoft.com/office/drawing/2014/main" id="{A94E9942-F478-4463-A31C-2A82F0166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392238"/>
            <a:ext cx="3403600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Obrázek 5">
            <a:extLst>
              <a:ext uri="{FF2B5EF4-FFF2-40B4-BE49-F238E27FC236}">
                <a16:creationId xmlns:a16="http://schemas.microsoft.com/office/drawing/2014/main" id="{5FCD645D-4861-4D8A-B406-534397C38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00" y="1627188"/>
            <a:ext cx="34036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Obrázek 4">
            <a:extLst>
              <a:ext uri="{FF2B5EF4-FFF2-40B4-BE49-F238E27FC236}">
                <a16:creationId xmlns:a16="http://schemas.microsoft.com/office/drawing/2014/main" id="{34F73AE6-C26C-49AB-99D1-BE7FB0E6B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85738"/>
            <a:ext cx="4005262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76DAA39-633C-4897-BB8B-5BCFF3C4F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endParaRPr lang="cs-CZ" noProof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EDB68D-6E7B-4881-8831-0B6845B54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975" y="2016125"/>
            <a:ext cx="9604375" cy="4037013"/>
          </a:xfrm>
        </p:spPr>
        <p:txBody>
          <a:bodyPr/>
          <a:lstStyle/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fontAlgn="auto">
              <a:buSzTx/>
            </a:pPr>
            <a:endParaRPr lang="cs-CZ" noProof="1"/>
          </a:p>
          <a:p>
            <a:pPr marL="0" indent="0" fontAlgn="auto">
              <a:buSzTx/>
              <a:buFont typeface="Arial" panose="020B0604020202020204" pitchFamily="34" charset="0"/>
              <a:buNone/>
            </a:pPr>
            <a:r>
              <a:rPr lang="cs-CZ" noProof="1"/>
              <a:t>                                                   Merzbau (1924)</a:t>
            </a:r>
          </a:p>
        </p:txBody>
      </p:sp>
      <p:pic>
        <p:nvPicPr>
          <p:cNvPr id="19460" name="Obrázek 3">
            <a:extLst>
              <a:ext uri="{FF2B5EF4-FFF2-40B4-BE49-F238E27FC236}">
                <a16:creationId xmlns:a16="http://schemas.microsoft.com/office/drawing/2014/main" id="{4CAC6C56-A3FB-4F68-A353-49DE49A3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85738"/>
            <a:ext cx="37338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B6E56D5-E5AB-4A4F-B774-C888F9BD4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9463" y="887413"/>
            <a:ext cx="4643437" cy="25415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/>
              <a:t>Tactical media, activism, hacktivism,</a:t>
            </a:r>
            <a:r>
              <a:rPr lang="cs-CZ" sz="4800" dirty="0"/>
              <a:t> and</a:t>
            </a:r>
            <a:r>
              <a:rPr lang="en-US" sz="4800" dirty="0"/>
              <a:t> surveillance </a:t>
            </a:r>
            <a:endParaRPr lang="cs-CZ" sz="480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08CCC805-9B6E-4E4D-88F8-B8D1DB75B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63" y="3530600"/>
            <a:ext cx="8637587" cy="9779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Umění nových médií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5</TotalTime>
  <Words>411</Words>
  <Application>Microsoft Office PowerPoint</Application>
  <PresentationFormat>Širokoúhlá obrazovka</PresentationFormat>
  <Paragraphs>120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8" baseType="lpstr">
      <vt:lpstr>Arial</vt:lpstr>
      <vt:lpstr>SimSun</vt:lpstr>
      <vt:lpstr>Wingdings</vt:lpstr>
      <vt:lpstr>Gill Sans MT</vt:lpstr>
      <vt:lpstr>Microsoft YaHei</vt:lpstr>
      <vt:lpstr/>
      <vt:lpstr>Arial Unicode MS</vt:lpstr>
      <vt:lpstr>Calibri</vt:lpstr>
      <vt:lpstr>Segoe Print</vt:lpstr>
      <vt:lpstr>Galerie</vt:lpstr>
      <vt:lpstr>Tactical media, activism, hacktivism, and surveillance </vt:lpstr>
      <vt:lpstr>Fotomontáž - dadaismus</vt:lpstr>
      <vt:lpstr>Raoul Hausmann </vt:lpstr>
      <vt:lpstr>John Heartfield</vt:lpstr>
      <vt:lpstr>Prezentace aplikace PowerPoint</vt:lpstr>
      <vt:lpstr>Hannah Hochová </vt:lpstr>
      <vt:lpstr>Kurt Schwitters</vt:lpstr>
      <vt:lpstr>Prezentace aplikace PowerPoint</vt:lpstr>
      <vt:lpstr>Tactical media, activism, hacktivism, and surveillance </vt:lpstr>
      <vt:lpstr>Tactical media – teoretické texty</vt:lpstr>
      <vt:lpstr>Peter Weibel : Observation of the Observation: Uncertainty (1973)</vt:lpstr>
      <vt:lpstr>0100101110101101.ORG (Eva  a Franco Mattes) – Vaticano.org (1998)</vt:lpstr>
      <vt:lpstr>0100101110101101.ORG (Eva  a Franco Mattes) – Nike Ground (2003) </vt:lpstr>
      <vt:lpstr>Darko Maver (1998-99)</vt:lpstr>
      <vt:lpstr>Etoy.Corporation: Toywar (1999 – 2000)</vt:lpstr>
      <vt:lpstr>Korporátní parodie – Yes Man</vt:lpstr>
      <vt:lpstr>®Tmark </vt:lpstr>
      <vt:lpstr>Jon Thomson a Alison Craighead - Trigger  Happy  (1998)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Laterna Magika</dc:title>
  <dc:creator>Adam Franc</dc:creator>
  <cp:lastModifiedBy>Adam Franc</cp:lastModifiedBy>
  <cp:revision>26</cp:revision>
  <dcterms:created xsi:type="dcterms:W3CDTF">2019-11-18T21:36:00Z</dcterms:created>
  <dcterms:modified xsi:type="dcterms:W3CDTF">2020-12-14T17:03:15Z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1033-11.2.0.8934</vt:lpwstr>
  </property>
</Properties>
</file>