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  <p:sldId id="270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FEF55-62AC-4944-A01B-8189FAC48D63}" type="datetimeFigureOut">
              <a:rPr lang="cs-CZ" smtClean="0"/>
              <a:t>12.12.2018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8A09-345F-4255-9C26-94958D93D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235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FEF55-62AC-4944-A01B-8189FAC48D63}" type="datetimeFigureOut">
              <a:rPr lang="cs-CZ" smtClean="0"/>
              <a:t>12.12.2018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8A09-345F-4255-9C26-94958D93D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866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FEF55-62AC-4944-A01B-8189FAC48D63}" type="datetimeFigureOut">
              <a:rPr lang="cs-CZ" smtClean="0"/>
              <a:t>12.12.2018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8A09-345F-4255-9C26-94958D93D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81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FEF55-62AC-4944-A01B-8189FAC48D63}" type="datetimeFigureOut">
              <a:rPr lang="cs-CZ" smtClean="0"/>
              <a:t>12.12.2018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8A09-345F-4255-9C26-94958D93D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058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FEF55-62AC-4944-A01B-8189FAC48D63}" type="datetimeFigureOut">
              <a:rPr lang="cs-CZ" smtClean="0"/>
              <a:t>12.12.2018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8A09-345F-4255-9C26-94958D93D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29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FEF55-62AC-4944-A01B-8189FAC48D63}" type="datetimeFigureOut">
              <a:rPr lang="cs-CZ" smtClean="0"/>
              <a:t>12.12.2018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8A09-345F-4255-9C26-94958D93D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99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FEF55-62AC-4944-A01B-8189FAC48D63}" type="datetimeFigureOut">
              <a:rPr lang="cs-CZ" smtClean="0"/>
              <a:t>12.12.2018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8A09-345F-4255-9C26-94958D93D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9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FEF55-62AC-4944-A01B-8189FAC48D63}" type="datetimeFigureOut">
              <a:rPr lang="cs-CZ" smtClean="0"/>
              <a:t>12.12.2018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8A09-345F-4255-9C26-94958D93D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74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FEF55-62AC-4944-A01B-8189FAC48D63}" type="datetimeFigureOut">
              <a:rPr lang="cs-CZ" smtClean="0"/>
              <a:t>12.12.2018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8A09-345F-4255-9C26-94958D93D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16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FEF55-62AC-4944-A01B-8189FAC48D63}" type="datetimeFigureOut">
              <a:rPr lang="cs-CZ" smtClean="0"/>
              <a:t>12.12.2018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8A09-345F-4255-9C26-94958D93D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067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FEF55-62AC-4944-A01B-8189FAC48D63}" type="datetimeFigureOut">
              <a:rPr lang="cs-CZ" smtClean="0"/>
              <a:t>12.12.2018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8A09-345F-4255-9C26-94958D93D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681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FEF55-62AC-4944-A01B-8189FAC48D63}" type="datetimeFigureOut">
              <a:rPr lang="cs-CZ" smtClean="0"/>
              <a:t>12.12.2018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B8A09-345F-4255-9C26-94958D93D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09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mputationalculture.net/what-do-metrics-want/" TargetMode="External"/><Relationship Id="rId2" Type="http://schemas.openxmlformats.org/officeDocument/2006/relationships/hyperlink" Target="http://www.youtube.com/watch?v=1qt_pAhExHM&amp;feature=relate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5547829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reload=9&amp;v=0XQ17OZ4mwU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V6ChawH2K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>
                <a:latin typeface="Arial Black" panose="020B0A04020102020204" pitchFamily="34" charset="0"/>
              </a:rPr>
              <a:t>NEW MEDIA ART OBSESSIONS</a:t>
            </a:r>
            <a:endParaRPr lang="cs-CZ" b="1" dirty="0"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/>
              <a:t>Vilém </a:t>
            </a:r>
            <a:r>
              <a:rPr lang="cs-CZ" b="1" dirty="0" err="1" smtClean="0"/>
              <a:t>Flusser</a:t>
            </a:r>
            <a:r>
              <a:rPr lang="cs-CZ" b="1" dirty="0" smtClean="0"/>
              <a:t> / Matthew </a:t>
            </a:r>
            <a:r>
              <a:rPr lang="cs-CZ" b="1" dirty="0" err="1" smtClean="0"/>
              <a:t>Fuller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3953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Arial Black" panose="020B0A04020102020204" pitchFamily="34" charset="0"/>
              </a:rPr>
              <a:t/>
            </a:r>
            <a:br>
              <a:rPr lang="cs-CZ" dirty="0" smtClean="0"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>10 </a:t>
            </a:r>
            <a:r>
              <a:rPr lang="en-US" dirty="0">
                <a:latin typeface="Arial Black" panose="020B0A04020102020204" pitchFamily="34" charset="0"/>
              </a:rPr>
              <a:t>PRINT CHR$(205.5+RND(1)); : GOTO 10</a:t>
            </a:r>
            <a:r>
              <a:rPr lang="en-US" dirty="0"/>
              <a:t/>
            </a:r>
            <a:br>
              <a:rPr lang="en-US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https://www.youtube.com/watch?v=m9joBLOZVEo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47" y="2406015"/>
            <a:ext cx="6990670" cy="439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6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Arial Black" panose="020B0A04020102020204" pitchFamily="34" charset="0"/>
              </a:rPr>
              <a:t/>
            </a:r>
            <a:br>
              <a:rPr lang="cs-CZ" dirty="0" smtClean="0">
                <a:latin typeface="Arial Black" panose="020B0A04020102020204" pitchFamily="34" charset="0"/>
              </a:rPr>
            </a:br>
            <a:r>
              <a:rPr lang="cs-CZ" dirty="0" smtClean="0">
                <a:latin typeface="Arial Black" panose="020B0A04020102020204" pitchFamily="34" charset="0"/>
              </a:rPr>
              <a:t>Aparát: </a:t>
            </a:r>
            <a:br>
              <a:rPr lang="cs-CZ" dirty="0" smtClean="0">
                <a:latin typeface="Arial Black" panose="020B0A04020102020204" pitchFamily="34" charset="0"/>
              </a:rPr>
            </a:br>
            <a:r>
              <a:rPr lang="cs-CZ" dirty="0" smtClean="0">
                <a:latin typeface="Arial Black" panose="020B0A04020102020204" pitchFamily="34" charset="0"/>
              </a:rPr>
              <a:t>mapa vs. teritorium</a:t>
            </a:r>
            <a:br>
              <a:rPr lang="cs-CZ" dirty="0" smtClean="0">
                <a:latin typeface="Arial Black" panose="020B0A04020102020204" pitchFamily="34" charset="0"/>
              </a:rPr>
            </a:br>
            <a:r>
              <a:rPr lang="cs-CZ" dirty="0" err="1" smtClean="0">
                <a:latin typeface="Arial Black" panose="020B0A04020102020204" pitchFamily="34" charset="0"/>
              </a:rPr>
              <a:t>Flusser</a:t>
            </a:r>
            <a:r>
              <a:rPr lang="cs-CZ" dirty="0" smtClean="0">
                <a:latin typeface="Arial Black" panose="020B0A04020102020204" pitchFamily="34" charset="0"/>
              </a:rPr>
              <a:t> vs. </a:t>
            </a:r>
            <a:r>
              <a:rPr lang="cs-CZ" dirty="0" err="1" smtClean="0">
                <a:latin typeface="Arial Black" panose="020B0A04020102020204" pitchFamily="34" charset="0"/>
              </a:rPr>
              <a:t>Fuller</a:t>
            </a:r>
            <a:r>
              <a:rPr lang="cs-CZ" dirty="0" smtClean="0">
                <a:latin typeface="Arial Black" panose="020B0A04020102020204" pitchFamily="34" charset="0"/>
              </a:rPr>
              <a:t/>
            </a:r>
            <a:br>
              <a:rPr lang="cs-CZ" dirty="0" smtClean="0">
                <a:latin typeface="Arial Black" panose="020B0A04020102020204" pitchFamily="34" charset="0"/>
              </a:rPr>
            </a:b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err="1" smtClean="0"/>
              <a:t>Fuller</a:t>
            </a:r>
            <a:r>
              <a:rPr lang="cs-CZ" dirty="0" smtClean="0"/>
              <a:t>: Angažovaná věda / spekulativní programování</a:t>
            </a:r>
          </a:p>
          <a:p>
            <a:endParaRPr lang="cs-CZ" dirty="0"/>
          </a:p>
          <a:p>
            <a:r>
              <a:rPr lang="cs-CZ" dirty="0" err="1" smtClean="0"/>
              <a:t>Flusser</a:t>
            </a:r>
            <a:r>
              <a:rPr lang="cs-CZ" dirty="0" smtClean="0"/>
              <a:t>: Obecná teorie gest /vyhledávání gest jako symptomů svobody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017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Arial Black" panose="020B0A04020102020204" pitchFamily="34" charset="0"/>
              </a:rPr>
              <a:t>Strategie svobody / Strategie odklánění a testování limitů aparátu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000" b="1" dirty="0" smtClean="0"/>
              <a:t>Andrew </a:t>
            </a:r>
            <a:r>
              <a:rPr lang="cs-CZ" sz="2000" b="1" dirty="0" err="1"/>
              <a:t>Spitz</a:t>
            </a:r>
            <a:r>
              <a:rPr lang="cs-CZ" sz="2000" b="1" dirty="0"/>
              <a:t>: </a:t>
            </a:r>
            <a:r>
              <a:rPr lang="cs-CZ" altLang="cs-CZ" sz="2000" b="1" i="1" dirty="0" err="1"/>
              <a:t>Me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doing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this</a:t>
            </a:r>
            <a:r>
              <a:rPr lang="cs-CZ" altLang="cs-CZ" sz="2000" b="1" dirty="0"/>
              <a:t>, 2012</a:t>
            </a:r>
          </a:p>
          <a:p>
            <a:pPr marL="0" indent="0">
              <a:buNone/>
              <a:defRPr/>
            </a:pPr>
            <a:r>
              <a:rPr lang="en-US" altLang="cs-CZ" sz="2000" dirty="0" smtClean="0">
                <a:hlinkClick r:id="rId2"/>
              </a:rPr>
              <a:t>http</a:t>
            </a:r>
            <a:r>
              <a:rPr lang="en-US" altLang="cs-CZ" sz="2000" dirty="0">
                <a:hlinkClick r:id="rId2"/>
              </a:rPr>
              <a:t>://</a:t>
            </a:r>
            <a:r>
              <a:rPr lang="en-US" altLang="cs-CZ" sz="2000" dirty="0" err="1">
                <a:hlinkClick r:id="rId2"/>
              </a:rPr>
              <a:t>www.youtube.com</a:t>
            </a:r>
            <a:r>
              <a:rPr lang="en-US" altLang="cs-CZ" sz="2000" dirty="0">
                <a:hlinkClick r:id="rId2"/>
              </a:rPr>
              <a:t>/</a:t>
            </a:r>
            <a:r>
              <a:rPr lang="en-US" altLang="cs-CZ" sz="2000" dirty="0" err="1">
                <a:hlinkClick r:id="rId2"/>
              </a:rPr>
              <a:t>watch?v</a:t>
            </a:r>
            <a:r>
              <a:rPr lang="en-US" altLang="cs-CZ" sz="2000" dirty="0">
                <a:hlinkClick r:id="rId2"/>
              </a:rPr>
              <a:t>=</a:t>
            </a:r>
            <a:r>
              <a:rPr lang="en-US" altLang="cs-CZ" sz="2000" dirty="0" err="1">
                <a:hlinkClick r:id="rId2"/>
              </a:rPr>
              <a:t>1qt_pAhExHM&amp;feature</a:t>
            </a:r>
            <a:r>
              <a:rPr lang="en-US" altLang="cs-CZ" sz="2000" dirty="0">
                <a:hlinkClick r:id="rId2"/>
              </a:rPr>
              <a:t>=related</a:t>
            </a:r>
            <a:endParaRPr lang="cs-CZ" altLang="cs-CZ" sz="2000" dirty="0"/>
          </a:p>
          <a:p>
            <a:r>
              <a:rPr lang="cs-CZ" sz="2000" b="1" dirty="0"/>
              <a:t>Benjamin </a:t>
            </a:r>
            <a:r>
              <a:rPr lang="cs-CZ" sz="2000" b="1" dirty="0" err="1" smtClean="0"/>
              <a:t>Grosser</a:t>
            </a:r>
            <a:r>
              <a:rPr lang="cs-CZ" sz="2000" b="1" dirty="0" smtClean="0"/>
              <a:t>: </a:t>
            </a:r>
            <a:r>
              <a:rPr lang="cs-CZ" sz="2000" b="1" i="1" dirty="0" err="1" smtClean="0"/>
              <a:t>Facebook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demetricator</a:t>
            </a:r>
            <a:endParaRPr lang="cs-CZ" sz="2000" b="1" i="1" dirty="0" smtClean="0"/>
          </a:p>
          <a:p>
            <a:pPr marL="0" indent="0">
              <a:buNone/>
            </a:pPr>
            <a:r>
              <a:rPr lang="cs-CZ" sz="2000" dirty="0">
                <a:hlinkClick r:id="rId3"/>
              </a:rPr>
              <a:t>http://</a:t>
            </a:r>
            <a:r>
              <a:rPr lang="cs-CZ" sz="2000" dirty="0" err="1">
                <a:hlinkClick r:id="rId3"/>
              </a:rPr>
              <a:t>computationalculture.net</a:t>
            </a:r>
            <a:r>
              <a:rPr lang="cs-CZ" sz="2000" dirty="0">
                <a:hlinkClick r:id="rId3"/>
              </a:rPr>
              <a:t>/</a:t>
            </a:r>
            <a:r>
              <a:rPr lang="cs-CZ" sz="2000" dirty="0" err="1">
                <a:hlinkClick r:id="rId3"/>
              </a:rPr>
              <a:t>what</a:t>
            </a:r>
            <a:r>
              <a:rPr lang="cs-CZ" sz="2000" dirty="0">
                <a:hlinkClick r:id="rId3"/>
              </a:rPr>
              <a:t>-do-</a:t>
            </a:r>
            <a:r>
              <a:rPr lang="cs-CZ" sz="2000" dirty="0" err="1">
                <a:hlinkClick r:id="rId3"/>
              </a:rPr>
              <a:t>metrics</a:t>
            </a:r>
            <a:r>
              <a:rPr lang="cs-CZ" sz="2000" dirty="0">
                <a:hlinkClick r:id="rId3"/>
              </a:rPr>
              <a:t>-</a:t>
            </a:r>
            <a:r>
              <a:rPr lang="cs-CZ" sz="2000" dirty="0" err="1">
                <a:hlinkClick r:id="rId3"/>
              </a:rPr>
              <a:t>want</a:t>
            </a:r>
            <a:r>
              <a:rPr lang="cs-CZ" sz="2000" dirty="0" smtClean="0">
                <a:hlinkClick r:id="rId3"/>
              </a:rPr>
              <a:t>/</a:t>
            </a:r>
            <a:endParaRPr lang="cs-CZ" sz="2000" dirty="0" smtClean="0"/>
          </a:p>
          <a:p>
            <a:r>
              <a:rPr lang="cs-CZ" sz="2000" b="1" dirty="0" err="1" smtClean="0"/>
              <a:t>Glitch</a:t>
            </a:r>
            <a:endParaRPr lang="cs-CZ" sz="2000" b="1" dirty="0" smtClean="0"/>
          </a:p>
          <a:p>
            <a:r>
              <a:rPr lang="cs-CZ" sz="2000" b="1" dirty="0" smtClean="0"/>
              <a:t>Virus</a:t>
            </a:r>
          </a:p>
          <a:p>
            <a:r>
              <a:rPr lang="cs-CZ" sz="2000" b="1" dirty="0" smtClean="0"/>
              <a:t>…?...</a:t>
            </a:r>
            <a:endParaRPr lang="cs-CZ" sz="2000" b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900" y="327660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9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Ornament industriální </a:t>
            </a:r>
            <a:br>
              <a:rPr lang="cs-CZ" dirty="0" smtClean="0">
                <a:latin typeface="Arial Black" panose="020B0A04020102020204" pitchFamily="34" charset="0"/>
              </a:rPr>
            </a:br>
            <a:r>
              <a:rPr lang="cs-CZ" dirty="0" smtClean="0">
                <a:latin typeface="Arial Black" panose="020B0A04020102020204" pitchFamily="34" charset="0"/>
              </a:rPr>
              <a:t>a postindustriální doby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886" y="2518003"/>
            <a:ext cx="6255264" cy="3836236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93264" y="2518003"/>
            <a:ext cx="6850422" cy="38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264554" cy="683163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Tiller</a:t>
            </a:r>
            <a:r>
              <a:rPr lang="cs-CZ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Girls</a:t>
            </a:r>
            <a:endParaRPr lang="cs-CZ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Louis-Philippe </a:t>
            </a:r>
            <a:r>
              <a:rPr lang="cs-CZ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Demers</a:t>
            </a:r>
            <a:r>
              <a:rPr lang="cs-CZ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(2009)</a:t>
            </a:r>
          </a:p>
          <a:p>
            <a:pPr marL="0" indent="0">
              <a:buNone/>
            </a:pPr>
            <a:endParaRPr lang="cs-CZ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https://vimeo.com/9963441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  <a:latin typeface="Arial Black" panose="020B0A04020102020204" pitchFamily="34" charset="0"/>
                <a:hlinkClick r:id="rId3"/>
              </a:rPr>
              <a:t>https://</a:t>
            </a:r>
            <a:r>
              <a:rPr lang="cs-CZ" dirty="0" err="1" smtClean="0">
                <a:solidFill>
                  <a:schemeClr val="bg1"/>
                </a:solidFill>
                <a:latin typeface="Arial Black" panose="020B0A04020102020204" pitchFamily="34" charset="0"/>
                <a:hlinkClick r:id="rId3"/>
              </a:rPr>
              <a:t>vimeo.com</a:t>
            </a:r>
            <a:r>
              <a:rPr lang="cs-CZ" dirty="0" smtClean="0">
                <a:solidFill>
                  <a:schemeClr val="bg1"/>
                </a:solidFill>
                <a:latin typeface="Arial Black" panose="020B0A04020102020204" pitchFamily="34" charset="0"/>
                <a:hlinkClick r:id="rId3"/>
              </a:rPr>
              <a:t>/25547829</a:t>
            </a:r>
            <a:endParaRPr lang="cs-CZ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cs-CZ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cs-CZ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Tiller</a:t>
            </a:r>
            <a:r>
              <a:rPr lang="cs-CZ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Girls</a:t>
            </a:r>
            <a:r>
              <a:rPr lang="cs-CZ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(1958)</a:t>
            </a:r>
            <a:endParaRPr lang="cs-CZ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  <a:latin typeface="Arial Black" panose="020B0A04020102020204" pitchFamily="34" charset="0"/>
                <a:hlinkClick r:id="rId4"/>
              </a:rPr>
              <a:t>https://</a:t>
            </a:r>
            <a:r>
              <a:rPr lang="cs-CZ" dirty="0" err="1" smtClean="0">
                <a:solidFill>
                  <a:schemeClr val="bg1"/>
                </a:solidFill>
                <a:latin typeface="Arial Black" panose="020B0A04020102020204" pitchFamily="34" charset="0"/>
                <a:hlinkClick r:id="rId4"/>
              </a:rPr>
              <a:t>www.youtube.com</a:t>
            </a:r>
            <a:r>
              <a:rPr lang="cs-CZ" dirty="0" smtClean="0">
                <a:solidFill>
                  <a:schemeClr val="bg1"/>
                </a:solidFill>
                <a:latin typeface="Arial Black" panose="020B0A04020102020204" pitchFamily="34" charset="0"/>
                <a:hlinkClick r:id="rId4"/>
              </a:rPr>
              <a:t>/</a:t>
            </a:r>
            <a:r>
              <a:rPr lang="cs-CZ" dirty="0" err="1" smtClean="0">
                <a:solidFill>
                  <a:schemeClr val="bg1"/>
                </a:solidFill>
                <a:latin typeface="Arial Black" panose="020B0A04020102020204" pitchFamily="34" charset="0"/>
                <a:hlinkClick r:id="rId4"/>
              </a:rPr>
              <a:t>watch?reload</a:t>
            </a:r>
            <a:r>
              <a:rPr lang="cs-CZ" dirty="0" smtClean="0">
                <a:solidFill>
                  <a:schemeClr val="bg1"/>
                </a:solidFill>
                <a:latin typeface="Arial Black" panose="020B0A04020102020204" pitchFamily="34" charset="0"/>
                <a:hlinkClick r:id="rId4"/>
              </a:rPr>
              <a:t>=</a:t>
            </a:r>
            <a:r>
              <a:rPr lang="cs-CZ" dirty="0" err="1" smtClean="0">
                <a:solidFill>
                  <a:schemeClr val="bg1"/>
                </a:solidFill>
                <a:latin typeface="Arial Black" panose="020B0A04020102020204" pitchFamily="34" charset="0"/>
                <a:hlinkClick r:id="rId4"/>
              </a:rPr>
              <a:t>9&amp;v</a:t>
            </a:r>
            <a:r>
              <a:rPr lang="cs-CZ" dirty="0" smtClean="0">
                <a:solidFill>
                  <a:schemeClr val="bg1"/>
                </a:solidFill>
                <a:latin typeface="Arial Black" panose="020B0A04020102020204" pitchFamily="34" charset="0"/>
                <a:hlinkClick r:id="rId4"/>
              </a:rPr>
              <a:t>=</a:t>
            </a:r>
            <a:r>
              <a:rPr lang="cs-CZ" dirty="0" err="1" smtClean="0">
                <a:solidFill>
                  <a:schemeClr val="bg1"/>
                </a:solidFill>
                <a:latin typeface="Arial Black" panose="020B0A04020102020204" pitchFamily="34" charset="0"/>
                <a:hlinkClick r:id="rId4"/>
              </a:rPr>
              <a:t>0XQ17OZ4mwU</a:t>
            </a:r>
            <a:endParaRPr lang="cs-CZ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Trial</a:t>
            </a: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err="1" smtClean="0">
                <a:hlinkClick r:id="rId2"/>
              </a:rPr>
              <a:t>www.youtube.com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watch?v</a:t>
            </a:r>
            <a:r>
              <a:rPr lang="cs-CZ" dirty="0" smtClean="0">
                <a:hlinkClick r:id="rId2"/>
              </a:rPr>
              <a:t>=</a:t>
            </a:r>
            <a:r>
              <a:rPr lang="cs-CZ" dirty="0" err="1" smtClean="0">
                <a:hlinkClick r:id="rId2"/>
              </a:rPr>
              <a:t>aV6ChawH2KI</a:t>
            </a:r>
            <a:endParaRPr lang="cs-CZ" dirty="0" smtClean="0"/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7202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Ã½sledek obrÃ¡zku pro photosho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43" y="94721"/>
            <a:ext cx="8567057" cy="642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80507"/>
            <a:ext cx="7890247" cy="387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0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617" y="114390"/>
            <a:ext cx="10140766" cy="674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2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9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Vilém </a:t>
            </a:r>
            <a:r>
              <a:rPr lang="cs-CZ" dirty="0" err="1" smtClean="0">
                <a:latin typeface="Arial Black" panose="020B0A04020102020204" pitchFamily="34" charset="0"/>
              </a:rPr>
              <a:t>Flusser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30088"/>
            <a:ext cx="10855824" cy="542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Vilém </a:t>
            </a:r>
            <a:r>
              <a:rPr lang="cs-CZ" dirty="0" err="1" smtClean="0">
                <a:latin typeface="Arial Black" panose="020B0A04020102020204" pitchFamily="34" charset="0"/>
              </a:rPr>
              <a:t>Flusser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4234" y="1430088"/>
            <a:ext cx="5029790" cy="251489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05840" y="1690688"/>
            <a:ext cx="49769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Aparát – operátor systém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Operátor jako „funkcionář/robot“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Operátor jako „hráč“ (proti aparátu)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IKT – dominantní aparát post-industriální doby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Expanze a miniaturizace aparátu jako komplementární procesy.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565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481" y="-190670"/>
            <a:ext cx="4987923" cy="704836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90670"/>
            <a:ext cx="2370710" cy="32473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088" y="3595075"/>
            <a:ext cx="4631912" cy="326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3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Siegfried </a:t>
            </a:r>
            <a:r>
              <a:rPr lang="cs-CZ" dirty="0" err="1" smtClean="0">
                <a:latin typeface="Arial Black" panose="020B0A04020102020204" pitchFamily="34" charset="0"/>
              </a:rPr>
              <a:t>Kracauer</a:t>
            </a:r>
            <a:r>
              <a:rPr lang="cs-CZ" dirty="0" smtClean="0">
                <a:latin typeface="Arial Black" panose="020B0A04020102020204" pitchFamily="34" charset="0"/>
              </a:rPr>
              <a:t> </a:t>
            </a:r>
            <a:br>
              <a:rPr lang="cs-CZ" dirty="0" smtClean="0">
                <a:latin typeface="Arial Black" panose="020B0A04020102020204" pitchFamily="34" charset="0"/>
              </a:rPr>
            </a:br>
            <a:r>
              <a:rPr lang="cs-CZ" dirty="0" smtClean="0">
                <a:latin typeface="Arial Black" panose="020B0A04020102020204" pitchFamily="34" charset="0"/>
              </a:rPr>
              <a:t>Ornament masy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640" y="1690688"/>
            <a:ext cx="1512489" cy="230654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253738" y="3627902"/>
            <a:ext cx="479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https://www.youtube.com/watch?v=JIZeyndTBFc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961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65" y="1825625"/>
            <a:ext cx="6432011" cy="431074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Od ornamentu k fraktálu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36376" y="1690688"/>
            <a:ext cx="4992948" cy="43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9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135</Words>
  <Application>Microsoft Office PowerPoint</Application>
  <PresentationFormat>Širokoúhlá obrazovka</PresentationFormat>
  <Paragraphs>40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Motiv Office</vt:lpstr>
      <vt:lpstr>NEW MEDIA ART OBSESSIONS</vt:lpstr>
      <vt:lpstr>Prezentace aplikace PowerPoint</vt:lpstr>
      <vt:lpstr>Prezentace aplikace PowerPoint</vt:lpstr>
      <vt:lpstr>Prezentace aplikace PowerPoint</vt:lpstr>
      <vt:lpstr>Vilém Flusser</vt:lpstr>
      <vt:lpstr>Vilém Flusser</vt:lpstr>
      <vt:lpstr>Prezentace aplikace PowerPoint</vt:lpstr>
      <vt:lpstr>Siegfried Kracauer  Ornament masy</vt:lpstr>
      <vt:lpstr>Od ornamentu k fraktálu</vt:lpstr>
      <vt:lpstr> 10 PRINT CHR$(205.5+RND(1)); : GOTO 10 </vt:lpstr>
      <vt:lpstr> Aparát:  mapa vs. teritorium Flusser vs. Fuller </vt:lpstr>
      <vt:lpstr>Strategie svobody / Strategie odklánění a testování limitů aparátu</vt:lpstr>
      <vt:lpstr>Ornament industriální  a postindustriální doby</vt:lpstr>
      <vt:lpstr>Tiller Girls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MEDIA ART OBSESSIONS</dc:title>
  <dc:creator>Jana Horáková</dc:creator>
  <cp:lastModifiedBy>Horáková</cp:lastModifiedBy>
  <cp:revision>24</cp:revision>
  <dcterms:created xsi:type="dcterms:W3CDTF">2018-12-06T11:54:14Z</dcterms:created>
  <dcterms:modified xsi:type="dcterms:W3CDTF">2018-12-12T09:55:25Z</dcterms:modified>
</cp:coreProperties>
</file>