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media/image13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61" r:id="rId6"/>
    <p:sldId id="259" r:id="rId7"/>
    <p:sldId id="260" r:id="rId8"/>
    <p:sldId id="262" r:id="rId9"/>
    <p:sldId id="280" r:id="rId10"/>
    <p:sldId id="263" r:id="rId11"/>
    <p:sldId id="264" r:id="rId12"/>
    <p:sldId id="265" r:id="rId13"/>
    <p:sldId id="266" r:id="rId14"/>
    <p:sldId id="267" r:id="rId15"/>
    <p:sldId id="269" r:id="rId16"/>
    <p:sldId id="268" r:id="rId17"/>
    <p:sldId id="270" r:id="rId18"/>
    <p:sldId id="273" r:id="rId19"/>
    <p:sldId id="272" r:id="rId20"/>
    <p:sldId id="274" r:id="rId21"/>
    <p:sldId id="275" r:id="rId22"/>
    <p:sldId id="276" r:id="rId23"/>
    <p:sldId id="277" r:id="rId24"/>
    <p:sldId id="279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8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BA3FEE-4CFF-4437-BF47-D9DE2EF604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Impact" panose="020B0806030902050204" pitchFamily="34" charset="0"/>
              </a:defRPr>
            </a:lvl1pPr>
          </a:lstStyle>
          <a:p>
            <a:r>
              <a:rPr lang="cs-CZ" dirty="0"/>
              <a:t>BRAVE NEW DIGITAL WORLD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95FC333-B0DF-473E-9E3A-7A7CE0C02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tx1">
                    <a:lumMod val="75000"/>
                  </a:schemeClr>
                </a:solidFill>
                <a:latin typeface="Impact" panose="020B080603090205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0985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E5CA6D-3862-41C0-A984-B5EB0BC1B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00C6B5-5DC9-4036-BA11-E84BB22B4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Consolas" panose="020B0609020204030204" pitchFamily="49" charset="0"/>
              <a:buChar char="*"/>
              <a:defRPr sz="2600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79301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28AD676-5087-413F-8A27-9DB71A9D0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BA5B25-BFC0-4F27-8747-448BBCD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A4B791-3429-4CEC-AB4A-CB3906521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A4C7-0ABA-4107-9220-AA4BD7678317}" type="datetimeFigureOut">
              <a:rPr lang="cs-CZ" smtClean="0"/>
              <a:t>12.10.2019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EFEA28-784C-4369-AD54-173F50D49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9E3931-A47D-4433-B884-7B3B6DCB0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09293-99B8-4DEC-876B-AE4A3E679A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38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6drBN8nlWg&amp;t=95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gate.net/publication/249004663_The_Californian_Ideolog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orrydream.com/refs/Bush%20-%20As%20We%20May%20Think%20(Life%20Magazine%209-10-1945)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ignallake.com/innovation/LickliderApr68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5390FD-46C0-4CBF-9957-860B35A84D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rgbClr val="E68900"/>
                </a:solidFill>
              </a:rPr>
              <a:t>BRAVE NEW DIGITAL WORLD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A815AE-65A2-4608-AFBD-7C9EA4CF74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4. BUDOVÁNÍ SÍTĚ</a:t>
            </a:r>
          </a:p>
        </p:txBody>
      </p:sp>
    </p:spTree>
    <p:extLst>
      <p:ext uri="{BB962C8B-B14F-4D97-AF65-F5344CB8AC3E}">
        <p14:creationId xmlns:p14="http://schemas.microsoft.com/office/powerpoint/2010/main" val="589619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F5B9AE-9E2D-46F8-8764-8089B199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E68900"/>
                </a:solidFill>
              </a:rPr>
              <a:t>OGAS (</a:t>
            </a:r>
            <a:r>
              <a:rPr lang="az-Cyrl-AZ" dirty="0">
                <a:solidFill>
                  <a:srgbClr val="E68900"/>
                </a:solidFill>
              </a:rPr>
              <a:t>ОГАС</a:t>
            </a:r>
            <a:r>
              <a:rPr lang="cs-CZ" dirty="0">
                <a:solidFill>
                  <a:srgbClr val="E68900"/>
                </a:solidFill>
              </a:rPr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E96D63-0F07-4159-8688-5934A0B84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/>
              <a:t>v SSSR v r. 1959 vzniká armádní počítačová síť </a:t>
            </a:r>
            <a:r>
              <a:rPr lang="cs-CZ" dirty="0" err="1"/>
              <a:t>System</a:t>
            </a:r>
            <a:r>
              <a:rPr lang="cs-CZ" dirty="0"/>
              <a:t> A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o sítě zde kromě armády mají zájem i kruhy spjaté s kybernetikou (</a:t>
            </a:r>
            <a:r>
              <a:rPr lang="cs-CZ" dirty="0" err="1"/>
              <a:t>Kitov</a:t>
            </a:r>
            <a:r>
              <a:rPr lang="cs-CZ" dirty="0"/>
              <a:t>, </a:t>
            </a:r>
            <a:r>
              <a:rPr lang="cs-CZ" dirty="0" err="1"/>
              <a:t>Gluškov</a:t>
            </a:r>
            <a:r>
              <a:rPr lang="cs-CZ" dirty="0"/>
              <a:t>, </a:t>
            </a:r>
            <a:r>
              <a:rPr lang="cs-CZ" dirty="0" err="1"/>
              <a:t>Bruk</a:t>
            </a:r>
            <a:r>
              <a:rPr lang="cs-CZ" dirty="0"/>
              <a:t>), středobodem jejich zájmu je ekonomika</a:t>
            </a:r>
          </a:p>
          <a:p>
            <a:pPr algn="just"/>
            <a:endParaRPr lang="cs-CZ" dirty="0"/>
          </a:p>
          <a:p>
            <a:pPr algn="just"/>
            <a:r>
              <a:rPr lang="cs-CZ" dirty="0" err="1"/>
              <a:t>Gluškov</a:t>
            </a:r>
            <a:r>
              <a:rPr lang="cs-CZ" dirty="0"/>
              <a:t> chce vybudovat síť OGAS řešící informační problém centrálního plánování, jeho projekt zvažuje Ústřední výbor i rada ministrů (1963)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OGAS „rozpouští“ individuální zájmy věrchušky (1970) </a:t>
            </a:r>
          </a:p>
        </p:txBody>
      </p:sp>
    </p:spTree>
    <p:extLst>
      <p:ext uri="{BB962C8B-B14F-4D97-AF65-F5344CB8AC3E}">
        <p14:creationId xmlns:p14="http://schemas.microsoft.com/office/powerpoint/2010/main" val="40088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interiér, stojící, muž, osoba&#10;&#10;Popis byl vytvořen automaticky">
            <a:extLst>
              <a:ext uri="{FF2B5EF4-FFF2-40B4-BE49-F238E27FC236}">
                <a16:creationId xmlns:a16="http://schemas.microsoft.com/office/drawing/2014/main" id="{A2ABEB44-9008-427B-847D-8894BDE64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730"/>
            <a:ext cx="12176478" cy="6849269"/>
          </a:xfrm>
        </p:spPr>
      </p:pic>
    </p:spTree>
    <p:extLst>
      <p:ext uri="{BB962C8B-B14F-4D97-AF65-F5344CB8AC3E}">
        <p14:creationId xmlns:p14="http://schemas.microsoft.com/office/powerpoint/2010/main" val="2743379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14AACA-6185-48E5-B5E7-D19171317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E68900"/>
                </a:solidFill>
              </a:rPr>
              <a:t>CYBERSYN</a:t>
            </a:r>
          </a:p>
        </p:txBody>
      </p:sp>
      <p:pic>
        <p:nvPicPr>
          <p:cNvPr id="5" name="Zástupný obsah 4" descr="Obsah obrázku interiér, patro, život, stůl&#10;&#10;Popis byl vytvořen automaticky">
            <a:extLst>
              <a:ext uri="{FF2B5EF4-FFF2-40B4-BE49-F238E27FC236}">
                <a16:creationId xmlns:a16="http://schemas.microsoft.com/office/drawing/2014/main" id="{3BEDA00C-4730-4A51-895A-A2741F230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451" y="1825625"/>
            <a:ext cx="7735097" cy="4351338"/>
          </a:xfrm>
        </p:spPr>
      </p:pic>
    </p:spTree>
    <p:extLst>
      <p:ext uri="{BB962C8B-B14F-4D97-AF65-F5344CB8AC3E}">
        <p14:creationId xmlns:p14="http://schemas.microsoft.com/office/powerpoint/2010/main" val="975969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99FE83-17B5-4772-AF0E-8586D87A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E68900"/>
                </a:solidFill>
              </a:rPr>
              <a:t>1970‘S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D4351C-514D-48A0-8A87-B5C395FDE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err="1"/>
              <a:t>Lickův</a:t>
            </a:r>
            <a:r>
              <a:rPr lang="cs-CZ" dirty="0"/>
              <a:t> původní záměr stran sítě není zcela naplněn – ARPANET funguje především jako elektronická pošta; to, co zde probíhá je nicméně „vědecká kooperace“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Murray </a:t>
            </a:r>
            <a:r>
              <a:rPr lang="cs-CZ" dirty="0" err="1"/>
              <a:t>Turoff</a:t>
            </a:r>
            <a:r>
              <a:rPr lang="cs-CZ" dirty="0"/>
              <a:t> vytváří „skupinový chat“ EMISARI (1971)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v této době vzniká i řada dalších sítí (PRNET, IPSANET, TELENET, CYCLADES), prosazuje se především další univerzitní  síť </a:t>
            </a:r>
            <a:r>
              <a:rPr lang="cs-CZ" dirty="0" err="1"/>
              <a:t>Usenet</a:t>
            </a:r>
            <a:r>
              <a:rPr lang="cs-CZ" dirty="0"/>
              <a:t> (1979)</a:t>
            </a:r>
          </a:p>
        </p:txBody>
      </p:sp>
    </p:spTree>
    <p:extLst>
      <p:ext uri="{BB962C8B-B14F-4D97-AF65-F5344CB8AC3E}">
        <p14:creationId xmlns:p14="http://schemas.microsoft.com/office/powerpoint/2010/main" val="3504590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68D0C945-193D-48FF-99C3-02FDF111B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40414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888776-540A-40E6-9108-4DE556A2E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E68900"/>
                </a:solidFill>
              </a:rPr>
              <a:t>1970‘S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E7FF88-38BC-4B2C-B73D-E95F4AE36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err="1"/>
              <a:t>Usenet</a:t>
            </a:r>
            <a:r>
              <a:rPr lang="cs-CZ" dirty="0"/>
              <a:t> (</a:t>
            </a:r>
            <a:r>
              <a:rPr lang="cs-CZ" dirty="0" err="1"/>
              <a:t>Unenix</a:t>
            </a:r>
            <a:r>
              <a:rPr lang="cs-CZ" dirty="0"/>
              <a:t> Network) vznikl na půdě </a:t>
            </a:r>
            <a:r>
              <a:rPr lang="cs-CZ" dirty="0" err="1"/>
              <a:t>Duke</a:t>
            </a:r>
            <a:r>
              <a:rPr lang="cs-CZ" dirty="0"/>
              <a:t> a </a:t>
            </a:r>
            <a:r>
              <a:rPr lang="cs-CZ" dirty="0" err="1"/>
              <a:t>North</a:t>
            </a:r>
            <a:r>
              <a:rPr lang="cs-CZ" dirty="0"/>
              <a:t> Carolina University a fungoval na počítačích s OS Unix</a:t>
            </a:r>
          </a:p>
          <a:p>
            <a:pPr algn="just"/>
            <a:endParaRPr lang="cs-CZ" dirty="0"/>
          </a:p>
          <a:p>
            <a:pPr algn="just"/>
            <a:r>
              <a:rPr lang="cs-CZ" dirty="0" err="1"/>
              <a:t>Usenet</a:t>
            </a:r>
            <a:r>
              <a:rPr lang="cs-CZ" dirty="0"/>
              <a:t> byl prakticky předchůdcem diskuzních fór a za pár let byl větší než ARPANET (jeho obsah kopíroval), byl často používán i k publikování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V r. 1978 vzniká první BBS, k těm mohou přistupovat i amatéři-nadšenci-hackeři</a:t>
            </a:r>
          </a:p>
        </p:txBody>
      </p:sp>
    </p:spTree>
    <p:extLst>
      <p:ext uri="{BB962C8B-B14F-4D97-AF65-F5344CB8AC3E}">
        <p14:creationId xmlns:p14="http://schemas.microsoft.com/office/powerpoint/2010/main" val="3894025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57AF91-F75C-4651-9AB0-5341C9D5E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E68900"/>
                </a:solidFill>
              </a:rPr>
              <a:t>NOVÉ TECHNIKY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AD2786-7E7C-40F6-BF45-58317D4CB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Robert </a:t>
            </a:r>
            <a:r>
              <a:rPr lang="cs-CZ" dirty="0" err="1"/>
              <a:t>Kahn</a:t>
            </a:r>
            <a:r>
              <a:rPr lang="cs-CZ" dirty="0"/>
              <a:t> a </a:t>
            </a:r>
            <a:r>
              <a:rPr lang="cs-CZ" dirty="0" err="1"/>
              <a:t>Vinton</a:t>
            </a:r>
            <a:r>
              <a:rPr lang="cs-CZ" dirty="0"/>
              <a:t> </a:t>
            </a:r>
            <a:r>
              <a:rPr lang="cs-CZ" dirty="0" err="1"/>
              <a:t>Cerf</a:t>
            </a:r>
            <a:r>
              <a:rPr lang="cs-CZ" dirty="0"/>
              <a:t> vytvářejí rodinu protokolů TCP/IP, která umožňuje interoperabilitu sítí (1973), ARPANET je přímá v r. 1983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v r. 1981 začíná prodej </a:t>
            </a:r>
            <a:r>
              <a:rPr lang="cs-CZ" dirty="0" err="1"/>
              <a:t>Hayes</a:t>
            </a:r>
            <a:r>
              <a:rPr lang="cs-CZ" dirty="0"/>
              <a:t> </a:t>
            </a:r>
            <a:r>
              <a:rPr lang="cs-CZ" dirty="0" err="1"/>
              <a:t>Smartmodem</a:t>
            </a:r>
            <a:r>
              <a:rPr lang="cs-CZ" dirty="0"/>
              <a:t>, který </a:t>
            </a:r>
            <a:r>
              <a:rPr lang="cs-CZ" dirty="0" err="1"/>
              <a:t>BBSs</a:t>
            </a:r>
            <a:r>
              <a:rPr lang="cs-CZ" dirty="0"/>
              <a:t> zpřístupňuje podstatně širší skupině uživatelů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spojování sítí vyžaduje nový způsob organizace internetu, v r. 1985 vzniká doménový systém (DNS)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5700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35139B-DCC3-491A-B379-C882839A9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E68900"/>
                </a:solidFill>
              </a:rPr>
              <a:t>1980‘S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3F3B4D-9529-4D0F-945B-E9691987B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/>
              <a:t>díky sdílení protokolům se existující vědecko-výzkumné  sítě propojují, kontrolu nad touto infrastrukturou přebírá </a:t>
            </a:r>
            <a:r>
              <a:rPr lang="cs-CZ" dirty="0" err="1"/>
              <a:t>National</a:t>
            </a:r>
            <a:r>
              <a:rPr lang="cs-CZ" dirty="0"/>
              <a:t> Science </a:t>
            </a:r>
            <a:r>
              <a:rPr lang="cs-CZ" dirty="0" err="1"/>
              <a:t>Foundation</a:t>
            </a:r>
            <a:endParaRPr lang="cs-CZ" dirty="0"/>
          </a:p>
          <a:p>
            <a:pPr algn="just"/>
            <a:endParaRPr lang="cs-CZ" dirty="0"/>
          </a:p>
          <a:p>
            <a:pPr algn="just"/>
            <a:r>
              <a:rPr lang="cs-CZ" dirty="0"/>
              <a:t>je umožněna e-mailová komunikace mezi </a:t>
            </a:r>
            <a:r>
              <a:rPr lang="cs-CZ" dirty="0" err="1"/>
              <a:t>BBSs</a:t>
            </a:r>
            <a:r>
              <a:rPr lang="cs-CZ" dirty="0"/>
              <a:t> (</a:t>
            </a:r>
            <a:r>
              <a:rPr lang="cs-CZ" dirty="0" err="1"/>
              <a:t>FidoNet</a:t>
            </a:r>
            <a:r>
              <a:rPr lang="cs-CZ" dirty="0"/>
              <a:t>), Stewart Brand a </a:t>
            </a:r>
            <a:r>
              <a:rPr lang="cs-CZ" dirty="0" err="1"/>
              <a:t>Larry</a:t>
            </a:r>
            <a:r>
              <a:rPr lang="cs-CZ" dirty="0"/>
              <a:t> </a:t>
            </a:r>
            <a:r>
              <a:rPr lang="cs-CZ" dirty="0" err="1"/>
              <a:t>Brilliant</a:t>
            </a:r>
            <a:r>
              <a:rPr lang="cs-CZ" dirty="0"/>
              <a:t> zakládají online fórum </a:t>
            </a:r>
            <a:br>
              <a:rPr lang="cs-CZ" dirty="0"/>
            </a:br>
            <a:r>
              <a:rPr lang="cs-CZ" dirty="0" err="1"/>
              <a:t>The</a:t>
            </a:r>
            <a:r>
              <a:rPr lang="cs-CZ" dirty="0"/>
              <a:t> WELL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vznikají komerční sítě, jedná se zejména o produkty firmy </a:t>
            </a:r>
            <a:r>
              <a:rPr lang="cs-CZ" dirty="0" err="1"/>
              <a:t>Quantum</a:t>
            </a:r>
            <a:r>
              <a:rPr lang="cs-CZ" dirty="0"/>
              <a:t> (především AOL) a služby jako </a:t>
            </a:r>
            <a:r>
              <a:rPr lang="cs-CZ" dirty="0" err="1"/>
              <a:t>Prodigy</a:t>
            </a:r>
            <a:r>
              <a:rPr lang="cs-CZ" dirty="0"/>
              <a:t>, </a:t>
            </a:r>
            <a:r>
              <a:rPr lang="cs-CZ" dirty="0" err="1"/>
              <a:t>CompuServe</a:t>
            </a:r>
            <a:r>
              <a:rPr lang="cs-CZ" dirty="0"/>
              <a:t> či </a:t>
            </a:r>
            <a:r>
              <a:rPr lang="cs-CZ" dirty="0" err="1"/>
              <a:t>Minitel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8719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6A117C50-8B57-469B-89CA-3058A9297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69" y="360969"/>
            <a:ext cx="5925103" cy="3703190"/>
          </a:xfrm>
        </p:spPr>
      </p:pic>
      <p:pic>
        <p:nvPicPr>
          <p:cNvPr id="6" name="Zástupný obsah 6" descr="Obsah obrázku snímek obrazovky&#10;&#10;Popis byl vytvořen automaticky">
            <a:extLst>
              <a:ext uri="{FF2B5EF4-FFF2-40B4-BE49-F238E27FC236}">
                <a16:creationId xmlns:a16="http://schemas.microsoft.com/office/drawing/2014/main" id="{5E7C1791-F9DE-4244-831F-9081616056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805" b="27690"/>
          <a:stretch/>
        </p:blipFill>
        <p:spPr>
          <a:xfrm>
            <a:off x="6866573" y="475615"/>
            <a:ext cx="4878703" cy="2753360"/>
          </a:xfrm>
          <a:prstGeom prst="rect">
            <a:avLst/>
          </a:prstGeom>
        </p:spPr>
      </p:pic>
      <p:pic>
        <p:nvPicPr>
          <p:cNvPr id="7" name="Zástupný obsah 12">
            <a:extLst>
              <a:ext uri="{FF2B5EF4-FFF2-40B4-BE49-F238E27FC236}">
                <a16:creationId xmlns:a16="http://schemas.microsoft.com/office/drawing/2014/main" id="{42620B6B-5ED8-4A2D-916D-EC0C44DBC7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" y="4368625"/>
            <a:ext cx="5925103" cy="2206799"/>
          </a:xfrm>
          <a:prstGeom prst="rect">
            <a:avLst/>
          </a:prstGeom>
        </p:spPr>
      </p:pic>
      <p:pic>
        <p:nvPicPr>
          <p:cNvPr id="8" name="Zástupný obsah 4" descr="Obsah obrázku osoba, fotka, interiér, pózování&#10;&#10;Popis byl vytvořen automaticky">
            <a:extLst>
              <a:ext uri="{FF2B5EF4-FFF2-40B4-BE49-F238E27FC236}">
                <a16:creationId xmlns:a16="http://schemas.microsoft.com/office/drawing/2014/main" id="{4FC017F5-B242-4C7D-90C3-FCCF2C65C14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23" t="3495" r="422" b="5921"/>
          <a:stretch/>
        </p:blipFill>
        <p:spPr>
          <a:xfrm>
            <a:off x="6829425" y="3629025"/>
            <a:ext cx="4953000" cy="294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93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587EF5-2376-4C13-BA5B-7A0F319DC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E68900"/>
                </a:solidFill>
              </a:rPr>
              <a:t>WORLD WIDE WEB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5494C6-EB35-44C8-BD73-5DDCE3721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navigace na síti byla s jejím růstem stále složitější – mnoho „košatých“ stromových struktur; tato nesnáz byla patrná i v relativně malém CERN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s tímto problémem se zde v rámci systematizace protokolů experimentů potýkal Tim </a:t>
            </a:r>
            <a:r>
              <a:rPr lang="cs-CZ" dirty="0" err="1"/>
              <a:t>Berners</a:t>
            </a:r>
            <a:r>
              <a:rPr lang="cs-CZ" dirty="0"/>
              <a:t>-Lee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výsledkem byl systém adresování (URL), protokol přenosu (HTTP) a jazyk pro zápis (HTML); toto složitou hierarchickou strukturu zplošťovalo a zpřehledňovalo</a:t>
            </a:r>
          </a:p>
        </p:txBody>
      </p:sp>
    </p:spTree>
    <p:extLst>
      <p:ext uri="{BB962C8B-B14F-4D97-AF65-F5344CB8AC3E}">
        <p14:creationId xmlns:p14="http://schemas.microsoft.com/office/powerpoint/2010/main" val="1739708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3C1BBE-426B-4D81-A803-F709AA6B4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E68900"/>
                </a:solidFill>
              </a:rPr>
              <a:t>SAGE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8FC866-A7EC-4876-9DEE-5B09BFA49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/>
              <a:t>test první sovětské jaderné bomby vede k budování projektu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SAGE</a:t>
            </a:r>
            <a:r>
              <a:rPr lang="cs-CZ" dirty="0"/>
              <a:t> (Semi-</a:t>
            </a:r>
            <a:r>
              <a:rPr lang="cs-CZ" dirty="0" err="1"/>
              <a:t>Automatic</a:t>
            </a:r>
            <a:r>
              <a:rPr lang="cs-CZ" dirty="0"/>
              <a:t> </a:t>
            </a:r>
            <a:r>
              <a:rPr lang="cs-CZ" dirty="0" err="1"/>
              <a:t>Ground</a:t>
            </a:r>
            <a:r>
              <a:rPr lang="cs-CZ" dirty="0"/>
              <a:t> Environment)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SAGE je decentralizovanou sítí, kde počítače vytvářející modely pohybu letadel spojují radarové instalace a protivzdušnou obranu.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v době svého dokončení v r. 1958 je SAGE již zastaralý (Sputnik)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Paul Baran zpracovává myšlenku distribuované komunikace </a:t>
            </a:r>
          </a:p>
        </p:txBody>
      </p:sp>
    </p:spTree>
    <p:extLst>
      <p:ext uri="{BB962C8B-B14F-4D97-AF65-F5344CB8AC3E}">
        <p14:creationId xmlns:p14="http://schemas.microsoft.com/office/powerpoint/2010/main" val="3455643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7B5DEA-7D50-413F-86FA-05ABF8158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E68900"/>
                </a:solidFill>
              </a:rPr>
              <a:t>WORLD WIDE WEB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50D081-1CA2-4940-8EBF-E5CC84AF4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err="1"/>
              <a:t>Berners</a:t>
            </a:r>
            <a:r>
              <a:rPr lang="cs-CZ" dirty="0"/>
              <a:t>-Lee začal kód aplikace veřejně šířit na </a:t>
            </a:r>
            <a:r>
              <a:rPr lang="cs-CZ" dirty="0" err="1"/>
              <a:t>Usenetu</a:t>
            </a:r>
            <a:r>
              <a:rPr lang="cs-CZ" dirty="0"/>
              <a:t> a přidal i prohlížeč/editor </a:t>
            </a:r>
            <a:r>
              <a:rPr lang="cs-CZ" dirty="0" err="1"/>
              <a:t>WorldWideWeb</a:t>
            </a:r>
            <a:r>
              <a:rPr lang="cs-CZ" dirty="0"/>
              <a:t>; v r. 1993 pak CERN odsouhlasil přidělení </a:t>
            </a:r>
            <a:r>
              <a:rPr lang="cs-CZ" dirty="0" err="1"/>
              <a:t>copyleft</a:t>
            </a:r>
            <a:r>
              <a:rPr lang="cs-CZ" dirty="0"/>
              <a:t> licence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počet webových serverů se rychle zvyšoval, přičemž přelomový byl především r. 1993, kdy vyšel prohlížeč </a:t>
            </a:r>
            <a:r>
              <a:rPr lang="cs-CZ" dirty="0" err="1"/>
              <a:t>Mosaic</a:t>
            </a:r>
            <a:r>
              <a:rPr lang="cs-CZ" dirty="0"/>
              <a:t>, který umožňoval multimediální obsah. </a:t>
            </a:r>
          </a:p>
          <a:p>
            <a:pPr algn="just"/>
            <a:endParaRPr lang="cs-CZ" dirty="0"/>
          </a:p>
          <a:p>
            <a:pPr algn="just"/>
            <a:r>
              <a:rPr lang="cs-CZ" dirty="0" err="1"/>
              <a:t>Berners</a:t>
            </a:r>
            <a:r>
              <a:rPr lang="cs-CZ" dirty="0"/>
              <a:t>-Lee vs. Anderson – web jako prostředek komunikace a web jako spektákl</a:t>
            </a:r>
          </a:p>
        </p:txBody>
      </p:sp>
    </p:spTree>
    <p:extLst>
      <p:ext uri="{BB962C8B-B14F-4D97-AF65-F5344CB8AC3E}">
        <p14:creationId xmlns:p14="http://schemas.microsoft.com/office/powerpoint/2010/main" val="197500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počítač, muž, osoba, přenosný počítač&#10;&#10;Popis byl vytvořen automaticky">
            <a:extLst>
              <a:ext uri="{FF2B5EF4-FFF2-40B4-BE49-F238E27FC236}">
                <a16:creationId xmlns:a16="http://schemas.microsoft.com/office/drawing/2014/main" id="{0B76F3B8-7A77-404C-A74E-48A435060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" t="-1" b="34696"/>
          <a:stretch/>
        </p:blipFill>
        <p:spPr>
          <a:xfrm>
            <a:off x="542214" y="4400552"/>
            <a:ext cx="5414402" cy="2367688"/>
          </a:xfrm>
        </p:spPr>
      </p:pic>
      <p:pic>
        <p:nvPicPr>
          <p:cNvPr id="6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92745DF3-6E20-4A4F-9F08-127D7B02F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7" y="225424"/>
            <a:ext cx="5428029" cy="4032251"/>
          </a:xfrm>
          <a:prstGeom prst="rect">
            <a:avLst/>
          </a:prstGeom>
        </p:spPr>
      </p:pic>
      <p:pic>
        <p:nvPicPr>
          <p:cNvPr id="7" name="Zástupný obsah 8" descr="Obsah obrázku osoba, interiér, muž, okno&#10;&#10;Popis byl vytvořen automaticky">
            <a:extLst>
              <a:ext uri="{FF2B5EF4-FFF2-40B4-BE49-F238E27FC236}">
                <a16:creationId xmlns:a16="http://schemas.microsoft.com/office/drawing/2014/main" id="{71E31082-B0B0-43DD-9ABD-7FDF37AA45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53" r="11633" b="33888"/>
          <a:stretch/>
        </p:blipFill>
        <p:spPr>
          <a:xfrm>
            <a:off x="6620486" y="225424"/>
            <a:ext cx="4953030" cy="2367688"/>
          </a:xfrm>
          <a:prstGeom prst="rect">
            <a:avLst/>
          </a:prstGeom>
        </p:spPr>
      </p:pic>
      <p:pic>
        <p:nvPicPr>
          <p:cNvPr id="8" name="Zástupný obsah 12" descr="Obsah obrázku snímek obrazovky&#10;&#10;Popis byl vytvořen automaticky">
            <a:extLst>
              <a:ext uri="{FF2B5EF4-FFF2-40B4-BE49-F238E27FC236}">
                <a16:creationId xmlns:a16="http://schemas.microsoft.com/office/drawing/2014/main" id="{25ADD0C6-7419-49D3-9F2E-4485EE64E4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96"/>
          <a:stretch/>
        </p:blipFill>
        <p:spPr>
          <a:xfrm>
            <a:off x="6620486" y="2735989"/>
            <a:ext cx="4953030" cy="403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30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610AF0-9AA4-48FA-B207-C797B532E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E68900"/>
                </a:solidFill>
              </a:rPr>
              <a:t>ALBERT GORE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56878C-49E8-4137-A913-5A387EAA8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tzv. </a:t>
            </a:r>
            <a:r>
              <a:rPr lang="cs-CZ" dirty="0" err="1"/>
              <a:t>Atari</a:t>
            </a:r>
            <a:r>
              <a:rPr lang="cs-CZ" dirty="0"/>
              <a:t> demokrat, „první volený představitel, který pochopil potenciál počítačové komunikace“ 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&lt;</a:t>
            </a:r>
            <a:r>
              <a:rPr lang="cs-CZ" dirty="0" err="1">
                <a:solidFill>
                  <a:schemeClr val="tx1">
                    <a:lumMod val="50000"/>
                  </a:schemeClr>
                </a:solidFill>
              </a:rPr>
              <a:t>Kahn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cs-CZ" dirty="0" err="1">
                <a:solidFill>
                  <a:schemeClr val="tx1">
                    <a:lumMod val="50000"/>
                  </a:schemeClr>
                </a:solidFill>
              </a:rPr>
              <a:t>Cerf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&gt;</a:t>
            </a:r>
          </a:p>
          <a:p>
            <a:pPr algn="just"/>
            <a:endParaRPr lang="cs-CZ" dirty="0"/>
          </a:p>
          <a:p>
            <a:pPr algn="just"/>
            <a:r>
              <a:rPr lang="cs-CZ" dirty="0" err="1"/>
              <a:t>Gore‘s</a:t>
            </a:r>
            <a:r>
              <a:rPr lang="cs-CZ" dirty="0"/>
              <a:t> Bill (1991) pumpuje do rozvoje sítí 2,5 mld. dolarů, peníze jdou především na infrastrukturu, ale i k menším projektům (např. NCSA a </a:t>
            </a:r>
            <a:r>
              <a:rPr lang="cs-CZ" dirty="0" err="1"/>
              <a:t>Mosaic</a:t>
            </a:r>
            <a:r>
              <a:rPr lang="cs-CZ" dirty="0"/>
              <a:t>)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investice do sítí a výpočetních technologií mají oživit stagnující americkou ekonomiku (metafora dálnice)</a:t>
            </a:r>
          </a:p>
        </p:txBody>
      </p:sp>
    </p:spTree>
    <p:extLst>
      <p:ext uri="{BB962C8B-B14F-4D97-AF65-F5344CB8AC3E}">
        <p14:creationId xmlns:p14="http://schemas.microsoft.com/office/powerpoint/2010/main" val="2997671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55AFCA-99A6-4B38-8228-2A1E22DFD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E68900"/>
                </a:solidFill>
              </a:rPr>
              <a:t>INTERNET JDE DO MAINSTREAMU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B9D4C5-8331-4055-8EFC-79C5E9AD9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799" cy="4351338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ITs</a:t>
            </a:r>
            <a:r>
              <a:rPr lang="cs-CZ" dirty="0"/>
              <a:t> a síťové komunikace mají podle Alberta Gora zefektivnit fungování veřejného sektoru</a:t>
            </a:r>
          </a:p>
          <a:p>
            <a:endParaRPr lang="cs-CZ" dirty="0"/>
          </a:p>
          <a:p>
            <a:r>
              <a:rPr lang="cs-CZ" dirty="0"/>
              <a:t>viceprezident Al Gore se stává tváří zavádění </a:t>
            </a:r>
            <a:r>
              <a:rPr lang="cs-CZ" dirty="0" err="1"/>
              <a:t>ITs</a:t>
            </a:r>
            <a:endParaRPr lang="cs-CZ" dirty="0"/>
          </a:p>
          <a:p>
            <a:endParaRPr lang="cs-CZ" dirty="0"/>
          </a:p>
          <a:p>
            <a:r>
              <a:rPr lang="cs-CZ" dirty="0"/>
              <a:t>mezi lety 1992 a 1995 se internet postupně otevírá komerčnímu provozu</a:t>
            </a:r>
          </a:p>
        </p:txBody>
      </p:sp>
      <p:pic>
        <p:nvPicPr>
          <p:cNvPr id="4" name="Zástupný obsah 4" descr="Obsah obrázku muž, osoba, vázanka, oblek&#10;&#10;Popis byl vytvořen automaticky">
            <a:extLst>
              <a:ext uri="{FF2B5EF4-FFF2-40B4-BE49-F238E27FC236}">
                <a16:creationId xmlns:a16="http://schemas.microsoft.com/office/drawing/2014/main" id="{79E423B7-4A43-4C65-B01B-CE462D36B8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63" r="28822" b="7552"/>
          <a:stretch/>
        </p:blipFill>
        <p:spPr>
          <a:xfrm>
            <a:off x="7229473" y="1825625"/>
            <a:ext cx="4124326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61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67FDF4-47A4-4141-80BF-4672EACFF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E68900"/>
                </a:solidFill>
              </a:rPr>
              <a:t>KONEC POLITIKY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4FB2D9-DA8B-496F-B31A-7128E9ED9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err="1"/>
              <a:t>Rheigold</a:t>
            </a:r>
            <a:r>
              <a:rPr lang="cs-CZ" dirty="0"/>
              <a:t> – elektronická agora přináší restituci veřejné sféry a nivelizuje hierarchie fyzického prostoru; </a:t>
            </a:r>
            <a:r>
              <a:rPr lang="cs-CZ" dirty="0" err="1"/>
              <a:t>Negroponte</a:t>
            </a:r>
            <a:r>
              <a:rPr lang="cs-CZ" dirty="0"/>
              <a:t> – bity jsou netečné geopolitickým mezím </a:t>
            </a:r>
          </a:p>
          <a:p>
            <a:pPr algn="just"/>
            <a:endParaRPr lang="cs-CZ" dirty="0"/>
          </a:p>
          <a:p>
            <a:pPr algn="just"/>
            <a:r>
              <a:rPr lang="cs-CZ" dirty="0" err="1"/>
              <a:t>digerati</a:t>
            </a:r>
            <a:r>
              <a:rPr lang="cs-CZ" dirty="0"/>
              <a:t> spojení s </a:t>
            </a:r>
            <a:r>
              <a:rPr lang="cs-CZ" dirty="0" err="1"/>
              <a:t>Wired</a:t>
            </a:r>
            <a:r>
              <a:rPr lang="cs-CZ" dirty="0"/>
              <a:t> a GBN vystupují vůči tehdejší administrativě, jádrem sporu je privatizace internetové infrastruktury a deregulace v telekomunikačním sektoru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„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kalifornská ideologie</a:t>
            </a:r>
            <a:r>
              <a:rPr lang="cs-CZ" dirty="0"/>
              <a:t>“ – amalgám nepolitické politiky hippie komunardů a </a:t>
            </a:r>
            <a:r>
              <a:rPr lang="cs-CZ" dirty="0" err="1"/>
              <a:t>laissez-faire</a:t>
            </a:r>
            <a:r>
              <a:rPr lang="cs-CZ" dirty="0"/>
              <a:t> kapitalismu</a:t>
            </a:r>
          </a:p>
        </p:txBody>
      </p:sp>
    </p:spTree>
    <p:extLst>
      <p:ext uri="{BB962C8B-B14F-4D97-AF65-F5344CB8AC3E}">
        <p14:creationId xmlns:p14="http://schemas.microsoft.com/office/powerpoint/2010/main" val="3739101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mapa&#10;&#10;Popis byl vytvořen automaticky">
            <a:extLst>
              <a:ext uri="{FF2B5EF4-FFF2-40B4-BE49-F238E27FC236}">
                <a16:creationId xmlns:a16="http://schemas.microsoft.com/office/drawing/2014/main" id="{25796FBD-469B-4DA3-AE2F-550454FD2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781" y="613288"/>
            <a:ext cx="7452438" cy="5631424"/>
          </a:xfrm>
        </p:spPr>
      </p:pic>
    </p:spTree>
    <p:extLst>
      <p:ext uri="{BB962C8B-B14F-4D97-AF65-F5344CB8AC3E}">
        <p14:creationId xmlns:p14="http://schemas.microsoft.com/office/powerpoint/2010/main" val="2317460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20D09-3C65-4B44-B941-A6F3396D0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E68900"/>
                </a:solidFill>
              </a:rPr>
              <a:t>J. C. R. „LICK“ LICKLIDER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CE36C6-3999-492F-80C0-694106F6C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>
                <a:solidFill>
                  <a:schemeClr val="tx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stať</a:t>
            </a:r>
            <a:r>
              <a:rPr lang="cs-CZ" dirty="0"/>
              <a:t> </a:t>
            </a:r>
            <a:r>
              <a:rPr lang="cs-CZ" dirty="0" err="1"/>
              <a:t>Vannevara</a:t>
            </a:r>
            <a:r>
              <a:rPr lang="cs-CZ" dirty="0"/>
              <a:t> Bushe u něj iniciuje myšlení počítače jako podpory lidského intelektu – počítače mají provádět rutinní úkoly, člověk vytvářet hypotézy a vykonávat evaluace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diskurz efektivity je konfrontován s tehdejší inkompatibilitou HW a SW – jako řešení </a:t>
            </a:r>
            <a:r>
              <a:rPr lang="cs-CZ" dirty="0" err="1"/>
              <a:t>Lick</a:t>
            </a:r>
            <a:r>
              <a:rPr lang="cs-CZ" dirty="0"/>
              <a:t> navrhuje propojování počítačů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koncept </a:t>
            </a:r>
            <a:r>
              <a:rPr lang="cs-CZ" dirty="0" err="1"/>
              <a:t>Intergalactit</a:t>
            </a:r>
            <a:r>
              <a:rPr lang="cs-CZ" dirty="0"/>
              <a:t> </a:t>
            </a:r>
            <a:r>
              <a:rPr lang="cs-CZ" dirty="0" err="1"/>
              <a:t>Computer</a:t>
            </a:r>
            <a:r>
              <a:rPr lang="cs-CZ" dirty="0"/>
              <a:t> Network</a:t>
            </a:r>
          </a:p>
        </p:txBody>
      </p:sp>
    </p:spTree>
    <p:extLst>
      <p:ext uri="{BB962C8B-B14F-4D97-AF65-F5344CB8AC3E}">
        <p14:creationId xmlns:p14="http://schemas.microsoft.com/office/powerpoint/2010/main" val="1626301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osoba, muž, interiér&#10;&#10;Popis byl vytvořen automaticky">
            <a:extLst>
              <a:ext uri="{FF2B5EF4-FFF2-40B4-BE49-F238E27FC236}">
                <a16:creationId xmlns:a16="http://schemas.microsoft.com/office/drawing/2014/main" id="{147EAEB6-F625-44EC-A82E-5D9BC4F3B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" y="19050"/>
            <a:ext cx="10258425" cy="6838950"/>
          </a:xfrm>
        </p:spPr>
      </p:pic>
    </p:spTree>
    <p:extLst>
      <p:ext uri="{BB962C8B-B14F-4D97-AF65-F5344CB8AC3E}">
        <p14:creationId xmlns:p14="http://schemas.microsoft.com/office/powerpoint/2010/main" val="4245416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CE9064-7D82-4D20-A5CD-4992B2AC2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E68900"/>
                </a:solidFill>
              </a:rPr>
              <a:t>J. C. R. „LICK“ LICKLIDER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FBA971-6AF9-46E2-8C78-E6B41FB24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mezi lety 1962 a 1964 působí jako ředitel IPTO v ARPA, zde například podporuje projekt MAC na MIT (dnes CSAIL)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koncept sítě v rámci vědeckých kruhů popularizuje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článek (w/Taylor)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Počítač jako komunikační zařízení</a:t>
            </a:r>
            <a:r>
              <a:rPr lang="cs-CZ" dirty="0"/>
              <a:t> v mnohém předznamenává pozdější internetové utopie – pospolitost založena na zájmu a ne na lokaci, </a:t>
            </a:r>
            <a:r>
              <a:rPr lang="cs-CZ" dirty="0" err="1"/>
              <a:t>superkomunita</a:t>
            </a:r>
            <a:r>
              <a:rPr lang="cs-CZ" dirty="0"/>
              <a:t>, otevřená architektura, ultimátním cílem je konvergence mentálních modelů  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7242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364505-3F5C-4179-BEFE-EF71E2229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E68900"/>
                </a:solidFill>
              </a:rPr>
              <a:t>ARPANET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8637A0-70D2-4C20-B30B-755BEC04A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err="1"/>
              <a:t>lickliderovský</a:t>
            </a:r>
            <a:r>
              <a:rPr lang="cs-CZ" dirty="0"/>
              <a:t> projekt sítě začíná být realizován s příchodem Roberta „Boba“ Taylora do IPTO-ARPA (1966), vedením je pověřen </a:t>
            </a:r>
            <a:r>
              <a:rPr lang="cs-CZ" dirty="0" err="1"/>
              <a:t>Lawrence</a:t>
            </a:r>
            <a:r>
              <a:rPr lang="cs-CZ" dirty="0"/>
              <a:t> </a:t>
            </a:r>
            <a:r>
              <a:rPr lang="cs-CZ" dirty="0" err="1"/>
              <a:t>Roberts</a:t>
            </a:r>
            <a:endParaRPr lang="cs-CZ" dirty="0"/>
          </a:p>
          <a:p>
            <a:pPr algn="just"/>
            <a:endParaRPr lang="cs-CZ" dirty="0"/>
          </a:p>
          <a:p>
            <a:pPr algn="just"/>
            <a:r>
              <a:rPr lang="cs-CZ" dirty="0"/>
              <a:t>blokovou komunikaci v prostředí distribuované sítě realizuje Donald </a:t>
            </a:r>
            <a:r>
              <a:rPr lang="cs-CZ" dirty="0" err="1"/>
              <a:t>Davies</a:t>
            </a:r>
            <a:r>
              <a:rPr lang="cs-CZ" dirty="0"/>
              <a:t> v Anglii (1967)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původní projekt sítě ARPANET má spojovat 16 univerzit, ostrý start nastává koncem r. 1969 v rámci UCLA, US-SB, Stanfordu a University </a:t>
            </a:r>
            <a:r>
              <a:rPr lang="cs-CZ" dirty="0" err="1"/>
              <a:t>of</a:t>
            </a:r>
            <a:r>
              <a:rPr lang="cs-CZ" dirty="0"/>
              <a:t> Utah („LO“)</a:t>
            </a:r>
          </a:p>
        </p:txBody>
      </p:sp>
    </p:spTree>
    <p:extLst>
      <p:ext uri="{BB962C8B-B14F-4D97-AF65-F5344CB8AC3E}">
        <p14:creationId xmlns:p14="http://schemas.microsoft.com/office/powerpoint/2010/main" val="49014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mapa&#10;&#10;Popis byl vytvořen automaticky">
            <a:extLst>
              <a:ext uri="{FF2B5EF4-FFF2-40B4-BE49-F238E27FC236}">
                <a16:creationId xmlns:a16="http://schemas.microsoft.com/office/drawing/2014/main" id="{0935A919-06CC-45BD-80F8-C8967CE4C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17" y="0"/>
            <a:ext cx="8693365" cy="6858000"/>
          </a:xfrm>
        </p:spPr>
      </p:pic>
    </p:spTree>
    <p:extLst>
      <p:ext uri="{BB962C8B-B14F-4D97-AF65-F5344CB8AC3E}">
        <p14:creationId xmlns:p14="http://schemas.microsoft.com/office/powerpoint/2010/main" val="4195655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mapa&#10;&#10;Popis byl vytvořen automaticky">
            <a:extLst>
              <a:ext uri="{FF2B5EF4-FFF2-40B4-BE49-F238E27FC236}">
                <a16:creationId xmlns:a16="http://schemas.microsoft.com/office/drawing/2014/main" id="{113A636C-C3F9-4A2D-BD93-14C977B75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66" y="0"/>
            <a:ext cx="9228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248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986291D2-48A4-4830-8E41-A8E54D09C136}" vid="{E1F68AE5-6D95-4217-8A30-74515668DA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BNDW</Template>
  <TotalTime>2773</TotalTime>
  <Words>866</Words>
  <Application>Microsoft Office PowerPoint</Application>
  <PresentationFormat>Širokoúhlá obrazovka</PresentationFormat>
  <Paragraphs>91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Consolas</vt:lpstr>
      <vt:lpstr>Impact</vt:lpstr>
      <vt:lpstr>Motiv Office</vt:lpstr>
      <vt:lpstr>BRAVE NEW DIGITAL WORLD</vt:lpstr>
      <vt:lpstr>SAGE</vt:lpstr>
      <vt:lpstr>Prezentace aplikace PowerPoint</vt:lpstr>
      <vt:lpstr>J. C. R. „LICK“ LICKLIDER</vt:lpstr>
      <vt:lpstr>Prezentace aplikace PowerPoint</vt:lpstr>
      <vt:lpstr>J. C. R. „LICK“ LICKLIDER</vt:lpstr>
      <vt:lpstr>ARPANET</vt:lpstr>
      <vt:lpstr>Prezentace aplikace PowerPoint</vt:lpstr>
      <vt:lpstr>Prezentace aplikace PowerPoint</vt:lpstr>
      <vt:lpstr>OGAS (ОГАС)</vt:lpstr>
      <vt:lpstr>Prezentace aplikace PowerPoint</vt:lpstr>
      <vt:lpstr>CYBERSYN</vt:lpstr>
      <vt:lpstr>1970‘S</vt:lpstr>
      <vt:lpstr>Prezentace aplikace PowerPoint</vt:lpstr>
      <vt:lpstr>1970‘S</vt:lpstr>
      <vt:lpstr>NOVÉ TECHNIKY</vt:lpstr>
      <vt:lpstr>1980‘S</vt:lpstr>
      <vt:lpstr>Prezentace aplikace PowerPoint</vt:lpstr>
      <vt:lpstr>WORLD WIDE WEB</vt:lpstr>
      <vt:lpstr>WORLD WIDE WEB</vt:lpstr>
      <vt:lpstr>Prezentace aplikace PowerPoint</vt:lpstr>
      <vt:lpstr>ALBERT GORE</vt:lpstr>
      <vt:lpstr>INTERNET JDE DO MAINSTREAMU</vt:lpstr>
      <vt:lpstr>KONEC POLITIKY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BRAVE NEW DIGITAL WORLD</dc:title>
  <dc:creator>Matěj Polák</dc:creator>
  <cp:lastModifiedBy>Matěj Polák</cp:lastModifiedBy>
  <cp:revision>69</cp:revision>
  <dcterms:created xsi:type="dcterms:W3CDTF">2019-09-10T19:43:28Z</dcterms:created>
  <dcterms:modified xsi:type="dcterms:W3CDTF">2019-10-12T20:01:55Z</dcterms:modified>
</cp:coreProperties>
</file>