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0" r:id="rId5"/>
    <p:sldId id="259" r:id="rId6"/>
    <p:sldId id="261" r:id="rId7"/>
    <p:sldId id="263" r:id="rId8"/>
    <p:sldId id="262" r:id="rId9"/>
    <p:sldId id="266" r:id="rId10"/>
    <p:sldId id="265" r:id="rId11"/>
    <p:sldId id="270" r:id="rId12"/>
    <p:sldId id="271" r:id="rId13"/>
    <p:sldId id="273" r:id="rId14"/>
    <p:sldId id="274" r:id="rId15"/>
    <p:sldId id="276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99"/>
    <a:srgbClr val="FF0066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9E542-425C-49DB-BF19-E8D6D1B79AA8}" type="datetimeFigureOut">
              <a:rPr lang="cs-CZ" smtClean="0"/>
              <a:t>28.10.2019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A7FC-2E67-4023-AFB4-019DA1B4A2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4892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9E542-425C-49DB-BF19-E8D6D1B79AA8}" type="datetimeFigureOut">
              <a:rPr lang="cs-CZ" smtClean="0"/>
              <a:t>28.10.2019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A7FC-2E67-4023-AFB4-019DA1B4A2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99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9E542-425C-49DB-BF19-E8D6D1B79AA8}" type="datetimeFigureOut">
              <a:rPr lang="cs-CZ" smtClean="0"/>
              <a:t>28.10.2019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A7FC-2E67-4023-AFB4-019DA1B4A2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028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9E542-425C-49DB-BF19-E8D6D1B79AA8}" type="datetimeFigureOut">
              <a:rPr lang="cs-CZ" smtClean="0"/>
              <a:t>28.10.2019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A7FC-2E67-4023-AFB4-019DA1B4A2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6529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9E542-425C-49DB-BF19-E8D6D1B79AA8}" type="datetimeFigureOut">
              <a:rPr lang="cs-CZ" smtClean="0"/>
              <a:t>28.10.2019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A7FC-2E67-4023-AFB4-019DA1B4A2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0521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9E542-425C-49DB-BF19-E8D6D1B79AA8}" type="datetimeFigureOut">
              <a:rPr lang="cs-CZ" smtClean="0"/>
              <a:t>28.10.2019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A7FC-2E67-4023-AFB4-019DA1B4A2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2290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9E542-425C-49DB-BF19-E8D6D1B79AA8}" type="datetimeFigureOut">
              <a:rPr lang="cs-CZ" smtClean="0"/>
              <a:t>28.10.2019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A7FC-2E67-4023-AFB4-019DA1B4A2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4318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9E542-425C-49DB-BF19-E8D6D1B79AA8}" type="datetimeFigureOut">
              <a:rPr lang="cs-CZ" smtClean="0"/>
              <a:t>28.10.2019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A7FC-2E67-4023-AFB4-019DA1B4A2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690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9E542-425C-49DB-BF19-E8D6D1B79AA8}" type="datetimeFigureOut">
              <a:rPr lang="cs-CZ" smtClean="0"/>
              <a:t>28.10.2019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A7FC-2E67-4023-AFB4-019DA1B4A2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0358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9E542-425C-49DB-BF19-E8D6D1B79AA8}" type="datetimeFigureOut">
              <a:rPr lang="cs-CZ" smtClean="0"/>
              <a:t>28.10.2019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A7FC-2E67-4023-AFB4-019DA1B4A2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0341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9E542-425C-49DB-BF19-E8D6D1B79AA8}" type="datetimeFigureOut">
              <a:rPr lang="cs-CZ" smtClean="0"/>
              <a:t>28.10.2019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A7FC-2E67-4023-AFB4-019DA1B4A2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9508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9E542-425C-49DB-BF19-E8D6D1B79AA8}" type="datetimeFigureOut">
              <a:rPr lang="cs-CZ" smtClean="0"/>
              <a:t>28.10.2019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9A7FC-2E67-4023-AFB4-019DA1B4A2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25412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ired.com/2008/06/pb-theory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im.cam.ac.uk/people/academic_research/lawrence_sherman/mjrss2008.pdf" TargetMode="External"/><Relationship Id="rId2" Type="http://schemas.openxmlformats.org/officeDocument/2006/relationships/hyperlink" Target="https://www.youtube.com/watch?v=n8Dd5aVXLCc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searchgate.net/publication/49826525_The_World's_Technological_Capacity_to_Store_Communicate_and_Compute_Informatio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98B185-1B50-4CC4-8CEB-2DB76F9301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 dirty="0">
                <a:solidFill>
                  <a:srgbClr val="00FF99"/>
                </a:solidFill>
                <a:latin typeface="Impact" panose="020B0806030902050204" pitchFamily="34" charset="0"/>
              </a:rPr>
              <a:t>BRAVE NEW DIGITAL WORLD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8C22F12-DD8D-4646-A806-6381FAD497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400" dirty="0">
                <a:solidFill>
                  <a:schemeClr val="tx1">
                    <a:lumMod val="75000"/>
                  </a:schemeClr>
                </a:solidFill>
                <a:latin typeface="Impact" panose="020B0806030902050204" pitchFamily="34" charset="0"/>
              </a:rPr>
              <a:t>5. BIG DATA</a:t>
            </a:r>
          </a:p>
        </p:txBody>
      </p:sp>
    </p:spTree>
    <p:extLst>
      <p:ext uri="{BB962C8B-B14F-4D97-AF65-F5344CB8AC3E}">
        <p14:creationId xmlns:p14="http://schemas.microsoft.com/office/powerpoint/2010/main" val="3367472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928227-F018-4696-97E6-D98111616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FF99"/>
                </a:solidFill>
                <a:latin typeface="Impact" panose="020B0806030902050204" pitchFamily="34" charset="0"/>
              </a:rPr>
              <a:t>BIG WISE DATA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D46A3A-4E09-497B-84C0-DBB6D23F58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Consolas" panose="020B0609020204030204" pitchFamily="49" charset="0"/>
              <a:buChar char="*"/>
            </a:pPr>
            <a:r>
              <a:rPr lang="cs-CZ" sz="2600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analýza big data je jako rybaření – nevíme, co chytíme </a:t>
            </a:r>
          </a:p>
          <a:p>
            <a:pPr algn="just">
              <a:buFont typeface="Consolas" panose="020B0609020204030204" pitchFamily="49" charset="0"/>
              <a:buChar char="*"/>
            </a:pPr>
            <a:endParaRPr lang="cs-CZ" sz="2600" dirty="0">
              <a:solidFill>
                <a:schemeClr val="tx1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algn="just">
              <a:buFont typeface="Consolas" panose="020B0609020204030204" pitchFamily="49" charset="0"/>
              <a:buChar char="*"/>
            </a:pPr>
            <a:r>
              <a:rPr lang="cs-CZ" sz="2600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přichází </a:t>
            </a:r>
            <a:r>
              <a:rPr lang="cs-CZ" sz="2600" dirty="0">
                <a:solidFill>
                  <a:schemeClr val="tx1">
                    <a:lumMod val="50000"/>
                  </a:schemeClr>
                </a:solidFill>
                <a:latin typeface="Consolas" panose="020B0609020204030204" pitchFamily="49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konec vědecké metody</a:t>
            </a:r>
            <a:r>
              <a:rPr lang="cs-CZ" sz="2600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 a konec géniů?</a:t>
            </a:r>
          </a:p>
          <a:p>
            <a:pPr algn="just">
              <a:buFont typeface="Consolas" panose="020B0609020204030204" pitchFamily="49" charset="0"/>
              <a:buChar char="*"/>
            </a:pPr>
            <a:endParaRPr lang="cs-CZ" sz="2600" dirty="0">
              <a:solidFill>
                <a:schemeClr val="tx1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algn="just">
              <a:buFont typeface="Consolas" panose="020B0609020204030204" pitchFamily="49" charset="0"/>
              <a:buChar char="*"/>
            </a:pPr>
            <a:r>
              <a:rPr lang="cs-CZ" sz="2600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korelační analýza namísto „proč/jak“ říká „co“  </a:t>
            </a:r>
          </a:p>
          <a:p>
            <a:pPr algn="just">
              <a:buFont typeface="Consolas" panose="020B0609020204030204" pitchFamily="49" charset="0"/>
              <a:buChar char="*"/>
            </a:pPr>
            <a:endParaRPr lang="cs-CZ" sz="2600" dirty="0">
              <a:solidFill>
                <a:schemeClr val="tx1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algn="just">
              <a:buFont typeface="Consolas" panose="020B0609020204030204" pitchFamily="49" charset="0"/>
              <a:buChar char="*"/>
            </a:pPr>
            <a:r>
              <a:rPr lang="cs-CZ" sz="2600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je toto omezení důrazu na kauzalitu adekvátní </a:t>
            </a:r>
            <a:r>
              <a:rPr lang="cs-CZ" sz="2600" dirty="0" err="1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trade</a:t>
            </a:r>
            <a:r>
              <a:rPr lang="cs-CZ" sz="2600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cs-CZ" sz="2600" dirty="0" err="1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off</a:t>
            </a:r>
            <a:r>
              <a:rPr lang="cs-CZ" sz="2600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 nebo znamená příchod nové „doby temna“, kdy sice víme ale nerozumíme?</a:t>
            </a:r>
          </a:p>
        </p:txBody>
      </p:sp>
    </p:spTree>
    <p:extLst>
      <p:ext uri="{BB962C8B-B14F-4D97-AF65-F5344CB8AC3E}">
        <p14:creationId xmlns:p14="http://schemas.microsoft.com/office/powerpoint/2010/main" val="1451154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FEEBC7-47DF-42A7-981E-CF767E48F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FF99"/>
                </a:solidFill>
                <a:latin typeface="Impact" panose="020B0806030902050204" pitchFamily="34" charset="0"/>
              </a:rPr>
              <a:t>OD LSTIVOSTI 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0C3912-269E-4CB6-98E6-F3D461175B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Consolas" panose="020B0609020204030204" pitchFamily="49" charset="0"/>
              <a:buChar char="*"/>
            </a:pPr>
            <a:r>
              <a:rPr lang="cs-CZ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Amazon ví, co nakupujeme, </a:t>
            </a:r>
            <a:r>
              <a:rPr lang="cs-CZ" dirty="0" err="1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Twiter</a:t>
            </a:r>
            <a:r>
              <a:rPr lang="cs-CZ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 co si myslíme, Facebook zná naše přátele, Google oblíbené weby, operátoři to, kde jsme a kdo je poblíž …</a:t>
            </a:r>
          </a:p>
          <a:p>
            <a:pPr algn="just">
              <a:buFont typeface="Consolas" panose="020B0609020204030204" pitchFamily="49" charset="0"/>
              <a:buChar char="*"/>
            </a:pPr>
            <a:endParaRPr lang="cs-CZ" dirty="0">
              <a:solidFill>
                <a:schemeClr val="tx1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algn="just">
              <a:buFont typeface="Consolas" panose="020B0609020204030204" pitchFamily="49" charset="0"/>
              <a:buChar char="*"/>
            </a:pPr>
            <a:r>
              <a:rPr lang="cs-CZ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„pokud je to zadarmo, produktem jste vy sami“</a:t>
            </a:r>
          </a:p>
          <a:p>
            <a:pPr algn="just">
              <a:buFont typeface="Consolas" panose="020B0609020204030204" pitchFamily="49" charset="0"/>
              <a:buChar char="*"/>
            </a:pPr>
            <a:endParaRPr lang="cs-CZ" dirty="0">
              <a:solidFill>
                <a:schemeClr val="tx1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algn="just">
              <a:buFont typeface="Consolas" panose="020B0609020204030204" pitchFamily="49" charset="0"/>
              <a:buChar char="*"/>
            </a:pPr>
            <a:r>
              <a:rPr lang="cs-CZ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inflace loginu – každý další je cennější, protože takto prohlubuje informační bázi</a:t>
            </a:r>
          </a:p>
          <a:p>
            <a:pPr algn="just">
              <a:buFont typeface="Consolas" panose="020B0609020204030204" pitchFamily="49" charset="0"/>
              <a:buChar char="*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3298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477A1B-E7C6-4B2C-BE93-A671CB6AE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FF99"/>
                </a:solidFill>
                <a:latin typeface="Impact" panose="020B0806030902050204" pitchFamily="34" charset="0"/>
              </a:rPr>
              <a:t>OD LSTIVOSTI 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25A638-29D2-4C4A-8974-871DD1AD8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Consolas" panose="020B0609020204030204" pitchFamily="49" charset="0"/>
              <a:buChar char="*"/>
            </a:pPr>
            <a:r>
              <a:rPr lang="cs-CZ" sz="2600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spoustu našich HCI je </a:t>
            </a:r>
            <a:r>
              <a:rPr lang="cs-CZ" sz="2600" dirty="0" err="1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datafikováno</a:t>
            </a:r>
            <a:r>
              <a:rPr lang="cs-CZ" sz="2600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 a obratem se ocitá v těch nejvýkonnějších výpočetních klastrech, které z nich vytěžují znalosti</a:t>
            </a:r>
          </a:p>
          <a:p>
            <a:pPr algn="just">
              <a:buFont typeface="Consolas" panose="020B0609020204030204" pitchFamily="49" charset="0"/>
              <a:buChar char="*"/>
            </a:pPr>
            <a:endParaRPr lang="cs-CZ" sz="2600" dirty="0">
              <a:solidFill>
                <a:schemeClr val="tx1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algn="just">
              <a:buFont typeface="Consolas" panose="020B0609020204030204" pitchFamily="49" charset="0"/>
              <a:buChar char="*"/>
            </a:pPr>
            <a:r>
              <a:rPr lang="cs-CZ" sz="2600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každá zachycená informace zhodnocuje ty ostatní </a:t>
            </a:r>
          </a:p>
          <a:p>
            <a:pPr algn="just">
              <a:buFont typeface="Consolas" panose="020B0609020204030204" pitchFamily="49" charset="0"/>
              <a:buChar char="*"/>
            </a:pPr>
            <a:endParaRPr lang="cs-CZ" sz="2600" dirty="0">
              <a:solidFill>
                <a:schemeClr val="tx1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algn="just">
              <a:buFont typeface="Consolas" panose="020B0609020204030204" pitchFamily="49" charset="0"/>
              <a:buChar char="*"/>
            </a:pPr>
            <a:r>
              <a:rPr lang="cs-CZ" sz="2600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takto vzniklá síť (model) je široce aplikovatelná</a:t>
            </a:r>
          </a:p>
          <a:p>
            <a:pPr algn="just">
              <a:buFont typeface="Consolas" panose="020B0609020204030204" pitchFamily="49" charset="0"/>
              <a:buChar char="*"/>
            </a:pPr>
            <a:endParaRPr lang="cs-CZ" sz="2600" dirty="0">
              <a:solidFill>
                <a:schemeClr val="tx1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algn="just">
              <a:buFont typeface="Consolas" panose="020B0609020204030204" pitchFamily="49" charset="0"/>
              <a:buChar char="*"/>
            </a:pPr>
            <a:r>
              <a:rPr lang="cs-CZ" sz="2600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dostatečná technologická úroveň spolu s adekvátním datovým fundamentem umožňují hlubší poznání a přesnější predikce</a:t>
            </a:r>
          </a:p>
          <a:p>
            <a:pPr algn="just">
              <a:buFont typeface="Consolas" panose="020B0609020204030204" pitchFamily="49" charset="0"/>
              <a:buChar char="*"/>
            </a:pPr>
            <a:endParaRPr lang="cs-CZ" sz="2600" dirty="0">
              <a:solidFill>
                <a:schemeClr val="tx1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1484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BE6BEB-1199-4B0B-9732-204C83A7B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FF99"/>
                </a:solidFill>
                <a:latin typeface="Impact" panose="020B0806030902050204" pitchFamily="34" charset="0"/>
              </a:rPr>
              <a:t>… K NÁZNAKŮM DICKOVSKÉHO SVĚTA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33EAAC-0082-40A2-A62B-BCC12B6DAC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Consolas" panose="020B0609020204030204" pitchFamily="49" charset="0"/>
              <a:buChar char="*"/>
            </a:pPr>
            <a:r>
              <a:rPr lang="cs-CZ" sz="2600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Ne Orwell a 1984, ale </a:t>
            </a:r>
            <a:r>
              <a:rPr lang="cs-CZ" sz="2600" dirty="0" err="1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Dickovy</a:t>
            </a:r>
            <a:r>
              <a:rPr lang="cs-CZ" sz="2600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 a Minority report </a:t>
            </a:r>
            <a:br>
              <a:rPr lang="cs-CZ" sz="2600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</a:br>
            <a:r>
              <a:rPr lang="cs-CZ" sz="2600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a </a:t>
            </a:r>
            <a:r>
              <a:rPr lang="cs-CZ" sz="2600" dirty="0" err="1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Adjustment</a:t>
            </a:r>
            <a:r>
              <a:rPr lang="cs-CZ" sz="2600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 Team</a:t>
            </a:r>
          </a:p>
          <a:p>
            <a:pPr algn="just">
              <a:buFont typeface="Consolas" panose="020B0609020204030204" pitchFamily="49" charset="0"/>
              <a:buChar char="*"/>
            </a:pPr>
            <a:endParaRPr lang="cs-CZ" sz="2600" dirty="0">
              <a:solidFill>
                <a:schemeClr val="tx1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algn="just">
              <a:buFont typeface="Consolas" panose="020B0609020204030204" pitchFamily="49" charset="0"/>
              <a:buChar char="*"/>
            </a:pPr>
            <a:r>
              <a:rPr lang="cs-CZ" sz="2600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Cambridge </a:t>
            </a:r>
            <a:r>
              <a:rPr lang="cs-CZ" sz="2600" dirty="0" err="1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Analytica</a:t>
            </a:r>
            <a:r>
              <a:rPr lang="cs-CZ" sz="2600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cs-CZ" sz="2600" dirty="0">
                <a:solidFill>
                  <a:schemeClr val="tx1">
                    <a:lumMod val="50000"/>
                  </a:schemeClr>
                </a:solidFill>
                <a:latin typeface="Consolas" panose="020B0609020204030204" pitchFamily="49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vypracovávala osobnostní model Big </a:t>
            </a:r>
            <a:r>
              <a:rPr lang="cs-CZ" sz="2600" dirty="0" err="1">
                <a:solidFill>
                  <a:schemeClr val="tx1">
                    <a:lumMod val="50000"/>
                  </a:schemeClr>
                </a:solidFill>
                <a:latin typeface="Consolas" panose="020B0609020204030204" pitchFamily="49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Five</a:t>
            </a:r>
            <a:r>
              <a:rPr lang="cs-CZ" sz="2600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 a na jeho základě pak na </a:t>
            </a:r>
            <a:r>
              <a:rPr lang="cs-CZ" sz="2600" dirty="0" err="1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fb</a:t>
            </a:r>
            <a:r>
              <a:rPr lang="cs-CZ" sz="2600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 komunikovala behaviorální reklamu</a:t>
            </a:r>
          </a:p>
          <a:p>
            <a:pPr algn="just">
              <a:buFont typeface="Consolas" panose="020B0609020204030204" pitchFamily="49" charset="0"/>
              <a:buChar char="*"/>
            </a:pPr>
            <a:endParaRPr lang="cs-CZ" sz="2600" dirty="0">
              <a:solidFill>
                <a:schemeClr val="tx1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algn="just">
              <a:buFont typeface="Consolas" panose="020B0609020204030204" pitchFamily="49" charset="0"/>
              <a:buChar char="*"/>
            </a:pPr>
            <a:r>
              <a:rPr lang="cs-CZ" sz="2600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software </a:t>
            </a:r>
            <a:r>
              <a:rPr lang="cs-CZ" sz="2600" dirty="0" err="1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PredPol</a:t>
            </a:r>
            <a:r>
              <a:rPr lang="cs-CZ" sz="2600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 předpovídá majetkovou trestnou činnost, automatizace řízení o podmínečném propuštění </a:t>
            </a:r>
            <a:br>
              <a:rPr lang="cs-CZ" sz="2600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</a:br>
            <a:r>
              <a:rPr lang="cs-CZ" sz="2600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a </a:t>
            </a:r>
            <a:r>
              <a:rPr lang="cs-CZ" sz="2600" dirty="0">
                <a:solidFill>
                  <a:schemeClr val="tx1">
                    <a:lumMod val="50000"/>
                  </a:schemeClr>
                </a:solidFill>
                <a:latin typeface="Consolas" panose="020B06090202040302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práce Richarda </a:t>
            </a:r>
            <a:r>
              <a:rPr lang="cs-CZ" sz="2600" dirty="0" err="1">
                <a:solidFill>
                  <a:schemeClr val="tx1">
                    <a:lumMod val="50000"/>
                  </a:schemeClr>
                </a:solidFill>
                <a:latin typeface="Consolas" panose="020B06090202040302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Berga</a:t>
            </a:r>
            <a:endParaRPr lang="cs-CZ" sz="2600" dirty="0">
              <a:solidFill>
                <a:schemeClr val="tx1">
                  <a:lumMod val="50000"/>
                </a:schemeClr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63708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6AEF11-E2C9-4983-B2D5-FD7742416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FF99"/>
                </a:solidFill>
                <a:latin typeface="Impact" panose="020B0806030902050204" pitchFamily="34" charset="0"/>
              </a:rPr>
              <a:t>… K NÁZNAKŮM DICKOVSKÉHO SVĚTA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A075D3-96EE-40C9-A38D-18F4E3E1D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582275" cy="4351338"/>
          </a:xfrm>
        </p:spPr>
        <p:txBody>
          <a:bodyPr>
            <a:normAutofit/>
          </a:bodyPr>
          <a:lstStyle/>
          <a:p>
            <a:pPr algn="just">
              <a:buFont typeface="Consolas" panose="020B0609020204030204" pitchFamily="49" charset="0"/>
              <a:buChar char="*"/>
            </a:pPr>
            <a:r>
              <a:rPr lang="cs-CZ" sz="2600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znamenají Big data konec svobodné vůle? </a:t>
            </a:r>
          </a:p>
          <a:p>
            <a:pPr algn="just">
              <a:buFont typeface="Consolas" panose="020B0609020204030204" pitchFamily="49" charset="0"/>
              <a:buChar char="*"/>
            </a:pPr>
            <a:endParaRPr lang="cs-CZ" sz="2600" dirty="0">
              <a:solidFill>
                <a:schemeClr val="tx1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algn="just">
              <a:buFont typeface="Consolas" panose="020B0609020204030204" pitchFamily="49" charset="0"/>
              <a:buChar char="*"/>
            </a:pPr>
            <a:r>
              <a:rPr lang="cs-CZ" sz="2600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operace á la Cambridge </a:t>
            </a:r>
            <a:r>
              <a:rPr lang="cs-CZ" sz="2600" dirty="0" err="1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Analytica</a:t>
            </a:r>
            <a:r>
              <a:rPr lang="cs-CZ" sz="2600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 jsou </a:t>
            </a:r>
            <a:r>
              <a:rPr lang="cs-CZ" sz="2600" dirty="0" err="1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kompatibilistickou</a:t>
            </a:r>
            <a:r>
              <a:rPr lang="cs-CZ" sz="2600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 manipulací – svobodná rozhodnutí sice činíme, ale kontext je </a:t>
            </a:r>
            <a:r>
              <a:rPr lang="cs-CZ" sz="2600" dirty="0" err="1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vyfabrikován</a:t>
            </a:r>
            <a:r>
              <a:rPr lang="cs-CZ" sz="2600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 a přizpůsobený individuálním motivacím  </a:t>
            </a:r>
          </a:p>
          <a:p>
            <a:pPr algn="just">
              <a:buFont typeface="Consolas" panose="020B0609020204030204" pitchFamily="49" charset="0"/>
              <a:buChar char="*"/>
            </a:pPr>
            <a:endParaRPr lang="cs-CZ" sz="2600" dirty="0">
              <a:solidFill>
                <a:schemeClr val="tx1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algn="just">
              <a:buFont typeface="Consolas" panose="020B0609020204030204" pitchFamily="49" charset="0"/>
              <a:buChar char="*"/>
            </a:pPr>
            <a:r>
              <a:rPr lang="cs-CZ" sz="2600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prediktivní kriminalistika a justice staví nad svobodnou vůli deterministický model – tvrdá determinace je oktrojována</a:t>
            </a:r>
          </a:p>
        </p:txBody>
      </p:sp>
    </p:spTree>
    <p:extLst>
      <p:ext uri="{BB962C8B-B14F-4D97-AF65-F5344CB8AC3E}">
        <p14:creationId xmlns:p14="http://schemas.microsoft.com/office/powerpoint/2010/main" val="21380522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BE1689-C1C4-4AF2-8AA6-F07EE17ED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rgbClr val="00FF99"/>
                </a:solidFill>
                <a:latin typeface="Impact" panose="020B0806030902050204" pitchFamily="34" charset="0"/>
              </a:rPr>
              <a:t>STRATEGIE ZVLÁDÁNÍ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97C129-BA46-4E22-B07A-EDE9BDF7A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Consolas" panose="020B0609020204030204" pitchFamily="49" charset="0"/>
              <a:buChar char="*"/>
            </a:pPr>
            <a:r>
              <a:rPr lang="cs-CZ" sz="2600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odpovědnost držitelů dat – pouze vymezené typy operací</a:t>
            </a:r>
          </a:p>
          <a:p>
            <a:pPr algn="just">
              <a:buFont typeface="Consolas" panose="020B0609020204030204" pitchFamily="49" charset="0"/>
              <a:buChar char="*"/>
            </a:pPr>
            <a:endParaRPr lang="cs-CZ" sz="2600" dirty="0">
              <a:solidFill>
                <a:schemeClr val="tx1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algn="just">
              <a:buFont typeface="Consolas" panose="020B0609020204030204" pitchFamily="49" charset="0"/>
              <a:buChar char="*"/>
            </a:pPr>
            <a:r>
              <a:rPr lang="cs-CZ" sz="2600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zachovat instituci svobodného jednání – otevřené a certifikované algoritmy, jejichž výstupy by byly </a:t>
            </a:r>
            <a:r>
              <a:rPr lang="cs-CZ" sz="2600" dirty="0" err="1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falzifikovatelné</a:t>
            </a:r>
            <a:r>
              <a:rPr lang="cs-CZ" sz="2600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</a:p>
          <a:p>
            <a:pPr algn="just">
              <a:buFont typeface="Consolas" panose="020B0609020204030204" pitchFamily="49" charset="0"/>
              <a:buChar char="*"/>
            </a:pPr>
            <a:endParaRPr lang="cs-CZ" sz="2600" dirty="0">
              <a:solidFill>
                <a:schemeClr val="tx1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algn="just">
              <a:buFont typeface="Consolas" panose="020B0609020204030204" pitchFamily="49" charset="0"/>
              <a:buChar char="*"/>
            </a:pPr>
            <a:r>
              <a:rPr lang="cs-CZ" sz="2600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v</a:t>
            </a:r>
            <a:r>
              <a:rPr lang="cs-CZ" sz="260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znik </a:t>
            </a:r>
            <a:r>
              <a:rPr lang="cs-CZ" sz="2600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protimonopolních a protikartelových zákonů regulujících datové barony</a:t>
            </a:r>
          </a:p>
        </p:txBody>
      </p:sp>
    </p:spTree>
    <p:extLst>
      <p:ext uri="{BB962C8B-B14F-4D97-AF65-F5344CB8AC3E}">
        <p14:creationId xmlns:p14="http://schemas.microsoft.com/office/powerpoint/2010/main" val="1753673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0E9F18-0E31-4A94-B82C-53A7C8BAD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650"/>
            <a:ext cx="10515600" cy="1325563"/>
          </a:xfrm>
        </p:spPr>
        <p:txBody>
          <a:bodyPr/>
          <a:lstStyle/>
          <a:p>
            <a:pPr algn="ctr"/>
            <a:r>
              <a:rPr lang="cs-CZ" dirty="0">
                <a:solidFill>
                  <a:srgbClr val="00FF99"/>
                </a:solidFill>
                <a:latin typeface="Impact" panose="020B0806030902050204" pitchFamily="34" charset="0"/>
              </a:rPr>
              <a:t>JAK VELKÁ JSOU VELKÁ DATA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A43693-2BC4-4F03-AE5A-1AB5040311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Font typeface="Consolas" panose="020B0609020204030204" pitchFamily="49" charset="0"/>
              <a:buChar char="*"/>
            </a:pPr>
            <a:r>
              <a:rPr lang="cs-CZ" dirty="0">
                <a:solidFill>
                  <a:schemeClr val="tx1">
                    <a:lumMod val="50000"/>
                  </a:schemeClr>
                </a:solidFill>
                <a:latin typeface="Consolas" panose="020B0609020204030204" pitchFamily="49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globální objem dat se zdvojnásobí cca každé tři roky</a:t>
            </a:r>
            <a:endParaRPr lang="cs-CZ" dirty="0">
              <a:solidFill>
                <a:schemeClr val="tx1">
                  <a:lumMod val="50000"/>
                </a:schemeClr>
              </a:solidFill>
              <a:latin typeface="Consolas" panose="020B0609020204030204" pitchFamily="49" charset="0"/>
            </a:endParaRPr>
          </a:p>
          <a:p>
            <a:pPr algn="just">
              <a:buFont typeface="Consolas" panose="020B0609020204030204" pitchFamily="49" charset="0"/>
              <a:buChar char="*"/>
            </a:pPr>
            <a:endParaRPr lang="cs-CZ" dirty="0">
              <a:solidFill>
                <a:schemeClr val="tx1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algn="just">
              <a:buFont typeface="Consolas" panose="020B0609020204030204" pitchFamily="49" charset="0"/>
              <a:buChar char="*"/>
            </a:pPr>
            <a:r>
              <a:rPr lang="cs-CZ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95 mil. nových fotek  a videí každý den na Instagramu, 450 tis. tweetů každou minutu, 5 nových </a:t>
            </a:r>
            <a:r>
              <a:rPr lang="cs-CZ" dirty="0" err="1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fb</a:t>
            </a:r>
            <a:r>
              <a:rPr lang="cs-CZ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 profilů každou sekundu</a:t>
            </a:r>
          </a:p>
          <a:p>
            <a:pPr algn="just">
              <a:buFont typeface="Consolas" panose="020B0609020204030204" pitchFamily="49" charset="0"/>
              <a:buChar char="*"/>
            </a:pPr>
            <a:endParaRPr lang="cs-CZ" dirty="0">
              <a:solidFill>
                <a:schemeClr val="tx1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algn="just">
              <a:buFont typeface="Consolas" panose="020B0609020204030204" pitchFamily="49" charset="0"/>
              <a:buChar char="*"/>
            </a:pPr>
            <a:r>
              <a:rPr lang="cs-CZ" dirty="0" err="1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Large</a:t>
            </a:r>
            <a:r>
              <a:rPr lang="cs-CZ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cs-CZ" dirty="0" err="1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Synoptic</a:t>
            </a:r>
            <a:r>
              <a:rPr lang="cs-CZ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cs-CZ" dirty="0" err="1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Survey</a:t>
            </a:r>
            <a:r>
              <a:rPr lang="cs-CZ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 Teleskope každý den pořídí 28 TB dat; na Wikipedii je každou minutu provedeno 600 editací, v rámci činnosti LHC je každou sekundu možno zaznamenat 25 GB dat</a:t>
            </a:r>
          </a:p>
        </p:txBody>
      </p:sp>
    </p:spTree>
    <p:extLst>
      <p:ext uri="{BB962C8B-B14F-4D97-AF65-F5344CB8AC3E}">
        <p14:creationId xmlns:p14="http://schemas.microsoft.com/office/powerpoint/2010/main" val="2182926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445A4696-43B3-41B1-8E2F-70455A5E0E45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7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4228" y="353036"/>
            <a:ext cx="8023543" cy="6151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86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7F7A6B-307B-4DBD-8EA3-BE4B21B6B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FF99"/>
                </a:solidFill>
                <a:latin typeface="Impact" panose="020B0806030902050204" pitchFamily="34" charset="0"/>
              </a:rPr>
              <a:t>JAK VELKÁ JSOU VELKÁ DATA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9B82E6-44CB-4BD1-A613-1D9E33E2ED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Consolas" panose="020B0609020204030204" pitchFamily="49" charset="0"/>
              <a:buChar char="*"/>
            </a:pPr>
            <a:r>
              <a:rPr lang="cs-CZ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nejde ani tak o množství jako spíše o situaci</a:t>
            </a:r>
          </a:p>
          <a:p>
            <a:pPr algn="just">
              <a:buFont typeface="Consolas" panose="020B0609020204030204" pitchFamily="49" charset="0"/>
              <a:buChar char="*"/>
            </a:pPr>
            <a:endParaRPr lang="cs-CZ" dirty="0">
              <a:solidFill>
                <a:schemeClr val="tx1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algn="just">
              <a:buFont typeface="Consolas" panose="020B0609020204030204" pitchFamily="49" charset="0"/>
              <a:buChar char="*"/>
            </a:pPr>
            <a:r>
              <a:rPr lang="cs-CZ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30‘s &amp; 40‘s od stratifikovaných vzorků k vzorkům náhodným a nyní od vzorků k celkům</a:t>
            </a:r>
          </a:p>
          <a:p>
            <a:pPr algn="just">
              <a:buFont typeface="Consolas" panose="020B0609020204030204" pitchFamily="49" charset="0"/>
              <a:buChar char="*"/>
            </a:pPr>
            <a:endParaRPr lang="cs-CZ" dirty="0">
              <a:solidFill>
                <a:schemeClr val="tx1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algn="just">
              <a:buFont typeface="Consolas" panose="020B0609020204030204" pitchFamily="49" charset="0"/>
              <a:buChar char="*"/>
            </a:pPr>
            <a:r>
              <a:rPr lang="cs-CZ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změna měřítka způsobuje změnu stavu – kvantitativní změna iniciuje změnu kvalitativní </a:t>
            </a:r>
          </a:p>
          <a:p>
            <a:pPr algn="just">
              <a:buFont typeface="Consolas" panose="020B0609020204030204" pitchFamily="49" charset="0"/>
              <a:buChar char="*"/>
            </a:pPr>
            <a:endParaRPr lang="cs-CZ" dirty="0">
              <a:solidFill>
                <a:schemeClr val="tx1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algn="just">
              <a:buFont typeface="Consolas" panose="020B0609020204030204" pitchFamily="49" charset="0"/>
              <a:buChar char="*"/>
            </a:pPr>
            <a:r>
              <a:rPr lang="cs-CZ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velká data znamenají, že můžeme provádět některé operace, které nebyly v malém měřítku možné (resp. adekvátní)</a:t>
            </a:r>
          </a:p>
        </p:txBody>
      </p:sp>
    </p:spTree>
    <p:extLst>
      <p:ext uri="{BB962C8B-B14F-4D97-AF65-F5344CB8AC3E}">
        <p14:creationId xmlns:p14="http://schemas.microsoft.com/office/powerpoint/2010/main" val="3302568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5B0DCF-AEA6-4BD2-9139-532670700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FF99"/>
                </a:solidFill>
                <a:latin typeface="Impact" panose="020B0806030902050204" pitchFamily="34" charset="0"/>
              </a:rPr>
              <a:t>ARCHEOLOGIE BIG DATA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A0C413-F32F-4E6E-AE94-3686578BC0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Font typeface="Consolas" panose="020B0609020204030204" pitchFamily="49" charset="0"/>
              <a:buChar char="*"/>
            </a:pPr>
            <a:r>
              <a:rPr lang="cs-CZ" dirty="0" err="1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Mathew</a:t>
            </a:r>
            <a:r>
              <a:rPr lang="cs-CZ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 Maury jako inspektor skladů námořních map pomocí starých deníků „vyčísluje“ atlantický oceán a objevuje nové lodní cesty, později zavádí standardizovaný námořní záznam a nakonec vydává </a:t>
            </a:r>
            <a:r>
              <a:rPr lang="cs-CZ" dirty="0" err="1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The</a:t>
            </a:r>
            <a:r>
              <a:rPr lang="cs-CZ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cs-CZ" dirty="0" err="1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Physical</a:t>
            </a:r>
            <a:r>
              <a:rPr lang="cs-CZ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cs-CZ" dirty="0" err="1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Geography</a:t>
            </a:r>
            <a:r>
              <a:rPr lang="cs-CZ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cs-CZ" dirty="0" err="1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of</a:t>
            </a:r>
            <a:r>
              <a:rPr lang="cs-CZ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cs-CZ" dirty="0" err="1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the</a:t>
            </a:r>
            <a:r>
              <a:rPr lang="cs-CZ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cs-CZ" dirty="0" err="1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Sea</a:t>
            </a:r>
            <a:r>
              <a:rPr lang="cs-CZ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 (1855)</a:t>
            </a:r>
          </a:p>
          <a:p>
            <a:pPr algn="just"/>
            <a:endParaRPr lang="cs-CZ" dirty="0">
              <a:solidFill>
                <a:schemeClr val="tx1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algn="just">
              <a:buFont typeface="Consolas" panose="020B0609020204030204" pitchFamily="49" charset="0"/>
              <a:buChar char="*"/>
            </a:pPr>
            <a:r>
              <a:rPr lang="cs-CZ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Francis </a:t>
            </a:r>
            <a:r>
              <a:rPr lang="cs-CZ" dirty="0" err="1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Galton</a:t>
            </a:r>
            <a:r>
              <a:rPr lang="cs-CZ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 vypracovává techniku průzkumu pomocí dotazníků, vytváří meteorologické mapy a představuje způsob klasifikace otisků prstů; do statistiky vnáší měření korelace - „pokud se vyskytuje  jev A tak s pravděpodobností X se (ne)vyskytuje jev B“ (1888)</a:t>
            </a:r>
          </a:p>
        </p:txBody>
      </p:sp>
    </p:spTree>
    <p:extLst>
      <p:ext uri="{BB962C8B-B14F-4D97-AF65-F5344CB8AC3E}">
        <p14:creationId xmlns:p14="http://schemas.microsoft.com/office/powerpoint/2010/main" val="2031996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208347-7488-48A6-B43F-23D3884F7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650"/>
            <a:ext cx="10515600" cy="1325563"/>
          </a:xfrm>
        </p:spPr>
        <p:txBody>
          <a:bodyPr/>
          <a:lstStyle/>
          <a:p>
            <a:pPr algn="ctr"/>
            <a:r>
              <a:rPr lang="cs-CZ" dirty="0">
                <a:solidFill>
                  <a:srgbClr val="00FF99"/>
                </a:solidFill>
                <a:latin typeface="Impact" panose="020B0806030902050204" pitchFamily="34" charset="0"/>
              </a:rPr>
              <a:t>PROBLÉM STROJOVÉHO PŘEKLADU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E57C59-4C1B-481E-AD4E-13CE4E63A6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 typeface="Consolas" panose="020B0609020204030204" pitchFamily="49" charset="0"/>
              <a:buChar char="*"/>
            </a:pPr>
            <a:r>
              <a:rPr lang="cs-CZ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projekty Léona </a:t>
            </a:r>
            <a:r>
              <a:rPr lang="cs-CZ" dirty="0" err="1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Dostera</a:t>
            </a:r>
            <a:r>
              <a:rPr lang="cs-CZ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 v období studené války,  cílem je především rychlý překlad z ruštiny; kódování komplexního gramatického fundamentu se neukazuje jako dobrá cesta</a:t>
            </a:r>
          </a:p>
          <a:p>
            <a:pPr algn="just">
              <a:buFont typeface="Consolas" panose="020B0609020204030204" pitchFamily="49" charset="0"/>
              <a:buChar char="*"/>
            </a:pPr>
            <a:endParaRPr lang="cs-CZ" dirty="0">
              <a:solidFill>
                <a:schemeClr val="tx1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algn="just">
              <a:buFont typeface="Consolas" panose="020B0609020204030204" pitchFamily="49" charset="0"/>
              <a:buChar char="*"/>
            </a:pPr>
            <a:r>
              <a:rPr lang="cs-CZ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IBM </a:t>
            </a:r>
            <a:r>
              <a:rPr lang="cs-CZ" dirty="0" err="1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Candide</a:t>
            </a:r>
            <a:r>
              <a:rPr lang="cs-CZ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 pracuje se záznamy jednání kanadského parlamentu a překlad určuje pomocí statistické pravděpodobnosti; jeho bází byly 3 mld. dobře přeložených vět</a:t>
            </a:r>
          </a:p>
          <a:p>
            <a:pPr algn="just">
              <a:buFont typeface="Consolas" panose="020B0609020204030204" pitchFamily="49" charset="0"/>
              <a:buChar char="*"/>
            </a:pPr>
            <a:endParaRPr lang="cs-CZ" dirty="0">
              <a:solidFill>
                <a:schemeClr val="tx1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algn="just">
              <a:buFont typeface="Consolas" panose="020B0609020204030204" pitchFamily="49" charset="0"/>
              <a:buChar char="*"/>
            </a:pPr>
            <a:r>
              <a:rPr lang="cs-CZ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Google od r. 2004 skenuje web a zaznamenává překlady kolísavé kvality; jeho báze má stovky mld. vět; výsledkem je služba </a:t>
            </a:r>
            <a:r>
              <a:rPr lang="cs-CZ" dirty="0" err="1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translate</a:t>
            </a:r>
            <a:endParaRPr lang="cs-CZ" dirty="0">
              <a:solidFill>
                <a:schemeClr val="tx1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algn="just">
              <a:buFont typeface="Consolas" panose="020B0609020204030204" pitchFamily="49" charset="0"/>
              <a:buChar char="*"/>
            </a:pPr>
            <a:endParaRPr lang="cs-CZ" dirty="0">
              <a:solidFill>
                <a:schemeClr val="tx1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algn="just">
              <a:buFont typeface="Consolas" panose="020B0609020204030204" pitchFamily="49" charset="0"/>
              <a:buChar char="*"/>
            </a:pPr>
            <a:endParaRPr lang="cs-CZ" dirty="0">
              <a:solidFill>
                <a:schemeClr val="tx1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8915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71CBA2A-A90C-456C-8CDD-232D91A9D5BC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7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68" y="643466"/>
            <a:ext cx="10561263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43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358A73-8F03-4271-8D88-DAF766E0F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FF99"/>
                </a:solidFill>
                <a:latin typeface="Impact" panose="020B0806030902050204" pitchFamily="34" charset="0"/>
              </a:rPr>
              <a:t>BIG BUZZ DATA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DC167A-E4A9-40C9-94C9-DFDE6E2D8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Consolas" panose="020B0609020204030204" pitchFamily="49" charset="0"/>
              <a:buChar char="*"/>
            </a:pPr>
            <a:r>
              <a:rPr lang="cs-CZ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agnostický přístup + rozličná kvalita + korelace =&gt; např. se špatným počasím roste spotřeba sušenek s jahodovou příchutí, oranžová auta jsou v amerických autobazarech ta nejspolehlivější, vaše dcera je těhotná</a:t>
            </a:r>
          </a:p>
          <a:p>
            <a:pPr algn="just">
              <a:buFont typeface="Consolas" panose="020B0609020204030204" pitchFamily="49" charset="0"/>
              <a:buChar char="*"/>
            </a:pPr>
            <a:endParaRPr lang="cs-CZ" dirty="0">
              <a:solidFill>
                <a:schemeClr val="tx1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algn="just">
              <a:buFont typeface="Consolas" panose="020B0609020204030204" pitchFamily="49" charset="0"/>
              <a:buChar char="*"/>
            </a:pPr>
            <a:r>
              <a:rPr lang="cs-CZ" dirty="0" err="1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datafikace</a:t>
            </a:r>
            <a:r>
              <a:rPr lang="cs-CZ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 slov (</a:t>
            </a:r>
            <a:r>
              <a:rPr lang="cs-CZ" dirty="0" err="1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books.google</a:t>
            </a:r>
            <a:r>
              <a:rPr lang="cs-CZ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), </a:t>
            </a:r>
            <a:r>
              <a:rPr lang="cs-CZ" dirty="0" err="1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datafikace</a:t>
            </a:r>
            <a:r>
              <a:rPr lang="cs-CZ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 polohy (</a:t>
            </a:r>
            <a:r>
              <a:rPr lang="cs-CZ" dirty="0" err="1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Waze</a:t>
            </a:r>
            <a:r>
              <a:rPr lang="cs-CZ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), </a:t>
            </a:r>
            <a:r>
              <a:rPr lang="cs-CZ" dirty="0" err="1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datafikace</a:t>
            </a:r>
            <a:r>
              <a:rPr lang="cs-CZ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 interakcí (Facebook) nabízí řadu nových poznatků (např. šíření chřipky, pohyby cen nemovitostí, ceny letenek) </a:t>
            </a:r>
          </a:p>
          <a:p>
            <a:pPr algn="just">
              <a:buFont typeface="Consolas" panose="020B0609020204030204" pitchFamily="49" charset="0"/>
              <a:buChar char="*"/>
            </a:pPr>
            <a:endParaRPr lang="cs-CZ" dirty="0">
              <a:solidFill>
                <a:schemeClr val="tx1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algn="just">
              <a:buFont typeface="Consolas" panose="020B0609020204030204" pitchFamily="49" charset="0"/>
              <a:buChar char="*"/>
            </a:pPr>
            <a:r>
              <a:rPr lang="cs-CZ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„měření znamená vědění“ &amp; „vědění znamená moc“ </a:t>
            </a:r>
          </a:p>
        </p:txBody>
      </p:sp>
    </p:spTree>
    <p:extLst>
      <p:ext uri="{BB962C8B-B14F-4D97-AF65-F5344CB8AC3E}">
        <p14:creationId xmlns:p14="http://schemas.microsoft.com/office/powerpoint/2010/main" val="89301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076F9D-F0D4-442C-8B9E-C6F62FD46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FF99"/>
                </a:solidFill>
                <a:latin typeface="Impact" panose="020B0806030902050204" pitchFamily="34" charset="0"/>
              </a:rPr>
              <a:t>BIG BIZ DATA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F78F50-9FCA-4B17-9836-DB3C1359D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Consolas" panose="020B0609020204030204" pitchFamily="49" charset="0"/>
              <a:buChar char="*"/>
            </a:pPr>
            <a:r>
              <a:rPr lang="cs-CZ" sz="2600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data netrpí rivalitní spotřebou, </a:t>
            </a:r>
            <a:r>
              <a:rPr lang="cs-CZ" sz="2600" dirty="0" err="1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ITs</a:t>
            </a:r>
            <a:r>
              <a:rPr lang="cs-CZ" sz="2600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  přinášejí pasivní sběr (např. </a:t>
            </a:r>
            <a:r>
              <a:rPr lang="cs-CZ" sz="2600" dirty="0" err="1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Analytics</a:t>
            </a:r>
            <a:r>
              <a:rPr lang="cs-CZ" sz="2600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cs-CZ" sz="2600" dirty="0" err="1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tracking</a:t>
            </a:r>
            <a:r>
              <a:rPr lang="cs-CZ" sz="2600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cs-CZ" sz="2600" dirty="0" err="1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code</a:t>
            </a:r>
            <a:r>
              <a:rPr lang="cs-CZ" sz="2600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), hodnota nemusí nutně klesat</a:t>
            </a:r>
          </a:p>
          <a:p>
            <a:pPr>
              <a:buFont typeface="Consolas" panose="020B0609020204030204" pitchFamily="49" charset="0"/>
              <a:buChar char="*"/>
            </a:pPr>
            <a:endParaRPr lang="cs-CZ" sz="2600" dirty="0">
              <a:solidFill>
                <a:schemeClr val="tx1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cs-CZ" sz="2600" u="sng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získávání hodnoty:</a:t>
            </a:r>
          </a:p>
          <a:p>
            <a:pPr marL="0" indent="0">
              <a:buNone/>
            </a:pPr>
            <a:r>
              <a:rPr lang="cs-CZ" sz="2600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1) opakované použití (systém doporučení, open data)</a:t>
            </a:r>
          </a:p>
          <a:p>
            <a:pPr marL="0" indent="0">
              <a:buNone/>
            </a:pPr>
            <a:r>
              <a:rPr lang="cs-CZ" sz="2600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2) slučování datových množin (vznik nových dat)</a:t>
            </a:r>
          </a:p>
          <a:p>
            <a:pPr marL="0" indent="0">
              <a:buNone/>
            </a:pPr>
            <a:r>
              <a:rPr lang="cs-CZ" sz="2600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3) sběr s ohledem na vícero použití (street </a:t>
            </a:r>
            <a:r>
              <a:rPr lang="cs-CZ" sz="2600" dirty="0" err="1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view</a:t>
            </a:r>
            <a:r>
              <a:rPr lang="cs-CZ" sz="2600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, CCTV)</a:t>
            </a:r>
            <a:endParaRPr lang="cs-CZ" sz="2600" u="sng" dirty="0">
              <a:solidFill>
                <a:schemeClr val="tx1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>
              <a:buFont typeface="Consolas" panose="020B0609020204030204" pitchFamily="49" charset="0"/>
              <a:buChar char="*"/>
            </a:pPr>
            <a:endParaRPr lang="cs-CZ" sz="2600" u="sng" dirty="0">
              <a:solidFill>
                <a:schemeClr val="tx1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>
              <a:buFont typeface="Consolas" panose="020B0609020204030204" pitchFamily="49" charset="0"/>
              <a:buChar char="*"/>
            </a:pPr>
            <a:r>
              <a:rPr lang="cs-CZ" sz="2600" dirty="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rPr>
              <a:t>podnikání s daty &amp; podnikání se znalostmi </a:t>
            </a:r>
          </a:p>
          <a:p>
            <a:pPr>
              <a:buFont typeface="Consolas" panose="020B0609020204030204" pitchFamily="49" charset="0"/>
              <a:buChar char="*"/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356041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1786</TotalTime>
  <Words>711</Words>
  <Application>Microsoft Office PowerPoint</Application>
  <PresentationFormat>Širokoúhlá obrazovka</PresentationFormat>
  <Paragraphs>81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Consolas</vt:lpstr>
      <vt:lpstr>Impact</vt:lpstr>
      <vt:lpstr>Office Theme</vt:lpstr>
      <vt:lpstr>BRAVE NEW DIGITAL WORLD</vt:lpstr>
      <vt:lpstr>JAK VELKÁ JSOU VELKÁ DATA</vt:lpstr>
      <vt:lpstr>Prezentace aplikace PowerPoint</vt:lpstr>
      <vt:lpstr>JAK VELKÁ JSOU VELKÁ DATA</vt:lpstr>
      <vt:lpstr>ARCHEOLOGIE BIG DATA</vt:lpstr>
      <vt:lpstr>PROBLÉM STROJOVÉHO PŘEKLADU</vt:lpstr>
      <vt:lpstr>Prezentace aplikace PowerPoint</vt:lpstr>
      <vt:lpstr>BIG BUZZ DATA</vt:lpstr>
      <vt:lpstr>BIG BIZ DATA</vt:lpstr>
      <vt:lpstr>BIG WISE DATA</vt:lpstr>
      <vt:lpstr>OD LSTIVOSTI …</vt:lpstr>
      <vt:lpstr>OD LSTIVOSTI …</vt:lpstr>
      <vt:lpstr>… K NÁZNAKŮM DICKOVSKÉHO SVĚTA</vt:lpstr>
      <vt:lpstr>… K NÁZNAKŮM DICKOVSKÉHO SVĚTA</vt:lpstr>
      <vt:lpstr>STRATEGIE ZVLÁDÁNÍ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BRAVE NEW DIGITAL WORLD</dc:title>
  <dc:creator>Matěj Polák</dc:creator>
  <cp:lastModifiedBy>Matěj Polák</cp:lastModifiedBy>
  <cp:revision>18</cp:revision>
  <dcterms:created xsi:type="dcterms:W3CDTF">2019-07-30T21:31:39Z</dcterms:created>
  <dcterms:modified xsi:type="dcterms:W3CDTF">2019-10-28T19:29:53Z</dcterms:modified>
</cp:coreProperties>
</file>