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5" r:id="rId18"/>
    <p:sldId id="272" r:id="rId19"/>
    <p:sldId id="273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CC9900"/>
    <a:srgbClr val="66CCFF"/>
    <a:srgbClr val="CCFF99"/>
    <a:srgbClr val="99FFCC"/>
    <a:srgbClr val="CCCC00"/>
    <a:srgbClr val="990000"/>
    <a:srgbClr val="66FFFF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BA3FEE-4CFF-4437-BF47-D9DE2EF604C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latin typeface="Impact" panose="020B0806030902050204" pitchFamily="34" charset="0"/>
              </a:defRPr>
            </a:lvl1pPr>
          </a:lstStyle>
          <a:p>
            <a:r>
              <a:rPr lang="cs-CZ" dirty="0"/>
              <a:t>BRAVE NEW DIGITAL WORLD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95FC333-B0DF-473E-9E3A-7A7CE0C02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400">
                <a:solidFill>
                  <a:schemeClr val="tx1">
                    <a:lumMod val="75000"/>
                  </a:schemeClr>
                </a:solidFill>
                <a:latin typeface="Impact" panose="020B080603090205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09853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E5CA6D-3862-41C0-A984-B5EB0BC1B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Impact" panose="020B0806030902050204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00C6B5-5DC9-4036-BA11-E84BB22B4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Consolas" panose="020B0609020204030204" pitchFamily="49" charset="0"/>
              <a:buChar char="*"/>
              <a:defRPr sz="260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793012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28AD676-5087-413F-8A27-9DB71A9D0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7BA5B25-BFC0-4F27-8747-448BBCD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A4B791-3429-4CEC-AB4A-CB39065214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8A4C7-0ABA-4107-9220-AA4BD7678317}" type="datetimeFigureOut">
              <a:rPr lang="cs-CZ" smtClean="0"/>
              <a:t>18.11.2020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EFEA28-784C-4369-AD54-173F50D49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9E3931-A47D-4433-B884-7B3B6DCB0A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09293-99B8-4DEC-876B-AE4A3E679A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38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5390FD-46C0-4CBF-9957-860B35A84D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CC6600"/>
                </a:solidFill>
              </a:rPr>
              <a:t>BRAVE NEW DIGITAL WORLD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6A815AE-65A2-4608-AFBD-7C9EA4CF74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8. VYSOKÁ HRA PATRIOTŮ</a:t>
            </a:r>
          </a:p>
        </p:txBody>
      </p:sp>
    </p:spTree>
    <p:extLst>
      <p:ext uri="{BB962C8B-B14F-4D97-AF65-F5344CB8AC3E}">
        <p14:creationId xmlns:p14="http://schemas.microsoft.com/office/powerpoint/2010/main" val="589619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A53CC2-C1D4-4ACC-B217-0839F2A24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C6600"/>
                </a:solidFill>
              </a:rPr>
              <a:t>SNOWDENOVA AFÉRA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3E3E74-35E8-4421-9706-0585EC336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/>
              <a:t>Freedom</a:t>
            </a:r>
            <a:r>
              <a:rPr lang="cs-CZ" dirty="0"/>
              <a:t> to </a:t>
            </a:r>
            <a:r>
              <a:rPr lang="cs-CZ" dirty="0" err="1"/>
              <a:t>Connect</a:t>
            </a:r>
            <a:r>
              <a:rPr lang="cs-CZ" dirty="0"/>
              <a:t> rétorika zmiňuje kyberprostor jako veřejný (sic!) prostor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2010: erozi soukromí ukazuje už roztržka mezi ČLR a Google či </a:t>
            </a:r>
            <a:r>
              <a:rPr lang="cs-CZ" dirty="0" err="1"/>
              <a:t>leaky</a:t>
            </a:r>
            <a:r>
              <a:rPr lang="cs-CZ" dirty="0"/>
              <a:t> na serveru </a:t>
            </a:r>
            <a:r>
              <a:rPr lang="cs-CZ" dirty="0" err="1"/>
              <a:t>Cryptome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V roce 2012 (2013) kontraktor NSA Edward </a:t>
            </a:r>
            <a:r>
              <a:rPr lang="cs-CZ" dirty="0" err="1"/>
              <a:t>Snowden</a:t>
            </a:r>
            <a:r>
              <a:rPr lang="cs-CZ" dirty="0"/>
              <a:t> zveřejňuje informace o existenci mohutného sledovacího aparátu monitorujícího internet</a:t>
            </a:r>
          </a:p>
        </p:txBody>
      </p:sp>
    </p:spTree>
    <p:extLst>
      <p:ext uri="{BB962C8B-B14F-4D97-AF65-F5344CB8AC3E}">
        <p14:creationId xmlns:p14="http://schemas.microsoft.com/office/powerpoint/2010/main" val="525820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65179D-3487-4624-A23C-4E14E9E7E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C6600"/>
                </a:solidFill>
              </a:rPr>
              <a:t>SNOWDENOVA AFÉRA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D9DCDA-E0B8-4258-98C2-B16E235F2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V rámci amerického Patriot </a:t>
            </a:r>
            <a:r>
              <a:rPr lang="cs-CZ" dirty="0" err="1"/>
              <a:t>Act</a:t>
            </a:r>
            <a:r>
              <a:rPr lang="cs-CZ" dirty="0"/>
              <a:t> a </a:t>
            </a:r>
            <a:r>
              <a:rPr lang="cs-CZ" dirty="0" err="1"/>
              <a:t>Foreign</a:t>
            </a:r>
            <a:r>
              <a:rPr lang="cs-CZ" dirty="0"/>
              <a:t> </a:t>
            </a:r>
            <a:r>
              <a:rPr lang="cs-CZ" dirty="0" err="1"/>
              <a:t>Intelligence</a:t>
            </a:r>
            <a:r>
              <a:rPr lang="cs-CZ" dirty="0"/>
              <a:t> </a:t>
            </a:r>
            <a:r>
              <a:rPr lang="cs-CZ" dirty="0" err="1"/>
              <a:t>Survaillance</a:t>
            </a:r>
            <a:r>
              <a:rPr lang="cs-CZ" dirty="0"/>
              <a:t> </a:t>
            </a:r>
            <a:r>
              <a:rPr lang="cs-CZ" dirty="0" err="1"/>
              <a:t>Act</a:t>
            </a:r>
            <a:r>
              <a:rPr lang="cs-CZ" dirty="0"/>
              <a:t> může např. NSA a FBI přistupovat ke komunikaci, kterou zprostředkovávají americké tech. společnosti (PRISM)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Na tomto spolupracují především Microsoft, Facebook, Google a Yahoo!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Kromě PRISM fungoval i MUSCULAR (historie vyhledávání) a kolem transatlantického datového kabelu vyvíjela své aktivity i britská GCHQ (za spolupráce s Vodafone)</a:t>
            </a:r>
          </a:p>
        </p:txBody>
      </p:sp>
    </p:spTree>
    <p:extLst>
      <p:ext uri="{BB962C8B-B14F-4D97-AF65-F5344CB8AC3E}">
        <p14:creationId xmlns:p14="http://schemas.microsoft.com/office/powerpoint/2010/main" val="2022504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597B3D-F8AE-456F-B7FF-FBF533A79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C6600"/>
                </a:solidFill>
              </a:rPr>
              <a:t>SNOWDENOVA AFÉRA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1A69F0-266F-4417-96EA-19B87F251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Poslušnost technologického sektoru jde odvozovat např. </a:t>
            </a:r>
            <a:br>
              <a:rPr lang="cs-CZ" dirty="0"/>
            </a:br>
            <a:r>
              <a:rPr lang="cs-CZ" dirty="0"/>
              <a:t>z narůstajícího objemu vládních a armádních zakázek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Součástí práce NSA byla i rozsáhla lobbystická kampaň za oslabování šifrování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Reakcí na tato a další odhalení je např. projekt BRICS </a:t>
            </a:r>
            <a:r>
              <a:rPr lang="cs-CZ" dirty="0" err="1"/>
              <a:t>Cable</a:t>
            </a:r>
            <a:r>
              <a:rPr lang="cs-CZ" dirty="0"/>
              <a:t> (datový kabel mimo americkou jurisdikci) či omezování bumerangového provozu Německem a Ruskem</a:t>
            </a:r>
          </a:p>
        </p:txBody>
      </p:sp>
    </p:spTree>
    <p:extLst>
      <p:ext uri="{BB962C8B-B14F-4D97-AF65-F5344CB8AC3E}">
        <p14:creationId xmlns:p14="http://schemas.microsoft.com/office/powerpoint/2010/main" val="3703577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ACFB79-AE54-4176-B919-C24D04851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C6600"/>
                </a:solidFill>
              </a:rPr>
              <a:t>MADE IN CHINA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22B3EA-77EC-4E7F-A192-21C90A4C5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Nové jádro internetové populace leží zde, ČLR není dinosaurem, kterého světová síť zahubí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Specifikem internetového provozu v zemi je nízký počet </a:t>
            </a:r>
            <a:r>
              <a:rPr lang="cs-CZ" dirty="0" err="1"/>
              <a:t>IXPs</a:t>
            </a:r>
            <a:r>
              <a:rPr lang="cs-CZ" dirty="0"/>
              <a:t> a „Velký </a:t>
            </a:r>
            <a:r>
              <a:rPr lang="cs-CZ" dirty="0" err="1"/>
              <a:t>čínký</a:t>
            </a:r>
            <a:r>
              <a:rPr lang="cs-CZ" dirty="0"/>
              <a:t> firewall“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Vnitřní provoz na síti je monitorován a vnější usměrňován (inspekce paketů, blokace, zpomalování)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Zodpovědnost za charakter provozu a jeho správu nesou provozovatelé; internet je zde privilegium ne právo</a:t>
            </a:r>
          </a:p>
        </p:txBody>
      </p:sp>
    </p:spTree>
    <p:extLst>
      <p:ext uri="{BB962C8B-B14F-4D97-AF65-F5344CB8AC3E}">
        <p14:creationId xmlns:p14="http://schemas.microsoft.com/office/powerpoint/2010/main" val="3119275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DFF982-A80F-4E1D-B9A5-C7016E8F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C6600"/>
                </a:solidFill>
              </a:rPr>
              <a:t>MADE IN CHINA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62AF0E-99AD-4AFA-9B71-5E2428930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 obcházení kontrolních mechanismů je používán Tor, </a:t>
            </a:r>
            <a:r>
              <a:rPr lang="cs-CZ" dirty="0" err="1"/>
              <a:t>Psiphon</a:t>
            </a:r>
            <a:r>
              <a:rPr lang="cs-CZ" dirty="0"/>
              <a:t>, </a:t>
            </a:r>
            <a:r>
              <a:rPr lang="cs-CZ" dirty="0" err="1"/>
              <a:t>VPNs</a:t>
            </a:r>
            <a:r>
              <a:rPr lang="cs-CZ" dirty="0"/>
              <a:t> či různé neologismy a jazykové kódy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Naprostá majorita společnosti je ale s panujícím stavem spokojená (étos harmonie, důraz na společnost)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Na síti (např. </a:t>
            </a:r>
            <a:r>
              <a:rPr lang="cs-CZ" dirty="0" err="1"/>
              <a:t>Weibo</a:t>
            </a:r>
            <a:r>
              <a:rPr lang="cs-CZ" dirty="0"/>
              <a:t>) je aplikován koncept ověřené identity, vláda země zaměstnává několik milionů </a:t>
            </a:r>
            <a:r>
              <a:rPr lang="cs-CZ" dirty="0" err="1"/>
              <a:t>opinionshaperů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7801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376797-01C7-4858-A23D-FF5827273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C6600"/>
                </a:solidFill>
              </a:rPr>
              <a:t>MADE IN CHINA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8C22EC-B89E-4050-9741-0F549EBCA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Čína je spojována s dlouhou řadou </a:t>
            </a:r>
            <a:r>
              <a:rPr lang="cs-CZ" dirty="0" err="1"/>
              <a:t>kyberbezpečnostních</a:t>
            </a:r>
            <a:r>
              <a:rPr lang="cs-CZ" dirty="0"/>
              <a:t> incidentů; </a:t>
            </a:r>
            <a:r>
              <a:rPr lang="cs-CZ" dirty="0" err="1"/>
              <a:t>hack</a:t>
            </a:r>
            <a:r>
              <a:rPr lang="cs-CZ" dirty="0"/>
              <a:t> služeb Google, kompromitace mailů tibetské exilové vlády, </a:t>
            </a:r>
            <a:r>
              <a:rPr lang="cs-CZ" dirty="0" err="1"/>
              <a:t>hack</a:t>
            </a:r>
            <a:r>
              <a:rPr lang="cs-CZ" dirty="0"/>
              <a:t> Skype, IBM, HP, </a:t>
            </a:r>
            <a:r>
              <a:rPr lang="cs-CZ" dirty="0" err="1"/>
              <a:t>Citigroup</a:t>
            </a:r>
            <a:r>
              <a:rPr lang="cs-CZ" dirty="0"/>
              <a:t>; průmyslová špionáž v </a:t>
            </a:r>
            <a:r>
              <a:rPr lang="en-US" dirty="0"/>
              <a:t>Nortel, Lucent Technologies, Sun Microsystems, NEC Electronics, 3D-GEO</a:t>
            </a:r>
            <a:r>
              <a:rPr lang="cs-CZ" dirty="0"/>
              <a:t>, </a:t>
            </a:r>
            <a:r>
              <a:rPr lang="cs-CZ" dirty="0" err="1"/>
              <a:t>Lockheed</a:t>
            </a:r>
            <a:r>
              <a:rPr lang="cs-CZ" dirty="0"/>
              <a:t>-Martin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Huawei a ZTE své technologie k regulaci internetového provozu prodávají řadě obskurních režimů.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Ve velkých technologických firmách je zpravidla silně zastoupena Komunistická strana a Čínská lidová armáda</a:t>
            </a:r>
          </a:p>
        </p:txBody>
      </p:sp>
    </p:spTree>
    <p:extLst>
      <p:ext uri="{BB962C8B-B14F-4D97-AF65-F5344CB8AC3E}">
        <p14:creationId xmlns:p14="http://schemas.microsoft.com/office/powerpoint/2010/main" val="29501855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62C01C-EEFA-4FD8-A5FD-1C7701233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C6600"/>
                </a:solidFill>
              </a:rPr>
              <a:t>MADE IN CHINA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2C1A31-5CD1-4F33-B1FF-95699A481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89450"/>
          </a:xfrm>
        </p:spPr>
        <p:txBody>
          <a:bodyPr>
            <a:noAutofit/>
          </a:bodyPr>
          <a:lstStyle/>
          <a:p>
            <a:pPr algn="just"/>
            <a:r>
              <a:rPr lang="cs-CZ" dirty="0"/>
              <a:t>Čínský síťový izolacionismus a regulace kyberprostoru jsou zároveň i ekonomickou strategií – početná domácí populace takto mohla vytvořit stabilní bázi pro tamní technologické společnosti.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Každá ze známých služeb západních firem má v Číně svou domácí alternativu; Google – </a:t>
            </a:r>
            <a:r>
              <a:rPr lang="cs-CZ" dirty="0" err="1"/>
              <a:t>Baidu</a:t>
            </a:r>
            <a:r>
              <a:rPr lang="cs-CZ" dirty="0"/>
              <a:t>, Twitter – </a:t>
            </a:r>
            <a:r>
              <a:rPr lang="cs-CZ" dirty="0" err="1"/>
              <a:t>Sina</a:t>
            </a:r>
            <a:r>
              <a:rPr lang="cs-CZ" dirty="0"/>
              <a:t> </a:t>
            </a:r>
            <a:r>
              <a:rPr lang="cs-CZ" dirty="0" err="1"/>
              <a:t>Weibo</a:t>
            </a:r>
            <a:r>
              <a:rPr lang="cs-CZ" dirty="0"/>
              <a:t>, Facebook – </a:t>
            </a:r>
            <a:r>
              <a:rPr lang="cs-CZ" dirty="0" err="1"/>
              <a:t>Renren</a:t>
            </a:r>
            <a:r>
              <a:rPr lang="cs-CZ" dirty="0"/>
              <a:t>, YouTube – </a:t>
            </a:r>
            <a:r>
              <a:rPr lang="cs-CZ" dirty="0" err="1"/>
              <a:t>Youku</a:t>
            </a:r>
            <a:r>
              <a:rPr lang="cs-CZ" dirty="0"/>
              <a:t>, eBay – </a:t>
            </a:r>
            <a:r>
              <a:rPr lang="cs-CZ" dirty="0" err="1"/>
              <a:t>TaoBao</a:t>
            </a:r>
            <a:r>
              <a:rPr lang="cs-CZ" dirty="0"/>
              <a:t>, Netflix – </a:t>
            </a:r>
            <a:r>
              <a:rPr lang="cs-CZ" dirty="0" err="1"/>
              <a:t>Tencent</a:t>
            </a:r>
            <a:r>
              <a:rPr lang="cs-CZ" dirty="0"/>
              <a:t> Video, </a:t>
            </a:r>
            <a:r>
              <a:rPr lang="cs-CZ" dirty="0" err="1"/>
              <a:t>Twitch</a:t>
            </a:r>
            <a:r>
              <a:rPr lang="cs-CZ" dirty="0"/>
              <a:t> – </a:t>
            </a:r>
            <a:r>
              <a:rPr lang="cs-CZ" dirty="0" err="1"/>
              <a:t>Huya</a:t>
            </a:r>
            <a:r>
              <a:rPr lang="cs-CZ" dirty="0"/>
              <a:t> Live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Čínská technologické firmy generují cca 30 % HDP země</a:t>
            </a:r>
          </a:p>
        </p:txBody>
      </p:sp>
    </p:spTree>
    <p:extLst>
      <p:ext uri="{BB962C8B-B14F-4D97-AF65-F5344CB8AC3E}">
        <p14:creationId xmlns:p14="http://schemas.microsoft.com/office/powerpoint/2010/main" val="4015972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182E0F-2EA7-48B7-AC40-E88138E2B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C6600"/>
                </a:solidFill>
              </a:rPr>
              <a:t>ÍRÁN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EC1361-548F-47DC-882F-31929F97A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 roce 2009 zde dochází k rozsáhlým veřejným protestům organizovaným pomocí internetu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2010: sofistikovaný červ </a:t>
            </a:r>
            <a:r>
              <a:rPr lang="cs-CZ" dirty="0" err="1"/>
              <a:t>Stuxnet</a:t>
            </a:r>
            <a:r>
              <a:rPr lang="cs-CZ" dirty="0"/>
              <a:t> napadá centrifugy výzkumného nukleárního zařízení; 2012: nový rozsáhlý útok malwarem </a:t>
            </a:r>
            <a:r>
              <a:rPr lang="cs-CZ" dirty="0" err="1"/>
              <a:t>Flame</a:t>
            </a:r>
            <a:r>
              <a:rPr lang="cs-CZ" dirty="0"/>
              <a:t> (za oběma stojí USA a Izrael)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Írán chce budovat vlastní relativně separovaný a monitorovaný „</a:t>
            </a:r>
            <a:r>
              <a:rPr lang="cs-CZ" dirty="0" err="1"/>
              <a:t>halal</a:t>
            </a:r>
            <a:r>
              <a:rPr lang="cs-CZ" dirty="0"/>
              <a:t> internet“</a:t>
            </a:r>
          </a:p>
        </p:txBody>
      </p:sp>
    </p:spTree>
    <p:extLst>
      <p:ext uri="{BB962C8B-B14F-4D97-AF65-F5344CB8AC3E}">
        <p14:creationId xmlns:p14="http://schemas.microsoft.com/office/powerpoint/2010/main" val="33792211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05056-F755-4A51-A405-511217E0F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C6600"/>
                </a:solidFill>
              </a:rPr>
              <a:t>ARABSKÉ JARO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A29194-5BA3-4EEF-81C1-264680E6E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Při nepokojích v Egyptě v r. 2011 dochází k úplnému odpojení internetových služeb, ekonomický dopad je vyčíslen na 18. mil dolarů za den</a:t>
            </a:r>
          </a:p>
          <a:p>
            <a:pPr algn="just"/>
            <a:endParaRPr lang="cs-CZ" dirty="0"/>
          </a:p>
          <a:p>
            <a:pPr algn="just"/>
            <a:r>
              <a:rPr lang="cs-CZ" dirty="0" err="1"/>
              <a:t>Cute</a:t>
            </a:r>
            <a:r>
              <a:rPr lang="cs-CZ" dirty="0"/>
              <a:t> </a:t>
            </a:r>
            <a:r>
              <a:rPr lang="cs-CZ" dirty="0" err="1"/>
              <a:t>cat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: omezení internetových služeb zasáhne všechny skupiny populace a vyvolá nepokoje – příklad Egypta toto potvrzuje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Po pádu </a:t>
            </a:r>
            <a:r>
              <a:rPr lang="cs-CZ" dirty="0" err="1"/>
              <a:t>Mubarakova</a:t>
            </a:r>
            <a:r>
              <a:rPr lang="cs-CZ" dirty="0"/>
              <a:t> režimu je nalezeno množství dokumentů svědčících o spolupráci západních firem (</a:t>
            </a:r>
            <a:r>
              <a:rPr lang="cs-CZ" dirty="0" err="1"/>
              <a:t>Gamma</a:t>
            </a:r>
            <a:r>
              <a:rPr lang="cs-CZ" dirty="0"/>
              <a:t> Group, </a:t>
            </a:r>
            <a:r>
              <a:rPr lang="cs-CZ" dirty="0" err="1"/>
              <a:t>FinSpy</a:t>
            </a:r>
            <a:r>
              <a:rPr lang="cs-CZ" dirty="0"/>
              <a:t>) s egyptský bezpečnostním aparátem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02379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41DD29-450C-4999-A8A8-353C6504B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C6600"/>
                </a:solidFill>
              </a:rPr>
              <a:t>ARABSKÉ JARO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E67E74-6E89-4C39-9945-608AF3CFAA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Během konfliktu v Sýrii internet fungoval běžně, první válka s rozšířením smartphonů </a:t>
            </a:r>
          </a:p>
          <a:p>
            <a:pPr algn="just"/>
            <a:endParaRPr lang="cs-CZ" dirty="0"/>
          </a:p>
          <a:p>
            <a:pPr algn="just"/>
            <a:r>
              <a:rPr lang="cs-CZ" dirty="0" err="1"/>
              <a:t>Assadův</a:t>
            </a:r>
            <a:r>
              <a:rPr lang="cs-CZ" dirty="0"/>
              <a:t> režim konektivitu využívá ve svůj prospěch – monitoring komunikací (s pomocí západních firem), </a:t>
            </a:r>
            <a:r>
              <a:rPr lang="cs-CZ" dirty="0" err="1"/>
              <a:t>phishingové</a:t>
            </a:r>
            <a:r>
              <a:rPr lang="cs-CZ" dirty="0"/>
              <a:t> útoky na novináře z Al </a:t>
            </a:r>
            <a:r>
              <a:rPr lang="cs-CZ" dirty="0" err="1"/>
              <a:t>Jazzery</a:t>
            </a:r>
            <a:r>
              <a:rPr lang="cs-CZ" dirty="0"/>
              <a:t>, syrský disent a syrskou emigraci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Dřívější metody vyhrazené kybernetickému zločinu úspěšně užívá stát</a:t>
            </a:r>
          </a:p>
        </p:txBody>
      </p:sp>
    </p:spTree>
    <p:extLst>
      <p:ext uri="{BB962C8B-B14F-4D97-AF65-F5344CB8AC3E}">
        <p14:creationId xmlns:p14="http://schemas.microsoft.com/office/powerpoint/2010/main" val="349271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7C577B-C611-4DB5-B7D0-AC2AC01DF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C6600"/>
                </a:solidFill>
              </a:rPr>
              <a:t>ARCHEOLOGIE GEOPOLITIKY SÍTĚ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0D34B6-AC04-46DD-B162-69BEDAFD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 období průmyslové revoluce informace nabývají na významu – šíření informací přináší šíření inovací, emancipaci buržoazie, zefektivnění obchodu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 rámci nových národních států vyvstává dilema jestli a nakolik tyto toky informací regulovat (např. emancipovaná společnost vs. konkurenční výhoda)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Přenos informací ke správě impéria začíná využívat Francie a s příchodem telegrafu především Británie</a:t>
            </a:r>
          </a:p>
        </p:txBody>
      </p:sp>
    </p:spTree>
    <p:extLst>
      <p:ext uri="{BB962C8B-B14F-4D97-AF65-F5344CB8AC3E}">
        <p14:creationId xmlns:p14="http://schemas.microsoft.com/office/powerpoint/2010/main" val="3037060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21847E-3639-4780-850D-E40C14820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C6600"/>
                </a:solidFill>
              </a:rPr>
              <a:t>GEOPOLITIKA SÍTĚ VE 20. STOL.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2F4551-9616-4A6C-8AAD-C9C01E44B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Počítačová síť k vojenským a správním účelům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Především řešena je ale otázka televizní a rozhlasové sítě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V období studené války fungují rádiové rušičky a ponorky určené ke stříhání podmořských kabelů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ČLR se v 70. letech staví do čela uskupení NWICO, která chce bojovat proti „kulturnímu imperialismu“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4014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ED9DDB-E1AC-4A8E-9D6B-EC94EDD06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C6600"/>
                </a:solidFill>
              </a:rPr>
              <a:t>GEOPOLITIKA SÍTĚ VE 20. STOL.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106C78-2AC4-4165-8AF5-03CCC378A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79925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/>
              <a:t>Na Západě je ustaven étos konektivity („David mikročipu porazí Goliáše totalitarismu“)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Clintonova a </a:t>
            </a:r>
            <a:r>
              <a:rPr lang="cs-CZ" dirty="0" err="1"/>
              <a:t>Gorova</a:t>
            </a:r>
            <a:r>
              <a:rPr lang="cs-CZ" dirty="0"/>
              <a:t> administrativa spouští iniciativu </a:t>
            </a:r>
            <a:r>
              <a:rPr lang="cs-CZ" dirty="0" err="1"/>
              <a:t>Global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Infrastructure</a:t>
            </a:r>
            <a:r>
              <a:rPr lang="cs-CZ" dirty="0"/>
              <a:t>, jejímž cílem je vytvořit „světovou komunitu“ umožněnou novými komunikacemi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U. S. </a:t>
            </a:r>
            <a:r>
              <a:rPr lang="cs-CZ" dirty="0" err="1"/>
              <a:t>Telecomunication</a:t>
            </a:r>
            <a:r>
              <a:rPr lang="cs-CZ" dirty="0"/>
              <a:t> </a:t>
            </a:r>
            <a:r>
              <a:rPr lang="cs-CZ" dirty="0" err="1"/>
              <a:t>Training</a:t>
            </a:r>
            <a:r>
              <a:rPr lang="cs-CZ" dirty="0"/>
              <a:t> Institute, USAID a Světová banka finančně podporují růst internetu (v novém tisíciletí navazuje Digital </a:t>
            </a:r>
            <a:r>
              <a:rPr lang="cs-CZ" dirty="0" err="1"/>
              <a:t>Freedom</a:t>
            </a:r>
            <a:r>
              <a:rPr lang="cs-CZ" dirty="0"/>
              <a:t> </a:t>
            </a:r>
            <a:r>
              <a:rPr lang="cs-CZ" dirty="0" err="1"/>
              <a:t>Iniciative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70241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2D3435-1AC1-4B32-BDD0-53BC7F052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C6600"/>
                </a:solidFill>
              </a:rPr>
              <a:t>GEOPOLITIKA SÍTĚ VE 20. STOL.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490E8F-5192-410D-ACC0-0121559F4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„Národ, který do svého hospodářství nejvíce zahrne vysoko-výkonnostní vypočítávání se velmi pravděpodobně vynoří jako dominantní intelektuální, ekonomická </a:t>
            </a:r>
            <a:br>
              <a:rPr lang="cs-CZ" dirty="0"/>
            </a:br>
            <a:r>
              <a:rPr lang="cs-CZ" dirty="0"/>
              <a:t>a technologická síla dalšího století.“     </a:t>
            </a:r>
            <a:r>
              <a:rPr lang="cs-CZ" dirty="0">
                <a:solidFill>
                  <a:srgbClr val="CC6600"/>
                </a:solidFill>
              </a:rPr>
              <a:t>&lt;Gore, 1991&gt;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 r. 1998 už </a:t>
            </a:r>
            <a:r>
              <a:rPr lang="cs-CZ" dirty="0" err="1"/>
              <a:t>ICTs</a:t>
            </a:r>
            <a:r>
              <a:rPr lang="cs-CZ" dirty="0"/>
              <a:t> představují 45 % amerického exportu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Za připojení k americkým serverům se platí poplatky americkým síťovým firmám</a:t>
            </a:r>
          </a:p>
        </p:txBody>
      </p:sp>
    </p:spTree>
    <p:extLst>
      <p:ext uri="{BB962C8B-B14F-4D97-AF65-F5344CB8AC3E}">
        <p14:creationId xmlns:p14="http://schemas.microsoft.com/office/powerpoint/2010/main" val="2055177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65C020-2E96-4F4B-8A04-063628B0B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C6600"/>
                </a:solidFill>
              </a:rPr>
              <a:t>WAR ON TERROR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90446B-6ECC-41DD-A367-DCE8BCDAF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Nový způsob financování bezpečnostně orientovaných ICT projektů představuje In-Q-Tel (1999); CIA a NSA začínají vystupovat jako Venture </a:t>
            </a:r>
            <a:r>
              <a:rPr lang="cs-CZ" dirty="0" err="1"/>
              <a:t>Capital</a:t>
            </a:r>
            <a:r>
              <a:rPr lang="cs-CZ" dirty="0"/>
              <a:t> firma (toto později směruje i další subjekty)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Po 9/11 takto spolu s novým Ministerstvem vnitřní bezpečnosti berou útokem „outlet technologických akcií,“ který vytvořila internetová horečka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křemíkový trojúhelník, informačně průmyslový komplex; diskurz nové ekonomiky doplňuje diskurz sekuritizace</a:t>
            </a:r>
          </a:p>
        </p:txBody>
      </p:sp>
    </p:spTree>
    <p:extLst>
      <p:ext uri="{BB962C8B-B14F-4D97-AF65-F5344CB8AC3E}">
        <p14:creationId xmlns:p14="http://schemas.microsoft.com/office/powerpoint/2010/main" val="2212784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0E456E-6455-4FB3-A944-6102D82D5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C6600"/>
                </a:solidFill>
              </a:rPr>
              <a:t>FREEDOM TO CONNECT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07A5B6-5ADD-4BB9-A698-6DCE44192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Nová doktrína Hillary Clinton propaguje univerzální internetové připojení (návrat amalgámu neoliberální ekonomie a teorie veřejné sféry)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Cenzura je legitimní pokud jde o ochranu autorského díla a nelegitimní pokud jde o hospodářství a politiku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 měřítku mezinárodní interakce opět vyvstává spor </a:t>
            </a:r>
            <a:br>
              <a:rPr lang="cs-CZ" dirty="0"/>
            </a:br>
            <a:r>
              <a:rPr lang="cs-CZ" dirty="0"/>
              <a:t>o informační suverenitu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0544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269FA4-2C79-4A2B-B351-D17123D28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C6600"/>
                </a:solidFill>
              </a:rPr>
              <a:t>POLITICKÁ EKONOMIE INTERNETU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421FDB-D729-41AE-9CDE-49E404F0E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Určitý institucionální řád pomáhá určitému fungování ekonomiky - je </a:t>
            </a:r>
            <a:r>
              <a:rPr lang="cs-CZ" dirty="0" err="1"/>
              <a:t>Freedom</a:t>
            </a:r>
            <a:r>
              <a:rPr lang="cs-CZ" dirty="0"/>
              <a:t> to </a:t>
            </a:r>
            <a:r>
              <a:rPr lang="cs-CZ" dirty="0" err="1"/>
              <a:t>Connect</a:t>
            </a:r>
            <a:r>
              <a:rPr lang="cs-CZ" dirty="0"/>
              <a:t> geopolitický nástroj k udržování tržní dominance?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Eli Noam – zvyšování konektivity může rozevírat nůžky </a:t>
            </a:r>
            <a:br>
              <a:rPr lang="cs-CZ" dirty="0"/>
            </a:br>
            <a:r>
              <a:rPr lang="cs-CZ" dirty="0"/>
              <a:t>a to především mezi globálním severem a globálním jihem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spor o fungování internetu stojí především jako správa v rámci ICANN vs. správa v rámci ITU</a:t>
            </a:r>
          </a:p>
        </p:txBody>
      </p:sp>
    </p:spTree>
    <p:extLst>
      <p:ext uri="{BB962C8B-B14F-4D97-AF65-F5344CB8AC3E}">
        <p14:creationId xmlns:p14="http://schemas.microsoft.com/office/powerpoint/2010/main" val="4257583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18C3A2-7318-463E-80AA-864FF085E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C6600"/>
                </a:solidFill>
              </a:rPr>
              <a:t>PROBLÉM MULTISTAKEHOLDERISMU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59A285-BE08-42E7-B042-B33AAB6EB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825625"/>
            <a:ext cx="10744200" cy="4351338"/>
          </a:xfrm>
        </p:spPr>
        <p:txBody>
          <a:bodyPr>
            <a:normAutofit/>
          </a:bodyPr>
          <a:lstStyle/>
          <a:p>
            <a:pPr algn="just"/>
            <a:r>
              <a:rPr lang="cs-CZ" dirty="0" err="1"/>
              <a:t>Multistakeholderismus</a:t>
            </a:r>
            <a:r>
              <a:rPr lang="cs-CZ" dirty="0"/>
              <a:t>: </a:t>
            </a:r>
            <a:r>
              <a:rPr lang="cs-CZ" dirty="0" err="1"/>
              <a:t>kordinace</a:t>
            </a:r>
            <a:r>
              <a:rPr lang="cs-CZ" dirty="0"/>
              <a:t> soukromých a neziskových aktivit (event. i s vládami)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ICANN: spravuje centrální adresář; ISOC: stará se </a:t>
            </a:r>
            <a:br>
              <a:rPr lang="cs-CZ" dirty="0"/>
            </a:br>
            <a:r>
              <a:rPr lang="cs-CZ" dirty="0"/>
              <a:t>o připojení třetího světa a spravuje doménu .</a:t>
            </a:r>
            <a:r>
              <a:rPr lang="cs-CZ" dirty="0" err="1"/>
              <a:t>org</a:t>
            </a:r>
            <a:r>
              <a:rPr lang="cs-CZ" dirty="0"/>
              <a:t> (její management pochází z korporátní sféry); IETF: vytváří standardy (</a:t>
            </a:r>
            <a:r>
              <a:rPr lang="cs-CZ" dirty="0" err="1"/>
              <a:t>Steering</a:t>
            </a:r>
            <a:r>
              <a:rPr lang="cs-CZ" dirty="0"/>
              <a:t> Group platí třetí strany)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Je étos </a:t>
            </a:r>
            <a:r>
              <a:rPr lang="cs-CZ" dirty="0" err="1"/>
              <a:t>multistakeholderismu</a:t>
            </a:r>
            <a:r>
              <a:rPr lang="cs-CZ" dirty="0"/>
              <a:t> jen legitimizací? Americký </a:t>
            </a:r>
            <a:br>
              <a:rPr lang="cs-CZ" dirty="0"/>
            </a:br>
            <a:r>
              <a:rPr lang="cs-CZ" dirty="0"/>
              <a:t>a korporátní vs. nedemokratický </a:t>
            </a:r>
            <a:r>
              <a:rPr lang="cs-CZ" dirty="0" err="1"/>
              <a:t>bias</a:t>
            </a:r>
            <a:r>
              <a:rPr lang="cs-CZ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9958973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986291D2-48A4-4830-8E41-A8E54D09C136}" vid="{E1F68AE5-6D95-4217-8A30-74515668DA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BNDW</Template>
  <TotalTime>2586</TotalTime>
  <Words>1118</Words>
  <Application>Microsoft Office PowerPoint</Application>
  <PresentationFormat>Širokoúhlá obrazovka</PresentationFormat>
  <Paragraphs>114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Consolas</vt:lpstr>
      <vt:lpstr>Impact</vt:lpstr>
      <vt:lpstr>Motiv Office</vt:lpstr>
      <vt:lpstr>BRAVE NEW DIGITAL WORLD</vt:lpstr>
      <vt:lpstr>ARCHEOLOGIE GEOPOLITIKY SÍTĚ</vt:lpstr>
      <vt:lpstr>GEOPOLITIKA SÍTĚ VE 20. STOL. </vt:lpstr>
      <vt:lpstr>GEOPOLITIKA SÍTĚ VE 20. STOL. </vt:lpstr>
      <vt:lpstr>GEOPOLITIKA SÍTĚ VE 20. STOL. </vt:lpstr>
      <vt:lpstr>WAR ON TERROR</vt:lpstr>
      <vt:lpstr>FREEDOM TO CONNECT</vt:lpstr>
      <vt:lpstr>POLITICKÁ EKONOMIE INTERNETU</vt:lpstr>
      <vt:lpstr>PROBLÉM MULTISTAKEHOLDERISMU</vt:lpstr>
      <vt:lpstr>SNOWDENOVA AFÉRA</vt:lpstr>
      <vt:lpstr>SNOWDENOVA AFÉRA</vt:lpstr>
      <vt:lpstr>SNOWDENOVA AFÉRA</vt:lpstr>
      <vt:lpstr>MADE IN CHINA</vt:lpstr>
      <vt:lpstr>MADE IN CHINA</vt:lpstr>
      <vt:lpstr>MADE IN CHINA</vt:lpstr>
      <vt:lpstr>MADE IN CHINA</vt:lpstr>
      <vt:lpstr>ÍRÁN</vt:lpstr>
      <vt:lpstr>ARABSKÉ JARO</vt:lpstr>
      <vt:lpstr>ARABSKÉ JARO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BRAVE NEW DIGITAL WORLD</dc:title>
  <dc:creator>Matěj Polák</dc:creator>
  <cp:lastModifiedBy>Matěj Polák</cp:lastModifiedBy>
  <cp:revision>52</cp:revision>
  <dcterms:created xsi:type="dcterms:W3CDTF">2020-11-10T08:43:02Z</dcterms:created>
  <dcterms:modified xsi:type="dcterms:W3CDTF">2020-11-18T13:53:54Z</dcterms:modified>
</cp:coreProperties>
</file>