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1" r:id="rId3"/>
    <p:sldId id="292" r:id="rId4"/>
    <p:sldId id="257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10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01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283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819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8874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141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585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0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47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59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22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92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43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21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28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50F5-5C3E-4BDB-9555-D3834DAED7ED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3BCD5B-850A-490D-A4FB-C96999375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82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.ceskearchivy.cz/347514/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39756-B909-49F4-98BB-8E5BF5461A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Archivnictví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B16EDC-9860-4A2B-8B0E-E4DCC39D16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Přehled </a:t>
            </a:r>
          </a:p>
          <a:p>
            <a:r>
              <a:rPr lang="cs-CZ" dirty="0"/>
              <a:t>Semestrální úkoly</a:t>
            </a:r>
          </a:p>
        </p:txBody>
      </p:sp>
    </p:spTree>
    <p:extLst>
      <p:ext uri="{BB962C8B-B14F-4D97-AF65-F5344CB8AC3E}">
        <p14:creationId xmlns:p14="http://schemas.microsoft.com/office/powerpoint/2010/main" val="148338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599" y="304800"/>
            <a:ext cx="6347713" cy="1625600"/>
          </a:xfrm>
        </p:spPr>
        <p:txBody>
          <a:bodyPr/>
          <a:lstStyle/>
          <a:p>
            <a:r>
              <a:rPr lang="cs-CZ" dirty="0"/>
              <a:t>Archivnictví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338" y="1076325"/>
            <a:ext cx="8582112" cy="56007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Zpracování archiválií a archivní pomůcky</a:t>
            </a:r>
          </a:p>
          <a:p>
            <a:r>
              <a:rPr lang="cs-CZ" dirty="0"/>
              <a:t>Základní pravidla pro zpracování archiválií a výsledky GI</a:t>
            </a:r>
          </a:p>
          <a:p>
            <a:r>
              <a:rPr lang="cs-CZ" dirty="0" err="1"/>
              <a:t>Předarchivní</a:t>
            </a:r>
            <a:r>
              <a:rPr lang="cs-CZ" dirty="0"/>
              <a:t> péče</a:t>
            </a:r>
          </a:p>
          <a:p>
            <a:r>
              <a:rPr lang="cs-CZ" dirty="0"/>
              <a:t>Spisová služba</a:t>
            </a:r>
          </a:p>
          <a:p>
            <a:r>
              <a:rPr lang="cs-CZ" dirty="0"/>
              <a:t>Využívání archiválií</a:t>
            </a:r>
          </a:p>
          <a:p>
            <a:r>
              <a:rPr lang="cs-CZ" dirty="0"/>
              <a:t>Služby archivů, badatelny, archivní knihovny</a:t>
            </a:r>
          </a:p>
          <a:p>
            <a:r>
              <a:rPr lang="cs-CZ" dirty="0"/>
              <a:t>Kulturně osvětová a vzdělávací činnost archivů</a:t>
            </a:r>
          </a:p>
          <a:p>
            <a:pPr lvl="1"/>
            <a:r>
              <a:rPr lang="cs-CZ" dirty="0"/>
              <a:t>Vědecká práce archiváře. Ediční činnost</a:t>
            </a:r>
          </a:p>
          <a:p>
            <a:r>
              <a:rPr lang="cs-CZ" dirty="0"/>
              <a:t>Digitalizace archiválií</a:t>
            </a:r>
            <a:endParaRPr lang="cs-CZ" b="1" dirty="0"/>
          </a:p>
          <a:p>
            <a:r>
              <a:rPr lang="cs-CZ" dirty="0"/>
              <a:t>Aktuální problémy a perspektivy archivnictví. ČAS</a:t>
            </a:r>
          </a:p>
          <a:p>
            <a:pPr lvl="1"/>
            <a:r>
              <a:rPr lang="cs-CZ" dirty="0"/>
              <a:t>Tematické okruhy pro závěrečný test, opakování</a:t>
            </a:r>
            <a:r>
              <a:rPr lang="cs-CZ" b="1" dirty="0"/>
              <a:t> </a:t>
            </a:r>
          </a:p>
          <a:p>
            <a:r>
              <a:rPr lang="cs-CZ" b="1" dirty="0"/>
              <a:t>Exkurze – Muzeum města Brna (15. 9.)</a:t>
            </a:r>
            <a:endParaRPr lang="cs-CZ" dirty="0"/>
          </a:p>
          <a:p>
            <a:r>
              <a:rPr lang="cs-CZ" b="1" dirty="0"/>
              <a:t>Exkurze – Moravská zemská knihovna (nepotvrzeno 13. 10., 20. 10.)</a:t>
            </a:r>
          </a:p>
          <a:p>
            <a:r>
              <a:rPr lang="cs-CZ" b="1" dirty="0"/>
              <a:t>Exkurze – Archiv VUT (27. 10.)</a:t>
            </a:r>
            <a:endParaRPr lang="cs-CZ" dirty="0"/>
          </a:p>
          <a:p>
            <a:pPr>
              <a:buNone/>
            </a:pPr>
            <a:r>
              <a:rPr lang="cs-CZ" dirty="0"/>
              <a:t>Předmět bude zakončen:</a:t>
            </a:r>
          </a:p>
          <a:p>
            <a:pPr>
              <a:buNone/>
            </a:pPr>
            <a:r>
              <a:rPr lang="cs-CZ" dirty="0"/>
              <a:t>	– kolokviem ve formě testu v řádném zkouškovém termínu,</a:t>
            </a:r>
          </a:p>
          <a:p>
            <a:pPr>
              <a:buNone/>
            </a:pPr>
            <a:r>
              <a:rPr lang="cs-CZ" dirty="0"/>
              <a:t>	– opravný termín bude ve formě ústního pohovoru.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696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92119-A0D1-4D5D-9138-2FF5B0A6C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Semestrální úkol I</a:t>
            </a:r>
            <a:br>
              <a:rPr lang="cs-CZ" dirty="0"/>
            </a:br>
            <a:r>
              <a:rPr lang="cs-CZ" dirty="0"/>
              <a:t>anotace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E5DD2F-A70A-4103-A2B8-48A20DC261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Hlaváček, Jiří: Metodické postupy archivace orálně-historických pramenů v digitálním věku. AČ 69/2019.</a:t>
            </a:r>
          </a:p>
          <a:p>
            <a:r>
              <a:rPr lang="cs-CZ" dirty="0"/>
              <a:t>Kubalová, Aneta: Archivní charakteristika osobního fondu Leoše Kubíčka (1887–1974). AČ 67/2017.</a:t>
            </a:r>
          </a:p>
          <a:p>
            <a:pPr lvl="1"/>
            <a:r>
              <a:rPr lang="cs-CZ" dirty="0"/>
              <a:t>texty budou ke stažení v rámci předmětu v IS.</a:t>
            </a:r>
          </a:p>
          <a:p>
            <a:r>
              <a:rPr lang="cs-CZ" dirty="0"/>
              <a:t>Vyberte si </a:t>
            </a:r>
            <a:r>
              <a:rPr lang="cs-CZ" b="1" u="sng" dirty="0"/>
              <a:t>jeden</a:t>
            </a:r>
            <a:r>
              <a:rPr lang="cs-CZ" dirty="0"/>
              <a:t> z výše uvedených textů a napište k němu anotaci. </a:t>
            </a:r>
          </a:p>
          <a:p>
            <a:pPr lvl="1"/>
            <a:r>
              <a:rPr lang="cs-CZ" dirty="0"/>
              <a:t>anotace by měla obsahovat v hlavičce úplnou citaci a v závěru hodnocení, tedy Váš vlastní názor na Vámi čtený text.</a:t>
            </a:r>
          </a:p>
          <a:p>
            <a:pPr lvl="1"/>
            <a:r>
              <a:rPr lang="cs-CZ" dirty="0"/>
              <a:t>rozsah 1-2 NS. (NS = 1 800 znaků)</a:t>
            </a:r>
          </a:p>
          <a:p>
            <a:r>
              <a:rPr lang="cs-CZ" u="sng" dirty="0"/>
              <a:t>Termín odevzdání: </a:t>
            </a:r>
            <a:r>
              <a:rPr lang="cs-CZ" b="1" u="sng" dirty="0"/>
              <a:t>31. 10. 2021</a:t>
            </a:r>
          </a:p>
          <a:p>
            <a:r>
              <a:rPr lang="cs-CZ" u="sng" dirty="0"/>
              <a:t>Způsob odevzdání: e-mailem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931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936104"/>
          </a:xfrm>
        </p:spPr>
        <p:txBody>
          <a:bodyPr>
            <a:normAutofit fontScale="90000"/>
          </a:bodyPr>
          <a:lstStyle/>
          <a:p>
            <a:r>
              <a:rPr lang="cs-CZ" dirty="0"/>
              <a:t>Semestrální úkol II</a:t>
            </a:r>
            <a:br>
              <a:rPr lang="cs-CZ" dirty="0"/>
            </a:br>
            <a:r>
              <a:rPr lang="cs-CZ" sz="3600" b="1" dirty="0"/>
              <a:t>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8784976" cy="5184576"/>
          </a:xfrm>
        </p:spPr>
        <p:txBody>
          <a:bodyPr>
            <a:normAutofit fontScale="70000" lnSpcReduction="20000"/>
          </a:bodyPr>
          <a:lstStyle/>
          <a:p>
            <a:r>
              <a:rPr lang="cs-CZ" sz="3300" dirty="0"/>
              <a:t>srovnání webových informací k badatelským podmínkám </a:t>
            </a:r>
          </a:p>
          <a:p>
            <a:pPr>
              <a:buNone/>
            </a:pPr>
            <a:r>
              <a:rPr lang="cs-CZ" sz="3300" dirty="0"/>
              <a:t>	(otvírací doby, způsoby objednání, omezení, podmínky studia)</a:t>
            </a:r>
          </a:p>
          <a:p>
            <a:pPr marL="457200" lvl="1" indent="0">
              <a:buNone/>
            </a:pPr>
            <a:r>
              <a:rPr lang="cs-CZ" sz="2900" dirty="0"/>
              <a:t>1. NA x SOA x </a:t>
            </a:r>
            <a:r>
              <a:rPr lang="cs-CZ" sz="2900" dirty="0" err="1"/>
              <a:t>SOkA</a:t>
            </a:r>
            <a:r>
              <a:rPr lang="cs-CZ" sz="2900" dirty="0"/>
              <a:t>;</a:t>
            </a:r>
          </a:p>
          <a:p>
            <a:pPr marL="457200" lvl="1" indent="0">
              <a:buNone/>
            </a:pPr>
            <a:r>
              <a:rPr lang="cs-CZ" sz="2900" dirty="0"/>
              <a:t>2. AM x specializovaný archiv x soukromý archiv;</a:t>
            </a:r>
          </a:p>
          <a:p>
            <a:r>
              <a:rPr lang="cs-CZ" sz="3300" dirty="0"/>
              <a:t>srovnání webových informací o vydávaných periodikách a publikacích (množství, typy, témata) </a:t>
            </a:r>
          </a:p>
          <a:p>
            <a:pPr marL="457200" lvl="1" indent="0">
              <a:buNone/>
            </a:pPr>
            <a:r>
              <a:rPr lang="cs-CZ" sz="2800" dirty="0"/>
              <a:t>3. NA x SOA x </a:t>
            </a:r>
            <a:r>
              <a:rPr lang="cs-CZ" sz="2800" dirty="0" err="1"/>
              <a:t>SOkA</a:t>
            </a:r>
            <a:r>
              <a:rPr lang="cs-CZ" sz="2800" dirty="0"/>
              <a:t>;</a:t>
            </a:r>
          </a:p>
          <a:p>
            <a:pPr marL="457200" lvl="1" indent="0">
              <a:buNone/>
            </a:pPr>
            <a:r>
              <a:rPr lang="cs-CZ" sz="2800" dirty="0"/>
              <a:t>4. AM x specializovaný archiv x soukromý archiv; </a:t>
            </a:r>
          </a:p>
          <a:p>
            <a:r>
              <a:rPr lang="cs-CZ" sz="3700" dirty="0"/>
              <a:t>srovnání webového zpřístupnění digitalizovaných archiválií </a:t>
            </a:r>
          </a:p>
          <a:p>
            <a:pPr>
              <a:buNone/>
            </a:pPr>
            <a:r>
              <a:rPr lang="cs-CZ" sz="3300" dirty="0"/>
              <a:t>	(typy a množství fondů, úroveň a funkčnost přístupu)</a:t>
            </a:r>
          </a:p>
          <a:p>
            <a:pPr marL="457200" lvl="1" indent="0">
              <a:buNone/>
            </a:pPr>
            <a:r>
              <a:rPr lang="cs-CZ" sz="2800" dirty="0"/>
              <a:t>5. NA x SOA x </a:t>
            </a:r>
            <a:r>
              <a:rPr lang="cs-CZ" sz="2800" dirty="0" err="1"/>
              <a:t>SOkA</a:t>
            </a:r>
            <a:r>
              <a:rPr lang="cs-CZ" sz="2800" dirty="0"/>
              <a:t>;</a:t>
            </a:r>
          </a:p>
          <a:p>
            <a:pPr marL="457200" lvl="1" indent="0">
              <a:buNone/>
            </a:pPr>
            <a:r>
              <a:rPr lang="cs-CZ" sz="2800" dirty="0"/>
              <a:t>6. AM x specializovaný archiv x soukromý archiv;</a:t>
            </a:r>
            <a:endParaRPr lang="cs-CZ" sz="2800" b="1" u="sng" dirty="0"/>
          </a:p>
        </p:txBody>
      </p:sp>
    </p:spTree>
    <p:extLst>
      <p:ext uri="{BB962C8B-B14F-4D97-AF65-F5344CB8AC3E}">
        <p14:creationId xmlns:p14="http://schemas.microsoft.com/office/powerpoint/2010/main" val="1863142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Zpracujte srovnávací prezentaci na dané téma:</a:t>
            </a:r>
          </a:p>
          <a:p>
            <a:pPr lvl="1"/>
            <a:r>
              <a:rPr lang="cs-CZ" dirty="0"/>
              <a:t>v rámci zadané skupiny archivů vyberte z každé kategorie několik zástupců a na nich doložte srovnáním úroveň určitých služeb na webových stránkách příslušných archivů</a:t>
            </a:r>
          </a:p>
          <a:p>
            <a:pPr lvl="1"/>
            <a:r>
              <a:rPr lang="cs-CZ" dirty="0"/>
              <a:t>úkol budete </a:t>
            </a:r>
            <a:r>
              <a:rPr lang="cs-CZ" b="1" dirty="0"/>
              <a:t>prezentovat v hodině archivnictví </a:t>
            </a:r>
            <a:r>
              <a:rPr lang="cs-CZ" dirty="0"/>
              <a:t>dle časového určení</a:t>
            </a:r>
          </a:p>
          <a:p>
            <a:pPr lvl="1"/>
            <a:r>
              <a:rPr lang="cs-CZ" b="1" dirty="0"/>
              <a:t>následně</a:t>
            </a:r>
            <a:r>
              <a:rPr lang="cs-CZ" dirty="0"/>
              <a:t> je třeba úkol </a:t>
            </a:r>
            <a:r>
              <a:rPr lang="cs-CZ" b="1" dirty="0"/>
              <a:t>odevzdat e-mailem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cs-CZ" dirty="0"/>
              <a:t>Semestrální úkol III</a:t>
            </a:r>
            <a:br>
              <a:rPr lang="cs-CZ" dirty="0"/>
            </a:br>
            <a:r>
              <a:rPr lang="cs-CZ" dirty="0"/>
              <a:t>abstrakt a klíčová slova</a:t>
            </a:r>
            <a:br>
              <a:rPr lang="cs-CZ" dirty="0"/>
            </a:br>
            <a:endParaRPr lang="cs-CZ" sz="2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1556792"/>
            <a:ext cx="8812088" cy="5184576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sz="3600" b="1" dirty="0" err="1"/>
              <a:t>Archivum</a:t>
            </a:r>
            <a:r>
              <a:rPr lang="cs-CZ" sz="3600" b="1" dirty="0"/>
              <a:t> </a:t>
            </a:r>
            <a:r>
              <a:rPr lang="cs-CZ" sz="3600" b="1" dirty="0" err="1"/>
              <a:t>Trebonense</a:t>
            </a:r>
            <a:r>
              <a:rPr lang="cs-CZ" sz="3600" b="1" dirty="0"/>
              <a:t> 14. </a:t>
            </a:r>
          </a:p>
          <a:p>
            <a:pPr marL="118872" indent="0">
              <a:buNone/>
            </a:pPr>
            <a:r>
              <a:rPr lang="cs-CZ" dirty="0"/>
              <a:t>Digitalizace v paměťových institucích. Třeboň 2017.</a:t>
            </a:r>
          </a:p>
          <a:p>
            <a:pPr marL="118872" indent="0">
              <a:buNone/>
            </a:pPr>
            <a:r>
              <a:rPr lang="cs-CZ" dirty="0">
                <a:hlinkClick r:id="rId2"/>
              </a:rPr>
              <a:t>https://digi.ceskearchivy.cz/347514/1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r>
              <a:rPr lang="cs-CZ" dirty="0"/>
              <a:t>Vyberte si </a:t>
            </a:r>
            <a:r>
              <a:rPr lang="cs-CZ" u="sng" dirty="0"/>
              <a:t>1</a:t>
            </a:r>
            <a:r>
              <a:rPr lang="cs-CZ" dirty="0"/>
              <a:t> česky psaný odborný </a:t>
            </a:r>
            <a:r>
              <a:rPr lang="cs-CZ" u="sng" dirty="0"/>
              <a:t>článek</a:t>
            </a:r>
            <a:r>
              <a:rPr lang="cs-CZ" dirty="0"/>
              <a:t> na téma digitalizace v archivech z výše uvedeného sborníku (z části </a:t>
            </a:r>
            <a:r>
              <a:rPr lang="cs-CZ" dirty="0" err="1"/>
              <a:t>Trebonensia</a:t>
            </a:r>
            <a:r>
              <a:rPr lang="cs-CZ" dirty="0"/>
              <a:t> nebo Varia) a napište k němu abstrakt a klíčová slova.</a:t>
            </a:r>
          </a:p>
          <a:p>
            <a:pPr lvl="1"/>
            <a:r>
              <a:rPr lang="cs-CZ" sz="2600" dirty="0"/>
              <a:t>Abstrakt</a:t>
            </a:r>
          </a:p>
          <a:p>
            <a:pPr lvl="2"/>
            <a:r>
              <a:rPr lang="cs-CZ" sz="2600" dirty="0"/>
              <a:t>shrnutí obsahu odborného textu</a:t>
            </a:r>
          </a:p>
          <a:p>
            <a:pPr lvl="2"/>
            <a:r>
              <a:rPr lang="cs-CZ" sz="2600" dirty="0"/>
              <a:t>délka: minimálně 500 znaků</a:t>
            </a:r>
          </a:p>
          <a:p>
            <a:pPr lvl="1"/>
            <a:r>
              <a:rPr lang="cs-CZ" sz="2600" dirty="0"/>
              <a:t>Klíčová slova</a:t>
            </a:r>
          </a:p>
          <a:p>
            <a:pPr lvl="2"/>
            <a:r>
              <a:rPr lang="cs-CZ" sz="2600" dirty="0"/>
              <a:t>6 klíčových slov</a:t>
            </a:r>
          </a:p>
          <a:p>
            <a:r>
              <a:rPr lang="cs-CZ" sz="3000" b="1" u="sng" dirty="0"/>
              <a:t>Termín odevzdání: 30. 11. 2021</a:t>
            </a:r>
          </a:p>
          <a:p>
            <a:r>
              <a:rPr lang="cs-CZ" sz="3000" dirty="0"/>
              <a:t>Způsob odevzdání: e-mailem</a:t>
            </a:r>
          </a:p>
        </p:txBody>
      </p:sp>
    </p:spTree>
    <p:extLst>
      <p:ext uri="{BB962C8B-B14F-4D97-AF65-F5344CB8AC3E}">
        <p14:creationId xmlns:p14="http://schemas.microsoft.com/office/powerpoint/2010/main" val="306668669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300</TotalTime>
  <Words>471</Words>
  <Application>Microsoft Office PowerPoint</Application>
  <PresentationFormat>Předvádění na obrazovce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Fazeta</vt:lpstr>
      <vt:lpstr>Archivnictví III</vt:lpstr>
      <vt:lpstr>Archivnictví III</vt:lpstr>
      <vt:lpstr>Semestrální úkol I anotace</vt:lpstr>
      <vt:lpstr>Semestrální úkol II prezentace</vt:lpstr>
      <vt:lpstr>Prezentace</vt:lpstr>
      <vt:lpstr>Semestrální úkol III abstrakt a klíčová slova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Červená Radana (MMB)</dc:creator>
  <cp:lastModifiedBy>Červená Radana (MMB)</cp:lastModifiedBy>
  <cp:revision>13</cp:revision>
  <dcterms:created xsi:type="dcterms:W3CDTF">2021-09-16T09:38:02Z</dcterms:created>
  <dcterms:modified xsi:type="dcterms:W3CDTF">2021-09-22T06:45:55Z</dcterms:modified>
</cp:coreProperties>
</file>