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88" r:id="rId4"/>
    <p:sldId id="286" r:id="rId5"/>
    <p:sldId id="290" r:id="rId6"/>
    <p:sldId id="287" r:id="rId7"/>
    <p:sldId id="257" r:id="rId8"/>
    <p:sldId id="258" r:id="rId9"/>
    <p:sldId id="259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60" r:id="rId30"/>
    <p:sldId id="281" r:id="rId31"/>
    <p:sldId id="282" r:id="rId32"/>
    <p:sldId id="289" r:id="rId33"/>
    <p:sldId id="283" r:id="rId3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D27210-4FDD-4C56-ADA8-667F3602E9CE}" type="datetimeFigureOut">
              <a:rPr lang="cs-CZ" smtClean="0"/>
              <a:pPr/>
              <a:t>08.11.2021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.brno.cz/index.php?nav01=1734&amp;nav02=1737&amp;nav03=16419" TargetMode="External"/><Relationship Id="rId2" Type="http://schemas.openxmlformats.org/officeDocument/2006/relationships/hyperlink" Target="http://www.archiv.brno.cz/index.php?nav01=1734&amp;nav02=1737&amp;nav03=164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5616624" cy="129614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Služby archivů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Badatelny</a:t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ahm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8856662" cy="1454150"/>
          </a:xfrm>
        </p:spPr>
      </p:pic>
      <p:pic>
        <p:nvPicPr>
          <p:cNvPr id="5" name="Zástupný symbol pro obsah 5" descr="soka op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3240360" cy="2427560"/>
          </a:xfrm>
          <a:prstGeom prst="rect">
            <a:avLst/>
          </a:prstGeom>
        </p:spPr>
      </p:pic>
      <p:sp>
        <p:nvSpPr>
          <p:cNvPr id="8" name="Popisek se šipkou nahoru 7"/>
          <p:cNvSpPr/>
          <p:nvPr/>
        </p:nvSpPr>
        <p:spPr>
          <a:xfrm>
            <a:off x="6228184" y="3068960"/>
            <a:ext cx="1584176" cy="86409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Opava</a:t>
            </a:r>
          </a:p>
        </p:txBody>
      </p:sp>
      <p:sp>
        <p:nvSpPr>
          <p:cNvPr id="9" name="Popisek se šipkou nahoru 8"/>
          <p:cNvSpPr/>
          <p:nvPr/>
        </p:nvSpPr>
        <p:spPr>
          <a:xfrm>
            <a:off x="3347864" y="5805264"/>
            <a:ext cx="1656184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AHMP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Čl.1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/>
              <a:t>	Obecná ustanovení</a:t>
            </a:r>
            <a:endParaRPr lang="cs-CZ" sz="2800" dirty="0"/>
          </a:p>
          <a:p>
            <a:r>
              <a:rPr lang="cs-CZ" sz="1700" dirty="0"/>
              <a:t>(1) Nahlížet do archiválií lze jen po splnění podmínek stanovených v zákoně a v prostorách k tomu určených (dále jen „badatelna“). Do prostor, v nichž jsou archiválie uloženy, nemají žadatelé o nahlížení (dále jen „badatel“) přístup.</a:t>
            </a:r>
          </a:p>
          <a:p>
            <a:r>
              <a:rPr lang="cs-CZ" sz="1700" dirty="0"/>
              <a:t>(2) Badatel se při vstupu do badatelny zapíše do knihy návštěv badatelny, kde uvede datum návštěvy, své jméno, popřípadě jména, a příjmení a účel návštěvy. Do badatelny nemají přístup osoby znečištěné, pod vlivem alkoholu, drog anebo jiných psychotropních látek nebo osoby ozbrojené.</a:t>
            </a:r>
          </a:p>
          <a:p>
            <a:r>
              <a:rPr lang="cs-CZ" sz="1700" dirty="0"/>
              <a:t>(3) V badatelně archivu badatel pravdivě vyplní badatelský list, který je i žádostí o nahlížení do archiválií. Badatel prokáže svou totožnost platným občanským průkazem, cestovním pasem nebo jiným obdobným průkazem totožnosti zaměstnanci pověřenému službou a dozorem v badatelně (dále jen „dozor v badatelně“), který zkontroluje správnost údajů uvedených v badatelském listu. V případě elektronického badatelského listu je badatelský list vyplňován dozorem v badatelně za plné účasti badatele, který po vytištění badatelského listu zkontroluje všechny údaje a badatelský list podepíše. Nový badatelský list badatel vyplňuje vždy pro každý kalendářní rok, ve kterém nahlíží do archiválií, při každé změně účelu nahlížení a při každé změně tématu studia.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cs-CZ" sz="2300" dirty="0"/>
              <a:t>(4) Není-li badatel schopen dozoru v badatelně prokázat svou totožnost platným občanským průkazem, cestovním pasem nebo jiným obdobným průkazem totožnosti, nahlížení do archiválií se mu odepře.</a:t>
            </a:r>
          </a:p>
          <a:p>
            <a:r>
              <a:rPr lang="cs-CZ" sz="2300" dirty="0"/>
              <a:t>(5) Badateli se archiválie předkládají na základě jeho výslovného požadavku, který může archivu předběžně zaslat také prostřednictvím držitele poštovní licence nebo zaslat anebo oznámit prostředky elektronické komunikace (e-mail, fax, telefon), a to na kontaktní adresy archivem zveřejněné na jeho úřední desce, zřizuje-li ji, a na jeho internetových stránkách. Pokud požadavek zaslaný v písemné podobě neobsahuje veškeré údaje stanovené v odstavci 6 nebo pokud je formulace požadavku na předložení archiválií nejasná, nepřesná nebo nekonkrétní, považuje se takto zaslaný požadavek za informativní a badateli na jejím základě mohou být připraveny pouze archiválie, u kterých není pochyb, že mají být předmětem nahlížení.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35280" cy="60486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(6) Badatel vyplní v badatelně formulář požadavků na předložení archiválií pro nahlížení s uvedením svého jména, popřípadě jmen, příjmení, tématu studia, názvu archivního souboru, čísla kartonu, knihy, popřípadě inventárního čísla nebo signatury či folia, které žádá ke studiu, a opatří ho svým podpisem a datem zpracování. Formulář požadavků na předložení archiválií pro nahlížení je přílohou badatelského listu. Pokud badatel využil postupu pro vyžádání archiválií k nahlížení podle odstavce 5 a jeho požadavek splňoval náležitosti formuláře podle tohoto odstavce, připojí se k badatelskému listu archivu badatelem doručený dokument. Pokud byl archivu doručen neúplný nebo nepřesný požadavek, vyplní v badatelně formulář požadavků na předložení archiválií pro nahlížení. V případě, že badatel postupoval podle odstavce 5 a požaduje předložení dalších archiválií, než o které předběžně požádal, vyplní formulář požadavků na předložení archiválií pro nahlížení pouze v rozsahu nově požadovaných archiválií pro nahlížení.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(7) Badatel před vstupem do badatelny odloží plášť, příruční zavazadla a jiné obdobné věci na místě k tomu určeném. Do badatelny může badatel vstupovat pouze s perem, tužkou, vlastními volnými listy papíru bez desek a záznamovým zařízením, jako je fotoaparát, kamera, příruční skener nebo přenosný počítač bez pouzdra. Po ukončení studia předloží badatel své věci ke kontrole za účelem zjištění, zda neodnáší archiválie z badatelny (zejména rozevře přenosný počítač, skener, předloží přinesené listy papíru). Věci, které si badatel s sebou do badatelny přináší, předloží na vyžádání ke kontrole i před zahájením studia v badatelně.</a:t>
            </a:r>
          </a:p>
          <a:p>
            <a:r>
              <a:rPr lang="cs-CZ" dirty="0"/>
              <a:t>(8) V badatelně je nutné zachovávat klid a respektovat studijní prostředí, které nesmí být narušováno hlukem, hlasitou komunikací s dalšími badateli, nadměrným pohybem po badatelně a obdobnými rušivými projevy, které neodpovídají účelu návštěvy v badatelně. V badatelně není dovoleno kouřit, jíst, pít a telefonovat. U přístrojů, které si badatel případně se souhlasem dozoru badatelny přináší do badatelny, vypne badatel veškeré zvukové signály.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Čl. 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24936" cy="5616624"/>
          </a:xfrm>
        </p:spPr>
        <p:txBody>
          <a:bodyPr>
            <a:noAutofit/>
          </a:bodyPr>
          <a:lstStyle/>
          <a:p>
            <a:r>
              <a:rPr lang="cs-CZ" sz="1800" dirty="0"/>
              <a:t>(1) Při nahlížení se badatel řídí pokyny dozoru v badatelně. Dozor v badatelně může na badateli požadovat, aby při pořizování výpisů a poznámek z některých druhů archiválií používal pouze obyčejné tužky střední tvrdosti. Dozor v badatelně není povinen poskytovat badateli pomoc při čtení textu archiválií, jeho překládání do jiných jazyků, podávání výkladu o historických reáliích souvisejících s archiváliemi apod.</a:t>
            </a:r>
          </a:p>
          <a:p>
            <a:r>
              <a:rPr lang="cs-CZ" sz="1800" dirty="0"/>
              <a:t>(2) Při nahlížení badatel archiválie co nejvíce šetří. Archiválie nelze používat jako psací podložky, přímo z nich kopírovat průpisovým papírem, podtrhávat v nich, škrtat nebo do nich vpisovat nebo je používat jiným způsobem či k jinému účelu než je nahlížení. Fyzické poškození archiválie badatelem má za následek, že badateli bude s okamžitou platností ukončeno povolení nahlížet do archiválií.</a:t>
            </a:r>
          </a:p>
          <a:p>
            <a:r>
              <a:rPr lang="cs-CZ" sz="1800" dirty="0"/>
              <a:t>(3) Badatelům se zakazuje vynášet archiválie z badatelny. Vynesení jakékoliv archiválie z badatelny má za následek, že badateli bude s okamžitou platností ukončeno povolení nahlížet do archiválií.</a:t>
            </a:r>
          </a:p>
          <a:p>
            <a:r>
              <a:rPr lang="cs-CZ" sz="1800" dirty="0"/>
              <a:t>(4) Do archiválií vyžádaných badatelem může nahlížet současně jen jedna osoba, a to badatel, do jehož badatelského listu byly předložené archiválie zapsány. V odůvodněných případech (například didaktických, při exkurzích) může dozor v badatelně povolit nahlížení více osobám.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336704"/>
          </a:xfrm>
        </p:spPr>
        <p:txBody>
          <a:bodyPr>
            <a:noAutofit/>
          </a:bodyPr>
          <a:lstStyle/>
          <a:p>
            <a:r>
              <a:rPr lang="cs-CZ" sz="1750" dirty="0"/>
              <a:t>(5) K nahlédnutí se badateli předkládají archiválie ve lhůtě, v celkovém množství a v množství na jeden návštěvní den podle provozních podmínek a technických možností archivu s přihlédnutím k významu a účelu nahlížení. Předkládá se vždy jen takové množství archiválií, jejichž počet a stav při vracení může dozor v badatelně bez obtíží zkontrolovat.</a:t>
            </a:r>
          </a:p>
          <a:p>
            <a:r>
              <a:rPr lang="cs-CZ" sz="1750" dirty="0"/>
              <a:t>(6) Archiv nevyhradí badateli archiválie v badatelně, nezahájí-li badatel nahlížení do archiválií do třiceti kalendářních dnů od sjednaného dne pro jejich předložení nebo přeruší-li nahlížení na dobu delší třiceti dnů. Archiválie jsou v badatelně badateli vyhrazeny po dobu nezbytnou k nahlížení. Pokud badatel do vyhrazených archiválií nenahlíží soustavně nebo pravidelně a pokud vyhrazené archiválie sám nevrátí, považují se archiválie za vyhrazené na dobu tří měsíců od data objednání. Po uplynutí této doby lze v odůvodněných případech prodloužit rezervaci na další období, zpravidla na dobu nejdéle do konce kalendářního roku. Při prodloužení se přihlédne též k tomu, zda jsou další žadatelé o nahlížení do předmětných archiválií.</a:t>
            </a:r>
          </a:p>
          <a:p>
            <a:r>
              <a:rPr lang="cs-CZ" sz="1750" dirty="0"/>
              <a:t>(7) Archiv umožní nahlížet do archiválií jinému badateli, než který si tyto archiválie vyžádal k nahlížení jako první tehdy, jestliže badatel, kterému jsou vyhrazeny jako prvnímu, dá k takovému nahlížení druhým badatelem souhlas nebo jestliže každý z těchto badatelů prokazatelně nahlíží do těchto archiválií za jiným účelem nebo studuje jiné téma. V případě, že by došlo k souběžnému nahlížení dvěma a více badateli, archiv umožní nahlížení do těchto archiválií jen tomu badateli, kterému je archiv vyhradil jako prvnímu. Ve sporných případech rozhoduje osoba stojící v čele archivu.</a:t>
            </a:r>
          </a:p>
          <a:p>
            <a:endParaRPr lang="cs-CZ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(1) V badatelně je možné při splnění dozorem stanovených podmínek (například zachování klidu v badatelně), a pokud nebudou ostatní badatelé obtěžováni, používat vlastní reprodukční zařízení k pořizování reprodukcí archiválií pro osobní studijní potřebu badatele jen se souhlasem dozoru v badatelně. Souhlas se vyjádří podpisem na badatelem vyplněné písemné žádosti, jejíž vzor je přílohou vzorového badatelského řádu. Tím není dotčena ochrana případných vlastnických a autorských práv a práv souvisejících.</a:t>
            </a:r>
          </a:p>
          <a:p>
            <a:r>
              <a:rPr lang="cs-CZ" dirty="0"/>
              <a:t>(2) Badatel po ukončení nahlížení do archiválií své místo v badatelně zanechá v řádném stavu. Výpisy, poznámky a jiné pomůcky či věci v badatelně nezanechává, nýbrž si je odnáší s sebou.</a:t>
            </a:r>
          </a:p>
          <a:p>
            <a:r>
              <a:rPr lang="cs-CZ" dirty="0"/>
              <a:t>(3) Po každém ukončení nahlížení do archiválií je badatel povinen vrátit archiválie v počtu, sledu a stavu, v jakém mu byly předloženy. Porušení má za následek, že badateli bude s okamžitou platností ukončeno povolení nahlížet do archiválií.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904656"/>
          </a:xfrm>
        </p:spPr>
        <p:txBody>
          <a:bodyPr>
            <a:normAutofit fontScale="92500"/>
          </a:bodyPr>
          <a:lstStyle/>
          <a:p>
            <a:r>
              <a:rPr lang="cs-CZ" dirty="0"/>
              <a:t>(4) Dozor v badatelně je povinen zkontrolovat počet a stav badatelem vrácených archiválií a potvrdit svým podpisem jejich řádné vrácení v badatelském listu ještě před odchodem badatele z badatelny.</a:t>
            </a:r>
          </a:p>
          <a:p>
            <a:r>
              <a:rPr lang="cs-CZ" dirty="0"/>
              <a:t>(5) Informace získané z archiválií užívá badatel jen k účelu uvedenému v badatelském listu. Při jejich využití ve vědeckých nebo jiných pracích nebo zveřejnění se uvádí alespoň název archivu a využitých archivních souborů, a bližší označení archiválií (citace), z nichž bylo čerpáno.</a:t>
            </a:r>
          </a:p>
          <a:p>
            <a:r>
              <a:rPr lang="cs-CZ" dirty="0"/>
              <a:t>(6) Jestliže badatel publikoval práci, která vznikla na základě nahlížení do archiválií uložených v archivu, zašle příslušnému archivu jeden její výtisk (například editace archiválií). Jestliže čerpal z archiválií uložených ve více archivech, zašle publikovanou práci pouze archivu, z jehož archiválií čerpal nejvíce; ostatním archivům sdělí bibliografické údaje o publikované práci, případně zašle dílo elektronicky ve formátu PDF.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80920" cy="4608512"/>
          </a:xfrm>
        </p:spPr>
        <p:txBody>
          <a:bodyPr>
            <a:normAutofit/>
          </a:bodyPr>
          <a:lstStyle/>
          <a:p>
            <a:r>
              <a:rPr lang="cs-CZ" b="1" dirty="0"/>
              <a:t>Využívání archivních pomůcek</a:t>
            </a:r>
            <a:endParaRPr lang="cs-CZ" dirty="0"/>
          </a:p>
          <a:p>
            <a:r>
              <a:rPr lang="cs-CZ" dirty="0"/>
              <a:t>(1) Archiv umožňuje badatelům nahlížení do archivních pomůcek.</a:t>
            </a:r>
          </a:p>
          <a:p>
            <a:r>
              <a:rPr lang="cs-CZ" dirty="0"/>
              <a:t>(2) S archivními pomůckami předloženými k nahlížení, pokud nejsou úředními díly a pokud splňují znaky předmětu ochrany podle autorského zákona, se zachází jako s literárními díly.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352928" cy="5040560"/>
          </a:xfrm>
        </p:spPr>
        <p:txBody>
          <a:bodyPr>
            <a:normAutofit/>
          </a:bodyPr>
          <a:lstStyle/>
          <a:p>
            <a:r>
              <a:rPr lang="cs-CZ" b="1" dirty="0"/>
              <a:t>Pořizování reprodukcí archiválií</a:t>
            </a:r>
            <a:endParaRPr lang="cs-CZ" dirty="0"/>
          </a:p>
          <a:p>
            <a:r>
              <a:rPr lang="cs-CZ" dirty="0"/>
              <a:t>Reprodukce archiválií poskytuje archiv z archiválií, které badatel studuje nebo potřebuje pro účely úřední nebo vlastní práce uvedené v badatelském listu v závislosti na případném předem uděleném souhlasu vlastníka archiválií nebo na ochraně případných autorských práv a práv souvisejících. Reprodukce archiválií se poskytují v závislosti na provozních podmínkách a technických možnostech archivu. Reprodukce archiválií, u nichž to nedovoluje jejich fyzický stav, se neposkytují.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adatelna 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464496" cy="2920173"/>
          </a:xfrm>
        </p:spPr>
      </p:pic>
      <p:pic>
        <p:nvPicPr>
          <p:cNvPr id="8" name="Zástupný symbol pro obsah 3" descr="badatelna NA_st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106" y="2490956"/>
            <a:ext cx="4177172" cy="2810252"/>
          </a:xfrm>
          <a:prstGeom prst="rect">
            <a:avLst/>
          </a:prstGeom>
        </p:spPr>
      </p:pic>
      <p:sp>
        <p:nvSpPr>
          <p:cNvPr id="11" name="Popisek se šipkou nahoru 10"/>
          <p:cNvSpPr/>
          <p:nvPr/>
        </p:nvSpPr>
        <p:spPr>
          <a:xfrm>
            <a:off x="218961" y="5301208"/>
            <a:ext cx="259228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1. oddělení NA  </a:t>
            </a:r>
            <a:r>
              <a:rPr lang="cs-CZ" dirty="0" err="1"/>
              <a:t>Praha</a:t>
            </a:r>
            <a:r>
              <a:rPr lang="cs-CZ" dirty="0"/>
              <a:t>-Dejvice</a:t>
            </a:r>
          </a:p>
        </p:txBody>
      </p:sp>
      <p:sp>
        <p:nvSpPr>
          <p:cNvPr id="13" name="Popisek se šipkou doprava 12"/>
          <p:cNvSpPr/>
          <p:nvPr/>
        </p:nvSpPr>
        <p:spPr>
          <a:xfrm>
            <a:off x="1403648" y="548680"/>
            <a:ext cx="2880320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NA </a:t>
            </a:r>
            <a:r>
              <a:rPr lang="cs-CZ" dirty="0" err="1"/>
              <a:t>Praha</a:t>
            </a:r>
            <a:r>
              <a:rPr lang="cs-CZ" dirty="0"/>
              <a:t>-</a:t>
            </a:r>
            <a:r>
              <a:rPr lang="cs-CZ" dirty="0" err="1"/>
              <a:t>Chodovec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Zapůjčování archiválií za účelem studia mimo archiv</a:t>
            </a:r>
            <a:endParaRPr lang="cs-CZ" dirty="0"/>
          </a:p>
          <a:p>
            <a:r>
              <a:rPr lang="cs-CZ" dirty="0"/>
              <a:t>(1) Zapůjčování originálů archiválií k nahlédnutí do jiného archivu, než jsou uloženy, povoluje osoba stojící v čele archivu výjimečně, s přihlédnutím ke smyslu, účelu a okolnostem jejich využívání, bezpečnosti převozu a zajištění ochrany archiválií v místě dočasného uložení a s ohledem na náklady s tím spojené. Archiválie nelze zasílat poštou, nýbrž se vždy za předem dohodnutých podmínek převážejí pověřeným zaměstnancem určeným osobou stojící v čele archivu, který archiválie zapůjčuje.</a:t>
            </a:r>
          </a:p>
          <a:p>
            <a:r>
              <a:rPr lang="cs-CZ" dirty="0"/>
              <a:t>(2) Zapůjčování originálů archiválií mimo archiv povoluje osoba stojící v čele archivu výjimečně a za podmínek podle odstavce 1 pouze vlastníkovi, případně původci archiválií, a státnímu orgánu, kulturně vědecké instituci pro jí pořádané výstavy nebo jiné veřejné prezentace, orgánu územní samosprávy a osobám, které jsou podle zvláštního právního předpisu oprávněny nahlížet do dokumentů, pokud to účel nahlédnutí z důvodu výkonu úřední funkce vyžaduje. Zapůjčení originálů archiválií nelze odmítnout původci archiválií, jestliže archiválie uložil v archivu na základě smlouvy o úschově nebo na základě darovací či kupní smlouvy a zapůjčení archiválií si ve smlouvě vymínil.</a:t>
            </a:r>
          </a:p>
          <a:p>
            <a:r>
              <a:rPr lang="cs-CZ" dirty="0"/>
              <a:t>(3) Pokud archiválie uložená ve veřejném archivu není ve vlastnictví České republiky, právnické osoby zřízené zákonem nebo územního samosprávného celku, je k zapůjčení archiválie nezbytný písemný souhlas jejího vlastníka.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Autofit/>
          </a:bodyPr>
          <a:lstStyle/>
          <a:p>
            <a:r>
              <a:rPr lang="cs-CZ" sz="1550" dirty="0"/>
              <a:t>(4) Při zapůjčování archiválií je archiv povinen vystavit </a:t>
            </a:r>
            <a:r>
              <a:rPr lang="cs-CZ" sz="1550" dirty="0" err="1"/>
              <a:t>vypůjčiteli</a:t>
            </a:r>
            <a:r>
              <a:rPr lang="cs-CZ" sz="1550" dirty="0"/>
              <a:t> </a:t>
            </a:r>
            <a:r>
              <a:rPr lang="cs-CZ" sz="1750" b="1" u="sng" dirty="0"/>
              <a:t>revers</a:t>
            </a:r>
            <a:r>
              <a:rPr lang="cs-CZ" sz="1550" dirty="0"/>
              <a:t>, obsahující</a:t>
            </a:r>
          </a:p>
          <a:p>
            <a:r>
              <a:rPr lang="cs-CZ" sz="1550" dirty="0"/>
              <a:t>a) přesný soupis zapůjčovaných archiválií,</a:t>
            </a:r>
          </a:p>
          <a:p>
            <a:r>
              <a:rPr lang="cs-CZ" sz="1550" dirty="0"/>
              <a:t>b) účel výpůjčky,</a:t>
            </a:r>
          </a:p>
          <a:p>
            <a:r>
              <a:rPr lang="cs-CZ" sz="1550" dirty="0"/>
              <a:t>c) datum výpůjčky a lhůtu vrácení archiválií,</a:t>
            </a:r>
          </a:p>
          <a:p>
            <a:r>
              <a:rPr lang="cs-CZ" sz="1550" dirty="0"/>
              <a:t>d) jméno, příjmení a adresu místa pobytu na území České republiky nebo adresu bydliště v cizině </a:t>
            </a:r>
            <a:r>
              <a:rPr lang="cs-CZ" sz="1550" dirty="0" err="1"/>
              <a:t>vypůjčitele</a:t>
            </a:r>
            <a:r>
              <a:rPr lang="cs-CZ" sz="1550" dirty="0"/>
              <a:t> podle průkazu totožnosti, pokud jde o fyzickou osobu nebo,</a:t>
            </a:r>
          </a:p>
          <a:p>
            <a:r>
              <a:rPr lang="cs-CZ" sz="1550" dirty="0"/>
              <a:t>e) v případě právnické osoby adresu sídla </a:t>
            </a:r>
            <a:r>
              <a:rPr lang="cs-CZ" sz="1550" dirty="0" err="1"/>
              <a:t>vypůjčitele</a:t>
            </a:r>
            <a:r>
              <a:rPr lang="cs-CZ" sz="1550" dirty="0"/>
              <a:t> a jméno a příjmení jím pověřené osoby,</a:t>
            </a:r>
          </a:p>
          <a:p>
            <a:r>
              <a:rPr lang="cs-CZ" sz="1550" dirty="0"/>
              <a:t>f) vlastnoruční podpis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osoby, jde-li o fyzickou osobu; v případě pověřené osoby se současně uvede její jméno, popřípadě jména, příjmení a adresa místa pobytu na území České republiky nebo adresa bydliště v cizině podle průkazu totožnosti a datum předložené plné moci,</a:t>
            </a:r>
          </a:p>
          <a:p>
            <a:r>
              <a:rPr lang="cs-CZ" sz="1550" dirty="0"/>
              <a:t>g) vlastnoruční podpis statutárního orgánu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 připojený k názvu nebo obchodní firmě právnické osoby, který je </a:t>
            </a:r>
            <a:r>
              <a:rPr lang="cs-CZ" sz="1550" dirty="0" err="1"/>
              <a:t>vypůjčitelem</a:t>
            </a:r>
            <a:r>
              <a:rPr lang="cs-CZ" sz="1550" dirty="0"/>
              <a:t>; obsahuje-li podpisový vzor osob jednajících za právnickou osobu otisk razítka, připojí se k podpisu rovněž otisk razítka právnické osoby.</a:t>
            </a:r>
          </a:p>
          <a:p>
            <a:r>
              <a:rPr lang="cs-CZ" sz="1550" dirty="0"/>
              <a:t>(5) Zapůjčené archiválie se zapíší v archivu do zvláštní knihy výpůjček a zápůjček.</a:t>
            </a:r>
          </a:p>
          <a:p>
            <a:r>
              <a:rPr lang="cs-CZ" sz="1550" dirty="0"/>
              <a:t>(6) Jestliže </a:t>
            </a:r>
            <a:r>
              <a:rPr lang="cs-CZ" sz="1550" dirty="0" err="1"/>
              <a:t>vypůjčitel</a:t>
            </a:r>
            <a:r>
              <a:rPr lang="cs-CZ" sz="1550" dirty="0"/>
              <a:t> nevrátí zapůjčené archiválie v dohodnuté lhůtě, a nedohodne prodloužení lhůty, nebudou mu další požadované archiválie zapůjčovány až do doby vrácení zapůjčených archiválií.</a:t>
            </a:r>
          </a:p>
          <a:p>
            <a:endParaRPr lang="cs-CZ" sz="15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608512"/>
          </a:xfrm>
        </p:spPr>
        <p:txBody>
          <a:bodyPr/>
          <a:lstStyle/>
          <a:p>
            <a:r>
              <a:rPr lang="cs-CZ" b="1" dirty="0"/>
              <a:t>Využívání knihovny archivu</a:t>
            </a:r>
            <a:endParaRPr lang="cs-CZ" dirty="0"/>
          </a:p>
          <a:p>
            <a:r>
              <a:rPr lang="cs-CZ" dirty="0"/>
              <a:t>Badatel může využívat knih, časopisů a novin z knihovny archivu v souvislosti s jeho studijním tématem a v jeho rozsahu. Studijní využívání knih, časopisů a novin z knihovny archivu se řídí výpůjčním řádem, který vydá osoba stojící v čele archivu.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752528"/>
          </a:xfrm>
        </p:spPr>
        <p:txBody>
          <a:bodyPr/>
          <a:lstStyle/>
          <a:p>
            <a:r>
              <a:rPr lang="cs-CZ" b="1" dirty="0"/>
              <a:t>Exkurze do archivu</a:t>
            </a:r>
            <a:endParaRPr lang="cs-CZ" dirty="0"/>
          </a:p>
          <a:p>
            <a:r>
              <a:rPr lang="cs-CZ" dirty="0"/>
              <a:t>Při exkurzi do archivu se návštěvníci zapisují do knihy návštěv badatelny. Vstup do jiných prostor archivu než do badatelny archivu povoluje osoba stojící v čele archivu a uskutečňuje se pouze v doprovodu jím pověřeného zaměstnance.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91264" cy="4535016"/>
          </a:xfrm>
        </p:spPr>
        <p:txBody>
          <a:bodyPr>
            <a:normAutofit/>
          </a:bodyPr>
          <a:lstStyle/>
          <a:p>
            <a:r>
              <a:rPr lang="cs-CZ" b="1" dirty="0"/>
              <a:t>Úhrady za služby poskytované archivy</a:t>
            </a:r>
            <a:endParaRPr lang="cs-CZ" dirty="0"/>
          </a:p>
          <a:p>
            <a:r>
              <a:rPr lang="cs-CZ" dirty="0"/>
              <a:t>Výše úhrady nákladů spojených s pořízením výpisu, opisu nebo kopie archiválie v analogové podobě anebo s pořízením repliky archiválie v digitální podobě, nákladů spojených s vyhledáním archiválií a jejich dalším zpracováním a nákladů spojených s pořízením rešerše z archiválií se řídí ceníkem služeb.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19256" cy="4463008"/>
          </a:xfrm>
        </p:spPr>
        <p:txBody>
          <a:bodyPr/>
          <a:lstStyle/>
          <a:p>
            <a:r>
              <a:rPr lang="cs-CZ" b="1" dirty="0"/>
              <a:t>Závěrečná ustanovení</a:t>
            </a:r>
            <a:endParaRPr lang="cs-CZ" dirty="0"/>
          </a:p>
          <a:p>
            <a:r>
              <a:rPr lang="cs-CZ" dirty="0"/>
              <a:t>Poruší-li badatel některou ze základních povinností uložených badatelským řádem, může mu být další nahlížení do archiválií odepřeno, popřípadě udělený souhlas odvolán.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Badatelský list</a:t>
            </a:r>
          </a:p>
        </p:txBody>
      </p:sp>
      <p:pic>
        <p:nvPicPr>
          <p:cNvPr id="4" name="Zástupný symbol pro obsah 3" descr="skenování01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23" y="980728"/>
            <a:ext cx="8205737" cy="549309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Doklad o předložených a navrácených archiváliích</a:t>
            </a:r>
          </a:p>
        </p:txBody>
      </p:sp>
      <p:pic>
        <p:nvPicPr>
          <p:cNvPr id="4" name="Zástupný symbol pro obsah 3" descr="skenování01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816454" cy="430854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384376" cy="4378498"/>
          </a:xfrm>
        </p:spPr>
        <p:txBody>
          <a:bodyPr>
            <a:normAutofit/>
          </a:bodyPr>
          <a:lstStyle/>
          <a:p>
            <a:r>
              <a:rPr lang="cs-CZ" dirty="0"/>
              <a:t>Žádost o souhlas s použitím vlastního reprodukčního zařízení</a:t>
            </a:r>
          </a:p>
        </p:txBody>
      </p:sp>
      <p:pic>
        <p:nvPicPr>
          <p:cNvPr id="4" name="Zástupný symbol pro obsah 3" descr="skenování01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4896544" cy="622726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Ceník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91264" cy="3742928"/>
          </a:xfrm>
        </p:spPr>
        <p:txBody>
          <a:bodyPr/>
          <a:lstStyle/>
          <a:p>
            <a:r>
              <a:rPr lang="cs-CZ" dirty="0"/>
              <a:t>vzorový ceník služeb §17</a:t>
            </a:r>
          </a:p>
          <a:p>
            <a:pPr lvl="1"/>
            <a:r>
              <a:rPr lang="cs-CZ" dirty="0"/>
              <a:t>příloha č. 4</a:t>
            </a:r>
          </a:p>
          <a:p>
            <a:pPr lvl="1"/>
            <a:r>
              <a:rPr lang="cs-CZ" dirty="0"/>
              <a:t>Sazebník maximální výše úhrad nákladů spojených s poskytováním služeb veřejnými archivy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bst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053840" cy="3017520"/>
          </a:xfrm>
        </p:spPr>
      </p:pic>
      <p:pic>
        <p:nvPicPr>
          <p:cNvPr id="7" name="Zástupný symbol pro obsah 3" descr="badatelna_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046220" cy="30099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15616" y="4149080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Badatelny ABS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20108" cy="556510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60523" cy="459133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sz="2700" b="1" dirty="0"/>
              <a:t>II. Ceník za služby nad rámec zákona (smluvní ceny)</a:t>
            </a:r>
            <a:br>
              <a:rPr lang="cs-CZ" sz="2700" dirty="0"/>
            </a:br>
            <a:r>
              <a:rPr lang="cs-CZ" sz="2700" dirty="0"/>
              <a:t>(platný v AMB)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>
            <a:noAutofit/>
          </a:bodyPr>
          <a:lstStyle/>
          <a:p>
            <a:r>
              <a:rPr lang="cs-CZ" sz="1450" b="1" dirty="0"/>
              <a:t>A. Reprodukce z knih, sborníků a publikací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elektrografické kopírování        </a:t>
            </a:r>
            <a:r>
              <a:rPr lang="cs-CZ" sz="1450" i="1" dirty="0"/>
              <a:t>jednostranné     oboustranné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       	                                          2,- Kč                3,- Kč</a:t>
            </a:r>
          </a:p>
          <a:p>
            <a:r>
              <a:rPr lang="cs-CZ" sz="1450" b="1" dirty="0"/>
              <a:t>B . Rešerše </a:t>
            </a:r>
            <a:r>
              <a:rPr lang="cs-CZ" sz="1450" dirty="0"/>
              <a:t>(zjištění požadovaných informací a vypracování ucelené zprávy vycházející z vyhledání a excerpce příslušných archiválií, archivních pomůcek a dalších odborných zdrojů):      </a:t>
            </a:r>
          </a:p>
          <a:p>
            <a:pPr>
              <a:buNone/>
            </a:pPr>
            <a:r>
              <a:rPr lang="cs-CZ" sz="1450" dirty="0"/>
              <a:t>	1. jednoduchá rešerše (1 hodina výkonu založená na excerpci 1–2 archivních zdrojů)     350,- Kč</a:t>
            </a:r>
          </a:p>
          <a:p>
            <a:pPr>
              <a:buNone/>
            </a:pPr>
            <a:r>
              <a:rPr lang="cs-CZ" sz="1450" dirty="0"/>
              <a:t>	2. náročná rešerše (1 hodina výkonu založená na excerpci 3–5 archivních zdrojů)          500,- Kč</a:t>
            </a:r>
          </a:p>
          <a:p>
            <a:pPr>
              <a:buNone/>
            </a:pPr>
            <a:r>
              <a:rPr lang="cs-CZ" sz="1450" dirty="0"/>
              <a:t>	3. náročná kombinovaná rešerše (1 hodina výkonu založená na excerpci 6 a více archivních i </a:t>
            </a:r>
            <a:r>
              <a:rPr lang="cs-CZ" sz="1450" dirty="0" err="1"/>
              <a:t>mimoarchivních</a:t>
            </a:r>
            <a:r>
              <a:rPr lang="cs-CZ" sz="1450" dirty="0"/>
              <a:t> zdrojů)         600,- Kč</a:t>
            </a:r>
          </a:p>
          <a:p>
            <a:r>
              <a:rPr lang="cs-CZ" sz="1450" b="1" dirty="0"/>
              <a:t>C. Kancelářské práce: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 hodina výkonu          60,- Kč</a:t>
            </a:r>
          </a:p>
          <a:p>
            <a:r>
              <a:rPr lang="cs-CZ" sz="1450" b="1" dirty="0"/>
              <a:t>Manipulační poplatky: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1. poštovní zásilky v obálkách do 1 kg – balné, expedice a poštovné </a:t>
            </a:r>
          </a:p>
          <a:p>
            <a:pPr>
              <a:buNone/>
            </a:pPr>
            <a:r>
              <a:rPr lang="cs-CZ" sz="1450" dirty="0"/>
              <a:t>	                                                                       obyčejné psaní              20,- Kč/1 ks</a:t>
            </a:r>
          </a:p>
          <a:p>
            <a:pPr>
              <a:buNone/>
            </a:pPr>
            <a:endParaRPr lang="cs-CZ" sz="1450" dirty="0"/>
          </a:p>
          <a:p>
            <a:pPr>
              <a:buNone/>
            </a:pPr>
            <a:r>
              <a:rPr lang="cs-CZ" sz="1450" dirty="0"/>
              <a:t>	                                                                       doporučené psaní         30,- Kč/1 ks</a:t>
            </a:r>
          </a:p>
          <a:p>
            <a:pPr>
              <a:buNone/>
            </a:pPr>
            <a:r>
              <a:rPr lang="cs-CZ" sz="1450" dirty="0"/>
              <a:t>	2. zásilky nad 1 kg – balné a expedice                                    	       30,- Kč/1 ks</a:t>
            </a:r>
          </a:p>
          <a:p>
            <a:pPr>
              <a:buNone/>
            </a:pPr>
            <a:r>
              <a:rPr lang="cs-CZ" sz="1450" dirty="0"/>
              <a:t>	Poštovné je účtováno podle platného sazebníku poskytovatele poštovních služeb.</a:t>
            </a:r>
          </a:p>
          <a:p>
            <a:endParaRPr lang="cs-CZ" sz="14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  <a:p>
            <a:r>
              <a:rPr lang="cs-CZ" dirty="0"/>
              <a:t>Badatelský řád AMB</a:t>
            </a:r>
          </a:p>
          <a:p>
            <a:pPr lvl="1"/>
            <a:r>
              <a:rPr lang="cs-CZ" dirty="0">
                <a:hlinkClick r:id="rId2"/>
              </a:rPr>
              <a:t>http://www.archiv.</a:t>
            </a:r>
            <a:r>
              <a:rPr lang="cs-CZ" dirty="0" err="1">
                <a:hlinkClick r:id="rId2"/>
              </a:rPr>
              <a:t>brno.cz</a:t>
            </a:r>
            <a:r>
              <a:rPr lang="cs-CZ" dirty="0">
                <a:hlinkClick r:id="rId2"/>
              </a:rPr>
              <a:t>/index.</a:t>
            </a:r>
            <a:r>
              <a:rPr lang="cs-CZ" dirty="0" err="1">
                <a:hlinkClick r:id="rId2"/>
              </a:rPr>
              <a:t>php</a:t>
            </a:r>
            <a:r>
              <a:rPr lang="cs-CZ" dirty="0">
                <a:hlinkClick r:id="rId2"/>
              </a:rPr>
              <a:t>?nav01=1734&amp;nav02=1737&amp;nav03=16418</a:t>
            </a:r>
            <a:endParaRPr lang="cs-CZ" dirty="0"/>
          </a:p>
          <a:p>
            <a:r>
              <a:rPr lang="cs-CZ" dirty="0"/>
              <a:t>Ceník služeb AMB</a:t>
            </a:r>
          </a:p>
          <a:p>
            <a:pPr lvl="1"/>
            <a:r>
              <a:rPr lang="cs-CZ" dirty="0">
                <a:hlinkClick r:id="rId3"/>
              </a:rPr>
              <a:t>http://www.archiv.</a:t>
            </a:r>
            <a:r>
              <a:rPr lang="cs-CZ" dirty="0" err="1">
                <a:hlinkClick r:id="rId3"/>
              </a:rPr>
              <a:t>brno.cz</a:t>
            </a:r>
            <a:r>
              <a:rPr lang="cs-CZ" dirty="0">
                <a:hlinkClick r:id="rId3"/>
              </a:rPr>
              <a:t>/index.</a:t>
            </a:r>
            <a:r>
              <a:rPr lang="cs-CZ" dirty="0" err="1">
                <a:hlinkClick r:id="rId3"/>
              </a:rPr>
              <a:t>php</a:t>
            </a:r>
            <a:r>
              <a:rPr lang="cs-CZ" dirty="0">
                <a:hlinkClick r:id="rId3"/>
              </a:rPr>
              <a:t>?nav01=1734&amp;nav02=1737&amp;nav03=16419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mza_nova_budova_foto_bez_lidi_pred_zah._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759173" cy="3852572"/>
          </a:xfrm>
        </p:spPr>
      </p:pic>
      <p:pic>
        <p:nvPicPr>
          <p:cNvPr id="9" name="Zástupný symbol pro obsah 3" descr="mza_nova_budova__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298421" cy="291318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115616" y="4653136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MZA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OkA Havl.Bro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6135713" cy="4572000"/>
          </a:xfrm>
        </p:spPr>
      </p:pic>
      <p:sp>
        <p:nvSpPr>
          <p:cNvPr id="5" name="Obdélník 4"/>
          <p:cNvSpPr/>
          <p:nvPr/>
        </p:nvSpPr>
        <p:spPr>
          <a:xfrm>
            <a:off x="467544" y="4941168"/>
            <a:ext cx="28803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Havlíčkův Brod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chiv digitalizace_foto sch-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202757" cy="3469566"/>
          </a:xfrm>
        </p:spPr>
      </p:pic>
      <p:pic>
        <p:nvPicPr>
          <p:cNvPr id="5" name="Zástupný symbol pro obsah 3" descr="archiv digitalizace_foto sch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034" y="3501008"/>
            <a:ext cx="4617502" cy="3079277"/>
          </a:xfrm>
          <a:prstGeom prst="rect">
            <a:avLst/>
          </a:prstGeom>
        </p:spPr>
      </p:pic>
      <p:sp>
        <p:nvSpPr>
          <p:cNvPr id="6" name="Popisek se šipkou doprava 5"/>
          <p:cNvSpPr/>
          <p:nvPr/>
        </p:nvSpPr>
        <p:spPr>
          <a:xfrm>
            <a:off x="1475656" y="5229200"/>
            <a:ext cx="2808312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AMB</a:t>
            </a:r>
          </a:p>
        </p:txBody>
      </p:sp>
      <p:sp>
        <p:nvSpPr>
          <p:cNvPr id="7" name="Popisek se šipkou doleva 6"/>
          <p:cNvSpPr/>
          <p:nvPr/>
        </p:nvSpPr>
        <p:spPr>
          <a:xfrm>
            <a:off x="5508104" y="1772816"/>
            <a:ext cx="2520280" cy="72008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AMB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kterou se provádějí některá ustanovení zákona o archivnictví a spisové službě a o změně některých zákonů</a:t>
            </a:r>
          </a:p>
          <a:p>
            <a:pPr lvl="1"/>
            <a:r>
              <a:rPr lang="cs-CZ" dirty="0"/>
              <a:t>vzorový badatelský řád (§ 16) </a:t>
            </a:r>
          </a:p>
          <a:p>
            <a:pPr lvl="2"/>
            <a:r>
              <a:rPr lang="cs-CZ" dirty="0"/>
              <a:t>příloha č. 3 vyhlášky</a:t>
            </a:r>
          </a:p>
          <a:p>
            <a:pPr lvl="1"/>
            <a:r>
              <a:rPr lang="cs-CZ" dirty="0"/>
              <a:t>maximální výše úhrad nákladů spojených s poskytováním služeb veřejnými archivy (§ 17) </a:t>
            </a:r>
          </a:p>
          <a:p>
            <a:pPr lvl="2"/>
            <a:r>
              <a:rPr lang="cs-CZ" dirty="0"/>
              <a:t>příloha č. 4 vyhlášky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Příloha č.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vzorový badatelský řád</a:t>
            </a:r>
          </a:p>
          <a:p>
            <a:r>
              <a:rPr lang="cs-CZ" dirty="0"/>
              <a:t>vzorový badatelský list</a:t>
            </a:r>
          </a:p>
          <a:p>
            <a:r>
              <a:rPr lang="cs-CZ" dirty="0"/>
              <a:t>vzor dokladu o předložených a navrácených archiváliích</a:t>
            </a:r>
          </a:p>
          <a:p>
            <a:r>
              <a:rPr lang="cs-CZ" dirty="0"/>
              <a:t>vzor souhlasu s použitím vlastního reprodukčního zařízení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Badatelský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80920" cy="4680520"/>
          </a:xfrm>
        </p:spPr>
        <p:txBody>
          <a:bodyPr>
            <a:normAutofit/>
          </a:bodyPr>
          <a:lstStyle/>
          <a:p>
            <a:r>
              <a:rPr lang="cs-CZ" dirty="0"/>
              <a:t>vzorový badatelský řád</a:t>
            </a:r>
          </a:p>
          <a:p>
            <a:pPr lvl="1"/>
            <a:r>
              <a:rPr lang="cs-CZ" dirty="0"/>
              <a:t>archivy rozšiřují o vlastní ustanovení</a:t>
            </a:r>
          </a:p>
          <a:p>
            <a:pPr lvl="2"/>
            <a:r>
              <a:rPr lang="cs-CZ" dirty="0"/>
              <a:t>zvláštní podmínky archivu</a:t>
            </a:r>
          </a:p>
          <a:p>
            <a:pPr lvl="2"/>
            <a:r>
              <a:rPr lang="cs-CZ" dirty="0"/>
              <a:t>množství předkládaných archiválií</a:t>
            </a:r>
          </a:p>
          <a:p>
            <a:pPr lvl="2"/>
            <a:r>
              <a:rPr lang="cs-CZ" dirty="0"/>
              <a:t>nahlížení do archiválií v digitální podobě</a:t>
            </a:r>
          </a:p>
          <a:p>
            <a:pPr lvl="1"/>
            <a:r>
              <a:rPr lang="cs-CZ" dirty="0"/>
              <a:t>vydaný v souladu s vyhláškou č. 645/2004 Sb., v platném znění a v souvislosti s ustanovením § 36 </a:t>
            </a:r>
            <a:br>
              <a:rPr lang="cs-CZ" dirty="0"/>
            </a:br>
            <a:r>
              <a:rPr lang="cs-CZ" dirty="0"/>
              <a:t>písm. a) zákona č. 499/2004 Sb., o archivnictví a spisové službě a o změně některých zákonů v platném znění: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953</TotalTime>
  <Words>2751</Words>
  <Application>Microsoft Office PowerPoint</Application>
  <PresentationFormat>Předvádění na obrazovce (4:3)</PresentationFormat>
  <Paragraphs>119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Franklin Gothic Book</vt:lpstr>
      <vt:lpstr>Perpetua</vt:lpstr>
      <vt:lpstr>Wingdings 2</vt:lpstr>
      <vt:lpstr>Jmění</vt:lpstr>
      <vt:lpstr> Služby archivů Badatelny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Vyhláška č. 645/2004 Sb.</vt:lpstr>
      <vt:lpstr>Příloha č. 3</vt:lpstr>
      <vt:lpstr>Badatelský řád</vt:lpstr>
      <vt:lpstr>Čl.1 </vt:lpstr>
      <vt:lpstr>Prezentace aplikace PowerPoint</vt:lpstr>
      <vt:lpstr>Prezentace aplikace PowerPoint</vt:lpstr>
      <vt:lpstr>Prezentace aplikace PowerPoint</vt:lpstr>
      <vt:lpstr>Čl. 2 </vt:lpstr>
      <vt:lpstr>Prezentace aplikace PowerPoint</vt:lpstr>
      <vt:lpstr>Čl. 3</vt:lpstr>
      <vt:lpstr>Prezentace aplikace PowerPoint</vt:lpstr>
      <vt:lpstr>Čl. 4</vt:lpstr>
      <vt:lpstr>Čl. 5</vt:lpstr>
      <vt:lpstr>Čl. 6</vt:lpstr>
      <vt:lpstr>Prezentace aplikace PowerPoint</vt:lpstr>
      <vt:lpstr>Čl. 7</vt:lpstr>
      <vt:lpstr>Čl. 8</vt:lpstr>
      <vt:lpstr>Čl. 9</vt:lpstr>
      <vt:lpstr>Čl. 10</vt:lpstr>
      <vt:lpstr>Badatelský list</vt:lpstr>
      <vt:lpstr>Doklad o předložených a navrácených archiváliích</vt:lpstr>
      <vt:lpstr>Žádost o souhlas s použitím vlastního reprodukčního zařízení</vt:lpstr>
      <vt:lpstr>Ceník služeb</vt:lpstr>
      <vt:lpstr>Sazebník služeb</vt:lpstr>
      <vt:lpstr>Sazebník služeb</vt:lpstr>
      <vt:lpstr>      II. Ceník za služby nad rámec zákona (smluvní ceny) (platný v AMB)</vt:lpstr>
      <vt:lpstr>Použitá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archivů Badatelny Archivní knihovny</dc:title>
  <dc:creator>Radana Červená</dc:creator>
  <cp:lastModifiedBy>Červená Radana (MMB)</cp:lastModifiedBy>
  <cp:revision>57</cp:revision>
  <cp:lastPrinted>2017-10-17T13:04:01Z</cp:lastPrinted>
  <dcterms:created xsi:type="dcterms:W3CDTF">2016-10-17T11:27:42Z</dcterms:created>
  <dcterms:modified xsi:type="dcterms:W3CDTF">2021-11-08T13:45:01Z</dcterms:modified>
</cp:coreProperties>
</file>