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305" r:id="rId2"/>
    <p:sldId id="306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0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Bar" userId="e729b752-3125-4e78-a7e7-46c1a5182e56" providerId="ADAL" clId="{8E243584-A6B4-4BE3-9892-D142D5C9702A}"/>
    <pc:docChg chg="delSld modSld">
      <pc:chgData name="Přemysl Bar" userId="e729b752-3125-4e78-a7e7-46c1a5182e56" providerId="ADAL" clId="{8E243584-A6B4-4BE3-9892-D142D5C9702A}" dt="2021-12-22T18:08:53.476" v="2" actId="113"/>
      <pc:docMkLst>
        <pc:docMk/>
      </pc:docMkLst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926493228" sldId="25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210001638" sldId="25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65653385" sldId="25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87253041" sldId="25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5929026" sldId="26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13061777" sldId="26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6610713" sldId="26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29240747" sldId="26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74956682" sldId="26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44986703" sldId="26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53958876" sldId="26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468648662" sldId="26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595328336" sldId="26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542984724" sldId="26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07497456" sldId="27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32122789" sldId="27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725869385" sldId="27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061984867" sldId="27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01531438" sldId="27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21582026" sldId="27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87098193" sldId="27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982447182" sldId="27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0559761" sldId="27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12386214" sldId="27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7695792" sldId="28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715859279" sldId="28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6178430" sldId="28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9863842" sldId="28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81902127" sldId="28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991246269" sldId="28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59118137" sldId="28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90665880" sldId="28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46653695" sldId="28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676449403" sldId="28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09770978" sldId="29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37533327" sldId="29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99307608" sldId="29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99144084" sldId="29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48555152" sldId="29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94440862" sldId="29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89942867" sldId="29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2202885" sldId="29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569694918" sldId="29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44460271" sldId="29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36506325" sldId="30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13576320" sldId="30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77771278" sldId="30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58775002" sldId="30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899965715" sldId="304"/>
        </pc:sldMkLst>
      </pc:sldChg>
      <pc:sldChg chg="modSp mod">
        <pc:chgData name="Přemysl Bar" userId="e729b752-3125-4e78-a7e7-46c1a5182e56" providerId="ADAL" clId="{8E243584-A6B4-4BE3-9892-D142D5C9702A}" dt="2021-12-22T18:08:53.476" v="2" actId="113"/>
        <pc:sldMkLst>
          <pc:docMk/>
          <pc:sldMk cId="2838952715" sldId="309"/>
        </pc:sldMkLst>
        <pc:spChg chg="mod">
          <ac:chgData name="Přemysl Bar" userId="e729b752-3125-4e78-a7e7-46c1a5182e56" providerId="ADAL" clId="{8E243584-A6B4-4BE3-9892-D142D5C9702A}" dt="2021-12-22T18:08:53.476" v="2" actId="113"/>
          <ac:spMkLst>
            <pc:docMk/>
            <pc:sldMk cId="2838952715" sldId="309"/>
            <ac:spMk id="3" creationId="{0D69E4D0-47FB-4502-B81D-0D1A906AF3D1}"/>
          </ac:spMkLst>
        </pc:spChg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32676742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8B6D6-7FCC-46F6-883A-BA70EC3A0E77}" type="datetimeFigureOut">
              <a:rPr lang="cs-CZ" smtClean="0"/>
              <a:t>22.12.2021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4F11F-D8FB-4EBA-853C-20D2D7A96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5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02DA0-B533-4EA0-8AD3-7C414BF802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Historická metrologie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587C29-0B36-474D-8E4B-6ED1540BA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3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963D44-1659-4315-ABD2-B97908AD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BEBEB"/>
                </a:solidFill>
              </a:rPr>
              <a:t>Dějiny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8FC26-71FC-48D7-91A4-F93A3C4B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Nejdříve v úzkém okruhu antických dějin a klasické archeologie.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Přelom 18. a 19 st. metrologické příručky.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Zikmund Winter (od 1890) – zaznamenával metrologické údaje (15. a 16. st.).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August Sedláček (1843-1926) – „Paměti a doklady o staročeských mírách a váhách“ (1923). Rejstřík v r. 1933 (Adolf Ludvík Krejčík).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Gustav Hofmann (1925-2005) – „Metrologická příručka pro Čechy, Moravu a Slezsko do zavedení metrické soustavy“ (1984).</a:t>
            </a:r>
          </a:p>
        </p:txBody>
      </p:sp>
      <p:sp>
        <p:nvSpPr>
          <p:cNvPr id="73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Paměti a doklady o staročeských mírách a váhách - obálka knihy">
            <a:extLst>
              <a:ext uri="{FF2B5EF4-FFF2-40B4-BE49-F238E27FC236}">
                <a16:creationId xmlns:a16="http://schemas.microsoft.com/office/drawing/2014/main" id="{0EEF542C-F190-4D7C-B144-8D1A9996E3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496"/>
          <a:stretch/>
        </p:blipFill>
        <p:spPr bwMode="auto">
          <a:xfrm>
            <a:off x="7229175" y="1"/>
            <a:ext cx="4963245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03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D16E3-AB47-4D5B-A653-118164B3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a cíl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6536E-88CC-48EC-ACE7-32AC4BE7F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Shromažďovaní informací o </a:t>
            </a:r>
            <a:r>
              <a:rPr lang="cs-CZ" b="1" dirty="0"/>
              <a:t>délkových</a:t>
            </a:r>
            <a:r>
              <a:rPr lang="cs-CZ" dirty="0"/>
              <a:t>, </a:t>
            </a:r>
            <a:r>
              <a:rPr lang="cs-CZ" b="1" dirty="0"/>
              <a:t>hmotnostních</a:t>
            </a:r>
            <a:r>
              <a:rPr lang="cs-CZ" dirty="0"/>
              <a:t> a od nich odvozených mírách v minulosti.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Shromážděné informace vždy z určitého, časově vymezeného prostoru uspořádat do soustavy, tu vyložit, metrologické údaje vzájemným srovnáním zhodnotit a posléze </a:t>
            </a:r>
            <a:r>
              <a:rPr lang="cs-CZ" b="1" dirty="0"/>
              <a:t>převést na moderní jednotky metrické soustavy</a:t>
            </a:r>
            <a:r>
              <a:rPr lang="cs-CZ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Do metrologie lze zahrnout o početní jednotky.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ALE: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Měření času – </a:t>
            </a:r>
            <a:r>
              <a:rPr lang="cs-CZ" b="1" dirty="0"/>
              <a:t>chronologie.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Mincovní a měnové hodnoty – </a:t>
            </a:r>
            <a:r>
              <a:rPr lang="cs-CZ" b="1" dirty="0"/>
              <a:t>numismatika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398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84275-2250-4D34-805E-195537E7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A6489-62B3-4D0D-B3BD-AE0898096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Míra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 příslušné veličiny.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její realizace (etalon).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Váha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jednotka.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realizace (závaží).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Míry </a:t>
            </a:r>
            <a:r>
              <a:rPr lang="cs-CZ" dirty="0" err="1"/>
              <a:t>suté</a:t>
            </a:r>
            <a:endParaRPr lang="cs-CZ" dirty="0"/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sypké látky (obilí).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míry kubické – měřilo se dřevo (sáh), nebo i jiné suroviny (kámen, uhlí apod.).</a:t>
            </a:r>
          </a:p>
        </p:txBody>
      </p:sp>
    </p:spTree>
    <p:extLst>
      <p:ext uri="{BB962C8B-B14F-4D97-AF65-F5344CB8AC3E}">
        <p14:creationId xmlns:p14="http://schemas.microsoft.com/office/powerpoint/2010/main" val="301667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28760-18CA-4537-B55F-5F9C6408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9E4D0-47FB-4502-B81D-0D1A906A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cs-CZ" dirty="0"/>
              <a:t>Početní jednotky – mandel (15), kopa (60) apod.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Některé početní jednotky přerostly na míru: lahvice, sudy, vozy apod.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dirty="0"/>
              <a:t>Některé názvy pro </a:t>
            </a:r>
            <a:r>
              <a:rPr lang="cs-CZ" b="1" dirty="0"/>
              <a:t>míru dutou </a:t>
            </a:r>
            <a:r>
              <a:rPr lang="cs-CZ" dirty="0"/>
              <a:t>i </a:t>
            </a:r>
            <a:r>
              <a:rPr lang="cs-CZ" b="1" dirty="0"/>
              <a:t>míru plošnou</a:t>
            </a:r>
            <a:r>
              <a:rPr lang="cs-CZ" dirty="0"/>
              <a:t>. Původně se jednalo plochu, která byla oseta takovým množstvím osiva, které se vešlo do té které duté míry: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Korec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Měřice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Strych (délka i plocha)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Šefl (objem)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Jitro (délka i plocha, pozemky)</a:t>
            </a:r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95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97407-E57A-4530-B8CB-A3F49B71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Nástin vývoje měr a vah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C8440-B9F2-4732-A1D7-61A0DC7DE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cs-CZ" dirty="0"/>
              <a:t>Vliv hospodářského a politického vývoje.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Od poloviny 18. st. centralistické snahy – zavedení dolnorakouských (vídeňských) měr a vah.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1795 – ve Francii zavedena metrická soustava. Trvale od r. 1840.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Zavedení decimální metrické soustavy u nás (Rakousko-Uhersko):</a:t>
            </a:r>
          </a:p>
          <a:p>
            <a:pPr marL="857250" lvl="1" indent="-400050" algn="just">
              <a:buFont typeface="+mj-lt"/>
              <a:buAutoNum type="alphaLcParenR"/>
            </a:pPr>
            <a:r>
              <a:rPr lang="cs-CZ" dirty="0"/>
              <a:t>Zákon z r. 1871, s platností 1873; všeobecně zaveden od 1. ledna 1876.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1960 – 11. zasedání Generální konference pro míry a váhy (1954) – Mezinárodní soustava jednotek (</a:t>
            </a:r>
            <a:r>
              <a:rPr lang="cs-CZ" dirty="0" err="1"/>
              <a:t>Systeme</a:t>
            </a:r>
            <a:r>
              <a:rPr lang="cs-CZ" dirty="0"/>
              <a:t> International </a:t>
            </a:r>
            <a:r>
              <a:rPr lang="cs-CZ" dirty="0" err="1"/>
              <a:t>d‘Unités</a:t>
            </a:r>
            <a:r>
              <a:rPr lang="cs-CZ" dirty="0"/>
              <a:t> – SI).</a:t>
            </a:r>
          </a:p>
        </p:txBody>
      </p:sp>
    </p:spTree>
    <p:extLst>
      <p:ext uri="{BB962C8B-B14F-4D97-AF65-F5344CB8AC3E}">
        <p14:creationId xmlns:p14="http://schemas.microsoft.com/office/powerpoint/2010/main" val="125131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311A9-4291-436F-81C2-6920C7B9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 váhy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E94AB-431A-4C94-BC66-5860D0C0B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Délkové míry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Prst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Dlaň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Loket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Stadium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Jednotky hmotnosti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Libra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Marka = hřivna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 Duté míry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Měřice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Korec </a:t>
            </a:r>
          </a:p>
        </p:txBody>
      </p:sp>
    </p:spTree>
    <p:extLst>
      <p:ext uri="{BB962C8B-B14F-4D97-AF65-F5344CB8AC3E}">
        <p14:creationId xmlns:p14="http://schemas.microsoft.com/office/powerpoint/2010/main" val="181319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80151-B114-450B-8D90-5A89BB80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 váhy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DEAF6E-8E77-4356-9CFE-D57139BD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951835"/>
          </a:xfrm>
        </p:spPr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cs-CZ" dirty="0"/>
              <a:t>Plošné míry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Pole (</a:t>
            </a:r>
            <a:r>
              <a:rPr lang="cs-CZ" i="1" dirty="0" err="1"/>
              <a:t>ager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Země (</a:t>
            </a:r>
            <a:r>
              <a:rPr lang="cs-CZ" i="1" dirty="0" err="1"/>
              <a:t>terra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Dědina (</a:t>
            </a:r>
            <a:r>
              <a:rPr lang="cs-CZ" i="1" dirty="0" err="1"/>
              <a:t>hereditas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 err="1"/>
              <a:t>Popluží</a:t>
            </a:r>
            <a:r>
              <a:rPr lang="cs-CZ" dirty="0"/>
              <a:t> (</a:t>
            </a:r>
            <a:r>
              <a:rPr lang="cs-CZ" i="1" dirty="0" err="1"/>
              <a:t>aratrum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Lán – plocha, pole různé velikosti, převod možný, známe-li počet jiter, korců aj.</a:t>
            </a:r>
          </a:p>
        </p:txBody>
      </p:sp>
    </p:spTree>
    <p:extLst>
      <p:ext uri="{BB962C8B-B14F-4D97-AF65-F5344CB8AC3E}">
        <p14:creationId xmlns:p14="http://schemas.microsoft.com/office/powerpoint/2010/main" val="539372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52277-6813-406D-A34C-29C130E3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Antické míry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F29044A-69AC-4F91-9084-50BBE3AD3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000289"/>
              </p:ext>
            </p:extLst>
          </p:nvPr>
        </p:nvGraphicFramePr>
        <p:xfrm>
          <a:off x="1000074" y="178808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palec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digitus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0,01185m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passus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1,48m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8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mille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1480m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32526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1158F00-29BC-40A3-B97B-03B3D2072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834834"/>
              </p:ext>
            </p:extLst>
          </p:nvPr>
        </p:nvGraphicFramePr>
        <p:xfrm>
          <a:off x="1000074" y="364228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měřice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modius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8,73l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mediimnos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52,53l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552F7AE-5F10-4A45-963E-717846A37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95432"/>
              </p:ext>
            </p:extLst>
          </p:nvPr>
        </p:nvGraphicFramePr>
        <p:xfrm>
          <a:off x="1000074" y="475480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4134818658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0398672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03873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Váhy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8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27,28g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2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327,45g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51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talentum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26,2kg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23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3E35C-DBBC-413C-A8B1-FDBB3B9B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zemské míry (poč. 17. st.)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D79C1EC-28C0-48DF-88C5-1A24821F7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048954"/>
              </p:ext>
            </p:extLst>
          </p:nvPr>
        </p:nvGraphicFramePr>
        <p:xfrm>
          <a:off x="1103313" y="205263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92377174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2750646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326858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2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0,2957m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8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 palců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0,5914m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8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provazec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 loktů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30,7528m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1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365 provazců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11224,772m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75931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87D6F4E-1D00-48C3-AA38-55DDF5E6B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96424"/>
              </p:ext>
            </p:extLst>
          </p:nvPr>
        </p:nvGraphicFramePr>
        <p:xfrm>
          <a:off x="1103313" y="390683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15994815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92925884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942531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Plošné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provazce </a:t>
                      </a:r>
                      <a:r>
                        <a:rPr lang="cs-CZ" dirty="0" err="1"/>
                        <a:t>čtv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2833,37m</a:t>
                      </a:r>
                      <a:r>
                        <a:rPr lang="cs-CZ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89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lán zemský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 jitra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18,1ha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93686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5ECF7872-38E5-4232-81E0-AAC96393E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1966"/>
              </p:ext>
            </p:extLst>
          </p:nvPr>
        </p:nvGraphicFramePr>
        <p:xfrm>
          <a:off x="1103313" y="501935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32250782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72247960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589590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6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žejdlík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0,4844l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7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věrtel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pint = 48 žejdlíků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23,25l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8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korec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věrtele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97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973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543</Words>
  <Application>Microsoft Office PowerPoint</Application>
  <PresentationFormat>Širokoúhlá obrazovka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Ion</vt:lpstr>
      <vt:lpstr>Historická metrologie</vt:lpstr>
      <vt:lpstr>Úkol a cíl metrologie</vt:lpstr>
      <vt:lpstr>Terminologie</vt:lpstr>
      <vt:lpstr>Terminologie</vt:lpstr>
      <vt:lpstr>Nástin vývoje měr a vah</vt:lpstr>
      <vt:lpstr>Míry a váhy</vt:lpstr>
      <vt:lpstr>Míry a váhy</vt:lpstr>
      <vt:lpstr>Antické míry</vt:lpstr>
      <vt:lpstr>České zemské míry (poč. 17. st.)</vt:lpstr>
      <vt:lpstr>Dějiny metrologie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Numismatika</dc:title>
  <dc:creator>Přemysl Bar</dc:creator>
  <cp:lastModifiedBy>Přemysl Bar</cp:lastModifiedBy>
  <cp:revision>4</cp:revision>
  <dcterms:created xsi:type="dcterms:W3CDTF">2021-12-12T14:32:29Z</dcterms:created>
  <dcterms:modified xsi:type="dcterms:W3CDTF">2021-12-22T18:09:11Z</dcterms:modified>
</cp:coreProperties>
</file>