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0" r:id="rId7"/>
    <p:sldId id="259" r:id="rId8"/>
    <p:sldId id="287" r:id="rId9"/>
    <p:sldId id="289" r:id="rId10"/>
    <p:sldId id="285" r:id="rId11"/>
    <p:sldId id="262" r:id="rId12"/>
    <p:sldId id="264" r:id="rId13"/>
    <p:sldId id="288" r:id="rId14"/>
    <p:sldId id="290" r:id="rId15"/>
    <p:sldId id="286" r:id="rId16"/>
    <p:sldId id="281" r:id="rId17"/>
    <p:sldId id="279" r:id="rId18"/>
    <p:sldId id="280" r:id="rId19"/>
    <p:sldId id="267" r:id="rId20"/>
    <p:sldId id="268" r:id="rId21"/>
    <p:sldId id="282" r:id="rId22"/>
    <p:sldId id="283" r:id="rId23"/>
    <p:sldId id="266" r:id="rId24"/>
    <p:sldId id="284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65" r:id="rId33"/>
    <p:sldId id="276" r:id="rId34"/>
    <p:sldId id="277" r:id="rId35"/>
    <p:sldId id="278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65A73-AFAF-4CB6-BC6F-675B1568417C}" v="6" dt="2021-10-08T09:24:12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25A65A73-AFAF-4CB6-BC6F-675B1568417C}"/>
    <pc:docChg chg="undo custSel addSld modSld">
      <pc:chgData name="Vaidas Šeferis" userId="0c9cd00a-df69-4a92-b8a7-13a2645860c9" providerId="ADAL" clId="{25A65A73-AFAF-4CB6-BC6F-675B1568417C}" dt="2021-10-08T09:26:16.775" v="736" actId="20577"/>
      <pc:docMkLst>
        <pc:docMk/>
      </pc:docMkLst>
      <pc:sldChg chg="modSp add mod">
        <pc:chgData name="Vaidas Šeferis" userId="0c9cd00a-df69-4a92-b8a7-13a2645860c9" providerId="ADAL" clId="{25A65A73-AFAF-4CB6-BC6F-675B1568417C}" dt="2021-10-08T09:15:10.983" v="501" actId="20577"/>
        <pc:sldMkLst>
          <pc:docMk/>
          <pc:sldMk cId="1526339524" sldId="287"/>
        </pc:sldMkLst>
        <pc:spChg chg="mod">
          <ac:chgData name="Vaidas Šeferis" userId="0c9cd00a-df69-4a92-b8a7-13a2645860c9" providerId="ADAL" clId="{25A65A73-AFAF-4CB6-BC6F-675B1568417C}" dt="2021-10-08T09:15:10.983" v="501" actId="20577"/>
          <ac:spMkLst>
            <pc:docMk/>
            <pc:sldMk cId="1526339524" sldId="287"/>
            <ac:spMk id="3" creationId="{00000000-0000-0000-0000-000000000000}"/>
          </ac:spMkLst>
        </pc:spChg>
      </pc:sldChg>
      <pc:sldChg chg="addSp delSp modSp add mod">
        <pc:chgData name="Vaidas Šeferis" userId="0c9cd00a-df69-4a92-b8a7-13a2645860c9" providerId="ADAL" clId="{25A65A73-AFAF-4CB6-BC6F-675B1568417C}" dt="2021-10-08T09:13:49.542" v="468" actId="6549"/>
        <pc:sldMkLst>
          <pc:docMk/>
          <pc:sldMk cId="3485524658" sldId="288"/>
        </pc:sldMkLst>
        <pc:spChg chg="mod">
          <ac:chgData name="Vaidas Šeferis" userId="0c9cd00a-df69-4a92-b8a7-13a2645860c9" providerId="ADAL" clId="{25A65A73-AFAF-4CB6-BC6F-675B1568417C}" dt="2021-10-08T09:13:49.542" v="468" actId="6549"/>
          <ac:spMkLst>
            <pc:docMk/>
            <pc:sldMk cId="3485524658" sldId="288"/>
            <ac:spMk id="3" creationId="{00000000-0000-0000-0000-000000000000}"/>
          </ac:spMkLst>
        </pc:spChg>
        <pc:picChg chg="del">
          <ac:chgData name="Vaidas Šeferis" userId="0c9cd00a-df69-4a92-b8a7-13a2645860c9" providerId="ADAL" clId="{25A65A73-AFAF-4CB6-BC6F-675B1568417C}" dt="2021-10-08T09:08:30.754" v="429" actId="478"/>
          <ac:picMkLst>
            <pc:docMk/>
            <pc:sldMk cId="3485524658" sldId="288"/>
            <ac:picMk id="2" creationId="{00000000-0000-0000-0000-000000000000}"/>
          </ac:picMkLst>
        </pc:picChg>
        <pc:picChg chg="add mod">
          <ac:chgData name="Vaidas Šeferis" userId="0c9cd00a-df69-4a92-b8a7-13a2645860c9" providerId="ADAL" clId="{25A65A73-AFAF-4CB6-BC6F-675B1568417C}" dt="2021-10-08T09:08:31.702" v="430"/>
          <ac:picMkLst>
            <pc:docMk/>
            <pc:sldMk cId="3485524658" sldId="288"/>
            <ac:picMk id="4" creationId="{8DECED63-5EC4-4FE6-A030-551502BC0B06}"/>
          </ac:picMkLst>
        </pc:picChg>
      </pc:sldChg>
      <pc:sldChg chg="addSp delSp modSp add mod setBg">
        <pc:chgData name="Vaidas Šeferis" userId="0c9cd00a-df69-4a92-b8a7-13a2645860c9" providerId="ADAL" clId="{25A65A73-AFAF-4CB6-BC6F-675B1568417C}" dt="2021-10-08T09:23:31.109" v="689" actId="20577"/>
        <pc:sldMkLst>
          <pc:docMk/>
          <pc:sldMk cId="835657488" sldId="289"/>
        </pc:sldMkLst>
        <pc:spChg chg="mod">
          <ac:chgData name="Vaidas Šeferis" userId="0c9cd00a-df69-4a92-b8a7-13a2645860c9" providerId="ADAL" clId="{25A65A73-AFAF-4CB6-BC6F-675B1568417C}" dt="2021-10-08T09:23:31.109" v="689" actId="20577"/>
          <ac:spMkLst>
            <pc:docMk/>
            <pc:sldMk cId="835657488" sldId="289"/>
            <ac:spMk id="3" creationId="{00000000-0000-0000-0000-000000000000}"/>
          </ac:spMkLst>
        </pc:spChg>
        <pc:spChg chg="add del">
          <ac:chgData name="Vaidas Šeferis" userId="0c9cd00a-df69-4a92-b8a7-13a2645860c9" providerId="ADAL" clId="{25A65A73-AFAF-4CB6-BC6F-675B1568417C}" dt="2021-10-08T09:20:20.708" v="615" actId="26606"/>
          <ac:spMkLst>
            <pc:docMk/>
            <pc:sldMk cId="835657488" sldId="289"/>
            <ac:spMk id="10" creationId="{2B97F24A-32CE-4C1C-A50D-3016B394DCFB}"/>
          </ac:spMkLst>
        </pc:spChg>
        <pc:spChg chg="add del">
          <ac:chgData name="Vaidas Šeferis" userId="0c9cd00a-df69-4a92-b8a7-13a2645860c9" providerId="ADAL" clId="{25A65A73-AFAF-4CB6-BC6F-675B1568417C}" dt="2021-10-08T09:20:20.708" v="615" actId="26606"/>
          <ac:spMkLst>
            <pc:docMk/>
            <pc:sldMk cId="835657488" sldId="289"/>
            <ac:spMk id="12" creationId="{CD8B4F24-440B-49E9-B85D-733523DC064B}"/>
          </ac:spMkLst>
        </pc:spChg>
        <pc:picChg chg="del">
          <ac:chgData name="Vaidas Šeferis" userId="0c9cd00a-df69-4a92-b8a7-13a2645860c9" providerId="ADAL" clId="{25A65A73-AFAF-4CB6-BC6F-675B1568417C}" dt="2021-10-08T09:19:40.493" v="610" actId="478"/>
          <ac:picMkLst>
            <pc:docMk/>
            <pc:sldMk cId="835657488" sldId="289"/>
            <ac:picMk id="2" creationId="{00000000-0000-0000-0000-000000000000}"/>
          </ac:picMkLst>
        </pc:picChg>
        <pc:picChg chg="add mod modCrop">
          <ac:chgData name="Vaidas Šeferis" userId="0c9cd00a-df69-4a92-b8a7-13a2645860c9" providerId="ADAL" clId="{25A65A73-AFAF-4CB6-BC6F-675B1568417C}" dt="2021-10-08T09:22:36.148" v="625" actId="1076"/>
          <ac:picMkLst>
            <pc:docMk/>
            <pc:sldMk cId="835657488" sldId="289"/>
            <ac:picMk id="5" creationId="{957AEC0C-D22E-4B45-9796-0851A52E685C}"/>
          </ac:picMkLst>
        </pc:picChg>
      </pc:sldChg>
      <pc:sldChg chg="addSp delSp modSp add mod">
        <pc:chgData name="Vaidas Šeferis" userId="0c9cd00a-df69-4a92-b8a7-13a2645860c9" providerId="ADAL" clId="{25A65A73-AFAF-4CB6-BC6F-675B1568417C}" dt="2021-10-08T09:26:16.775" v="736" actId="20577"/>
        <pc:sldMkLst>
          <pc:docMk/>
          <pc:sldMk cId="2078957779" sldId="290"/>
        </pc:sldMkLst>
        <pc:spChg chg="mod">
          <ac:chgData name="Vaidas Šeferis" userId="0c9cd00a-df69-4a92-b8a7-13a2645860c9" providerId="ADAL" clId="{25A65A73-AFAF-4CB6-BC6F-675B1568417C}" dt="2021-10-08T09:26:16.775" v="736" actId="20577"/>
          <ac:spMkLst>
            <pc:docMk/>
            <pc:sldMk cId="2078957779" sldId="290"/>
            <ac:spMk id="3" creationId="{00000000-0000-0000-0000-000000000000}"/>
          </ac:spMkLst>
        </pc:spChg>
        <pc:picChg chg="add mod">
          <ac:chgData name="Vaidas Šeferis" userId="0c9cd00a-df69-4a92-b8a7-13a2645860c9" providerId="ADAL" clId="{25A65A73-AFAF-4CB6-BC6F-675B1568417C}" dt="2021-10-08T09:24:12.157" v="692"/>
          <ac:picMkLst>
            <pc:docMk/>
            <pc:sldMk cId="2078957779" sldId="290"/>
            <ac:picMk id="4" creationId="{B4E879F3-D019-4C37-9280-FF1779263DD7}"/>
          </ac:picMkLst>
        </pc:picChg>
        <pc:picChg chg="del">
          <ac:chgData name="Vaidas Šeferis" userId="0c9cd00a-df69-4a92-b8a7-13a2645860c9" providerId="ADAL" clId="{25A65A73-AFAF-4CB6-BC6F-675B1568417C}" dt="2021-10-08T09:24:11.173" v="691" actId="478"/>
          <ac:picMkLst>
            <pc:docMk/>
            <pc:sldMk cId="2078957779" sldId="290"/>
            <ac:picMk id="5" creationId="{957AEC0C-D22E-4B45-9796-0851A52E685C}"/>
          </ac:picMkLst>
        </pc:picChg>
      </pc:sldChg>
    </pc:docChg>
  </pc:docChgLst>
  <pc:docChgLst>
    <pc:chgData name="Vaidas Šeferis" userId="0c9cd00a-df69-4a92-b8a7-13a2645860c9" providerId="ADAL" clId="{B061FFE0-8D13-41AD-B916-DF27DF8E209F}"/>
    <pc:docChg chg="addSld modSld">
      <pc:chgData name="Vaidas Šeferis" userId="0c9cd00a-df69-4a92-b8a7-13a2645860c9" providerId="ADAL" clId="{B061FFE0-8D13-41AD-B916-DF27DF8E209F}" dt="2021-10-01T08:51:16.154" v="197" actId="6549"/>
      <pc:docMkLst>
        <pc:docMk/>
      </pc:docMkLst>
      <pc:sldChg chg="modSp mod">
        <pc:chgData name="Vaidas Šeferis" userId="0c9cd00a-df69-4a92-b8a7-13a2645860c9" providerId="ADAL" clId="{B061FFE0-8D13-41AD-B916-DF27DF8E209F}" dt="2021-10-01T08:26:08.522" v="56" actId="20577"/>
        <pc:sldMkLst>
          <pc:docMk/>
          <pc:sldMk cId="2960632677" sldId="258"/>
        </pc:sldMkLst>
        <pc:spChg chg="mod">
          <ac:chgData name="Vaidas Šeferis" userId="0c9cd00a-df69-4a92-b8a7-13a2645860c9" providerId="ADAL" clId="{B061FFE0-8D13-41AD-B916-DF27DF8E209F}" dt="2021-10-01T08:26:08.522" v="56" actId="20577"/>
          <ac:spMkLst>
            <pc:docMk/>
            <pc:sldMk cId="2960632677" sldId="258"/>
            <ac:spMk id="3" creationId="{00000000-0000-0000-0000-000000000000}"/>
          </ac:spMkLst>
        </pc:spChg>
      </pc:sldChg>
      <pc:sldChg chg="add">
        <pc:chgData name="Vaidas Šeferis" userId="0c9cd00a-df69-4a92-b8a7-13a2645860c9" providerId="ADAL" clId="{B061FFE0-8D13-41AD-B916-DF27DF8E209F}" dt="2021-10-01T08:08:41.212" v="0"/>
        <pc:sldMkLst>
          <pc:docMk/>
          <pc:sldMk cId="2676413099" sldId="266"/>
        </pc:sldMkLst>
      </pc:sldChg>
      <pc:sldChg chg="add">
        <pc:chgData name="Vaidas Šeferis" userId="0c9cd00a-df69-4a92-b8a7-13a2645860c9" providerId="ADAL" clId="{B061FFE0-8D13-41AD-B916-DF27DF8E209F}" dt="2021-10-01T08:08:41.212" v="0"/>
        <pc:sldMkLst>
          <pc:docMk/>
          <pc:sldMk cId="2232163090" sldId="282"/>
        </pc:sldMkLst>
      </pc:sldChg>
      <pc:sldChg chg="add">
        <pc:chgData name="Vaidas Šeferis" userId="0c9cd00a-df69-4a92-b8a7-13a2645860c9" providerId="ADAL" clId="{B061FFE0-8D13-41AD-B916-DF27DF8E209F}" dt="2021-10-01T08:08:41.212" v="0"/>
        <pc:sldMkLst>
          <pc:docMk/>
          <pc:sldMk cId="82608680" sldId="283"/>
        </pc:sldMkLst>
      </pc:sldChg>
      <pc:sldChg chg="add">
        <pc:chgData name="Vaidas Šeferis" userId="0c9cd00a-df69-4a92-b8a7-13a2645860c9" providerId="ADAL" clId="{B061FFE0-8D13-41AD-B916-DF27DF8E209F}" dt="2021-10-01T08:08:41.212" v="0"/>
        <pc:sldMkLst>
          <pc:docMk/>
          <pc:sldMk cId="1235965637" sldId="284"/>
        </pc:sldMkLst>
      </pc:sldChg>
      <pc:sldChg chg="addSp modSp new mod">
        <pc:chgData name="Vaidas Šeferis" userId="0c9cd00a-df69-4a92-b8a7-13a2645860c9" providerId="ADAL" clId="{B061FFE0-8D13-41AD-B916-DF27DF8E209F}" dt="2021-10-01T08:51:08.160" v="195" actId="6549"/>
        <pc:sldMkLst>
          <pc:docMk/>
          <pc:sldMk cId="2762899782" sldId="285"/>
        </pc:sldMkLst>
        <pc:spChg chg="add mod">
          <ac:chgData name="Vaidas Šeferis" userId="0c9cd00a-df69-4a92-b8a7-13a2645860c9" providerId="ADAL" clId="{B061FFE0-8D13-41AD-B916-DF27DF8E209F}" dt="2021-10-01T08:51:08.160" v="195" actId="6549"/>
          <ac:spMkLst>
            <pc:docMk/>
            <pc:sldMk cId="2762899782" sldId="285"/>
            <ac:spMk id="2" creationId="{98BF15BC-D591-4D9B-A8C2-873E6623DA02}"/>
          </ac:spMkLst>
        </pc:spChg>
      </pc:sldChg>
      <pc:sldChg chg="modSp add mod">
        <pc:chgData name="Vaidas Šeferis" userId="0c9cd00a-df69-4a92-b8a7-13a2645860c9" providerId="ADAL" clId="{B061FFE0-8D13-41AD-B916-DF27DF8E209F}" dt="2021-10-01T08:51:16.154" v="197" actId="6549"/>
        <pc:sldMkLst>
          <pc:docMk/>
          <pc:sldMk cId="2665056135" sldId="286"/>
        </pc:sldMkLst>
        <pc:spChg chg="mod">
          <ac:chgData name="Vaidas Šeferis" userId="0c9cd00a-df69-4a92-b8a7-13a2645860c9" providerId="ADAL" clId="{B061FFE0-8D13-41AD-B916-DF27DF8E209F}" dt="2021-10-01T08:51:16.154" v="197" actId="6549"/>
          <ac:spMkLst>
            <pc:docMk/>
            <pc:sldMk cId="2665056135" sldId="286"/>
            <ac:spMk id="2" creationId="{98BF15BC-D591-4D9B-A8C2-873E6623DA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B5159A-E359-45CC-9B63-D7CFAAEB8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8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B17E2F-0E3F-4B24-A117-4A5102C740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097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LTzAYD3GA&amp;ab_channel=4KUrbanLife" TargetMode="External"/><Relationship Id="rId2" Type="http://schemas.openxmlformats.org/officeDocument/2006/relationships/hyperlink" Target="https://www.youtube.com/watch?v=ikYOcFKTziA&amp;ab_channel=Skylin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Nz-wdyAqEQ&amp;ab_channel=CopterTravel" TargetMode="External"/><Relationship Id="rId4" Type="http://schemas.openxmlformats.org/officeDocument/2006/relationships/hyperlink" Target="https://www.youtube.com/watch?v=8ofnLCqrjLQ&amp;ab_channel=Oskars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FmGnk6IZ0&amp;ab_channel=ALLin4K" TargetMode="External"/><Relationship Id="rId2" Type="http://schemas.openxmlformats.org/officeDocument/2006/relationships/hyperlink" Target="https://www.youtube.com/watch?v=vqFNUwU3dWI&amp;ab_channel=DroneProf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GPznenvIbg&amp;ab_channel=OneManWolfPac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Litva: etnická skladba obyvatelstva</a:t>
            </a:r>
            <a:r>
              <a:rPr lang="cs-CZ" dirty="0"/>
              <a:t> (</a:t>
            </a:r>
            <a:r>
              <a:rPr lang="lt-LT" dirty="0"/>
              <a:t>leden </a:t>
            </a:r>
            <a:r>
              <a:rPr lang="cs-CZ" dirty="0"/>
              <a:t>20</a:t>
            </a:r>
            <a:r>
              <a:rPr lang="lt-LT" dirty="0"/>
              <a:t>21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Obyvatelé celkem: cca </a:t>
            </a:r>
            <a:r>
              <a:rPr lang="cs-CZ" b="1" dirty="0"/>
              <a:t>2 79</a:t>
            </a:r>
            <a:r>
              <a:rPr lang="lt-LT" b="1" dirty="0"/>
              <a:t>5</a:t>
            </a:r>
            <a:r>
              <a:rPr lang="cs-CZ" b="1" dirty="0"/>
              <a:t> </a:t>
            </a:r>
            <a:r>
              <a:rPr lang="lt-LT" b="1" dirty="0"/>
              <a:t>680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Litevci: 2 </a:t>
            </a:r>
            <a:r>
              <a:rPr lang="lt-LT" dirty="0"/>
              <a:t>390</a:t>
            </a:r>
            <a:r>
              <a:rPr lang="cs-CZ" dirty="0"/>
              <a:t> </a:t>
            </a:r>
            <a:r>
              <a:rPr lang="lt-LT" dirty="0"/>
              <a:t>306</a:t>
            </a:r>
            <a:r>
              <a:rPr lang="cs-CZ" dirty="0"/>
              <a:t>    8</a:t>
            </a:r>
            <a:r>
              <a:rPr lang="lt-LT" dirty="0"/>
              <a:t>5</a:t>
            </a:r>
            <a:r>
              <a:rPr lang="cs-CZ" dirty="0"/>
              <a:t>,</a:t>
            </a:r>
            <a:r>
              <a:rPr lang="lt-LT" dirty="0"/>
              <a:t>5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Poláci: 15</a:t>
            </a:r>
            <a:r>
              <a:rPr lang="lt-LT" dirty="0"/>
              <a:t>9</a:t>
            </a:r>
            <a:r>
              <a:rPr lang="cs-CZ" dirty="0"/>
              <a:t> </a:t>
            </a:r>
            <a:r>
              <a:rPr lang="lt-LT" dirty="0"/>
              <a:t>353</a:t>
            </a:r>
            <a:r>
              <a:rPr lang="cs-CZ" dirty="0"/>
              <a:t>        5,</a:t>
            </a:r>
            <a:r>
              <a:rPr lang="lt-LT" dirty="0"/>
              <a:t>7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Rusové: 1</a:t>
            </a:r>
            <a:r>
              <a:rPr lang="lt-LT" dirty="0"/>
              <a:t>25</a:t>
            </a:r>
            <a:r>
              <a:rPr lang="cs-CZ" dirty="0"/>
              <a:t> </a:t>
            </a:r>
            <a:r>
              <a:rPr lang="lt-LT" dirty="0"/>
              <a:t>805</a:t>
            </a:r>
            <a:r>
              <a:rPr lang="cs-CZ" dirty="0"/>
              <a:t>       </a:t>
            </a:r>
            <a:r>
              <a:rPr lang="lt-LT" dirty="0"/>
              <a:t>4,5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Bělorusové: </a:t>
            </a:r>
            <a:r>
              <a:rPr lang="lt-LT" dirty="0"/>
              <a:t>5</a:t>
            </a:r>
            <a:r>
              <a:rPr lang="cs-CZ" dirty="0"/>
              <a:t>3 </a:t>
            </a:r>
            <a:r>
              <a:rPr lang="lt-LT" dirty="0"/>
              <a:t>117</a:t>
            </a:r>
            <a:r>
              <a:rPr lang="cs-CZ" dirty="0"/>
              <a:t>  1,</a:t>
            </a:r>
            <a:r>
              <a:rPr lang="lt-LT" dirty="0"/>
              <a:t>9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Ukrajinci: </a:t>
            </a:r>
            <a:r>
              <a:rPr lang="lt-LT" dirty="0"/>
              <a:t>39 138</a:t>
            </a:r>
            <a:r>
              <a:rPr lang="cs-CZ" dirty="0"/>
              <a:t>    </a:t>
            </a:r>
            <a:r>
              <a:rPr lang="lt-LT" dirty="0"/>
              <a:t>1,4</a:t>
            </a:r>
            <a:r>
              <a:rPr lang="cs-CZ" dirty="0"/>
              <a:t>% </a:t>
            </a:r>
          </a:p>
          <a:p>
            <a:endParaRPr lang="cs-CZ" dirty="0"/>
          </a:p>
          <a:p>
            <a:r>
              <a:rPr lang="cs-CZ" dirty="0"/>
              <a:t>Lotyši: cca 2</a:t>
            </a:r>
            <a:r>
              <a:rPr lang="lt-LT" dirty="0"/>
              <a:t>795</a:t>
            </a:r>
            <a:r>
              <a:rPr lang="cs-CZ" dirty="0"/>
              <a:t>    0,</a:t>
            </a:r>
            <a:r>
              <a:rPr lang="lt-LT" dirty="0"/>
              <a:t>1</a:t>
            </a:r>
            <a:r>
              <a:rPr lang="cs-CZ" dirty="0"/>
              <a:t>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63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071264" y="166255"/>
            <a:ext cx="3002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Ztráty obyvatelů Lotyšska</a:t>
            </a:r>
            <a:r>
              <a:rPr lang="cs-CZ" dirty="0"/>
              <a:t> </a:t>
            </a:r>
            <a:r>
              <a:rPr lang="cs-CZ" b="1" dirty="0"/>
              <a:t>za německé a sovětské okupace</a:t>
            </a:r>
          </a:p>
          <a:p>
            <a:r>
              <a:rPr lang="cs-CZ" b="1" dirty="0"/>
              <a:t>1940-1959:</a:t>
            </a:r>
          </a:p>
          <a:p>
            <a:endParaRPr lang="cs-CZ" dirty="0"/>
          </a:p>
          <a:p>
            <a:r>
              <a:rPr lang="cs-CZ" dirty="0"/>
              <a:t>Deportace na Sibiř v rámci ideologických sovětských čistek:</a:t>
            </a:r>
          </a:p>
          <a:p>
            <a:r>
              <a:rPr lang="cs-CZ" dirty="0"/>
              <a:t>cca 120 000</a:t>
            </a:r>
          </a:p>
          <a:p>
            <a:endParaRPr lang="cs-CZ" dirty="0"/>
          </a:p>
          <a:p>
            <a:r>
              <a:rPr lang="cs-CZ" dirty="0"/>
              <a:t>Židé a Romové - oběti německé nacistické genocidy</a:t>
            </a:r>
          </a:p>
          <a:p>
            <a:r>
              <a:rPr lang="cs-CZ" dirty="0"/>
              <a:t>cca 85 000 </a:t>
            </a:r>
          </a:p>
          <a:p>
            <a:endParaRPr lang="cs-CZ" dirty="0"/>
          </a:p>
          <a:p>
            <a:r>
              <a:rPr lang="cs-CZ" dirty="0"/>
              <a:t>Utekly před postupujícími sovětskými vojsky na Západ: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ECED63-5EC4-4FE6-A030-551502BC0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189028" y="64250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Lotyšská komunita mimo Lotyšsko </a:t>
            </a:r>
            <a:r>
              <a:rPr lang="cs-CZ" dirty="0"/>
              <a:t>(2021)</a:t>
            </a:r>
          </a:p>
          <a:p>
            <a:endParaRPr lang="cs-CZ" dirty="0"/>
          </a:p>
          <a:p>
            <a:r>
              <a:rPr lang="cs-CZ" dirty="0"/>
              <a:t>Celkový počet Lotyšů trvale žijících mimo Litvu: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Nejpočetnější komunity:</a:t>
            </a:r>
          </a:p>
          <a:p>
            <a:endParaRPr lang="cs-CZ" dirty="0"/>
          </a:p>
          <a:p>
            <a:r>
              <a:rPr lang="cs-CZ" dirty="0"/>
              <a:t>Velká Británie</a:t>
            </a:r>
          </a:p>
          <a:p>
            <a:endParaRPr lang="cs-CZ" dirty="0"/>
          </a:p>
          <a:p>
            <a:r>
              <a:rPr lang="cs-CZ" dirty="0"/>
              <a:t>USA</a:t>
            </a:r>
          </a:p>
          <a:p>
            <a:endParaRPr lang="cs-CZ" dirty="0"/>
          </a:p>
          <a:p>
            <a:r>
              <a:rPr lang="cs-CZ" dirty="0"/>
              <a:t>Švédsko</a:t>
            </a:r>
          </a:p>
          <a:p>
            <a:endParaRPr lang="cs-CZ" dirty="0"/>
          </a:p>
          <a:p>
            <a:r>
              <a:rPr lang="cs-CZ"/>
              <a:t>Německo</a:t>
            </a:r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E879F3-D019-4C37-9280-FF177926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F15BC-D591-4D9B-A8C2-873E6623DA02}"/>
              </a:ext>
            </a:extLst>
          </p:cNvPr>
          <p:cNvSpPr txBox="1"/>
          <p:nvPr/>
        </p:nvSpPr>
        <p:spPr>
          <a:xfrm>
            <a:off x="939567" y="704675"/>
            <a:ext cx="82044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N</a:t>
            </a:r>
            <a:r>
              <a:rPr lang="cs-CZ" dirty="0"/>
              <a:t>ě</a:t>
            </a:r>
            <a:r>
              <a:rPr lang="lt-LT" dirty="0"/>
              <a:t>kolik</a:t>
            </a:r>
            <a:r>
              <a:rPr lang="cs-CZ" dirty="0"/>
              <a:t> promočních videí :). </a:t>
            </a:r>
          </a:p>
          <a:p>
            <a:endParaRPr lang="cs-CZ" dirty="0"/>
          </a:p>
          <a:p>
            <a:r>
              <a:rPr lang="cs-CZ"/>
              <a:t>Rīga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https://www.youtube.com/watch?v=ikYOcFKTziA&amp;ab_channel=Skylines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Rīga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https://www.youtube.com/watch?v=CjLTzAYD3GA&amp;ab_channel=4KUrbanLife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Daugavpils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https://www.youtube.com/</a:t>
            </a:r>
            <a:r>
              <a:rPr lang="cs-CZ" dirty="0" err="1">
                <a:hlinkClick r:id="rId4"/>
              </a:rPr>
              <a:t>watch?v</a:t>
            </a:r>
            <a:r>
              <a:rPr lang="cs-CZ" dirty="0">
                <a:hlinkClick r:id="rId4"/>
              </a:rPr>
              <a:t>=8ofnLCqrjLQ&amp;ab_channel=</a:t>
            </a:r>
            <a:r>
              <a:rPr lang="cs-CZ" dirty="0" err="1">
                <a:hlinkClick r:id="rId4"/>
              </a:rPr>
              <a:t>OskarsG</a:t>
            </a:r>
            <a:r>
              <a:rPr lang="cs-CZ" dirty="0"/>
              <a:t>.</a:t>
            </a:r>
          </a:p>
          <a:p>
            <a:endParaRPr lang="lt-LT" dirty="0"/>
          </a:p>
          <a:p>
            <a:r>
              <a:rPr lang="lt-LT" dirty="0"/>
              <a:t>Jūrmala: </a:t>
            </a:r>
            <a:r>
              <a:rPr lang="lt-LT" dirty="0">
                <a:hlinkClick r:id="rId5"/>
              </a:rPr>
              <a:t>https://www.youtube.com/watch?v=xNz-wdyAqEQ&amp;ab_channel=CopterTravel</a:t>
            </a:r>
            <a:endParaRPr lang="lt-L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05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95388" y="588815"/>
            <a:ext cx="3805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200" dirty="0"/>
              <a:t>Název </a:t>
            </a:r>
            <a:r>
              <a:rPr lang="cs-CZ" altLang="cs-CZ" sz="3200" i="1" dirty="0" err="1"/>
              <a:t>baltai</a:t>
            </a:r>
            <a:r>
              <a:rPr lang="cs-CZ" altLang="cs-CZ" sz="3200" i="1" dirty="0"/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Baltové</a:t>
            </a:r>
            <a:r>
              <a:rPr lang="cs-CZ" altLang="cs-CZ" sz="3200" dirty="0"/>
              <a:t>)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2366058" y="2167096"/>
            <a:ext cx="78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/>
              <a:t>G. </a:t>
            </a:r>
            <a:r>
              <a:rPr lang="cs-CZ" altLang="cs-CZ" sz="2800" dirty="0" err="1"/>
              <a:t>Nesselmann</a:t>
            </a:r>
            <a:r>
              <a:rPr lang="cs-CZ" altLang="cs-CZ" sz="2800" dirty="0"/>
              <a:t>, </a:t>
            </a:r>
            <a:r>
              <a:rPr lang="cs-CZ" altLang="cs-CZ" sz="2800" i="1" dirty="0"/>
              <a:t>Die </a:t>
            </a:r>
            <a:r>
              <a:rPr lang="cs-CZ" altLang="cs-CZ" sz="2800" i="1" dirty="0" err="1"/>
              <a:t>Sprache</a:t>
            </a:r>
            <a:r>
              <a:rPr lang="cs-CZ" altLang="cs-CZ" sz="2800" i="1" dirty="0"/>
              <a:t> der </a:t>
            </a:r>
            <a:r>
              <a:rPr lang="cs-CZ" altLang="cs-CZ" sz="2800" i="1" dirty="0" err="1"/>
              <a:t>alten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Preu</a:t>
            </a:r>
            <a:r>
              <a:rPr lang="de-DE" altLang="cs-CZ" sz="2800" i="1" dirty="0"/>
              <a:t>ß</a:t>
            </a:r>
            <a:r>
              <a:rPr lang="cs-CZ" altLang="cs-CZ" sz="2800" i="1" dirty="0"/>
              <a:t>en</a:t>
            </a:r>
            <a:r>
              <a:rPr lang="cs-CZ" altLang="cs-CZ" sz="2800" dirty="0"/>
              <a:t>, 1845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3795388" y="3958318"/>
            <a:ext cx="468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/>
              <a:t>Adam z Brém (1075)  </a:t>
            </a:r>
            <a:r>
              <a:rPr lang="cs-CZ" altLang="cs-CZ" sz="2400" i="1" dirty="0"/>
              <a:t>mare </a:t>
            </a:r>
            <a:r>
              <a:rPr lang="cs-CZ" altLang="cs-CZ" sz="2400" i="1" dirty="0" err="1"/>
              <a:t>Balticum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86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Název </a:t>
            </a:r>
            <a:r>
              <a:rPr lang="cs-CZ" i="1" dirty="0" err="1"/>
              <a:t>aisčiai</a:t>
            </a:r>
            <a:r>
              <a:rPr lang="cs-CZ" dirty="0"/>
              <a:t> - </a:t>
            </a:r>
            <a:r>
              <a:rPr 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Tacitus</a:t>
            </a:r>
            <a:r>
              <a:rPr lang="cs-CZ" altLang="cs-CZ" dirty="0"/>
              <a:t>, </a:t>
            </a:r>
            <a:r>
              <a:rPr lang="cs-CZ" altLang="cs-CZ" i="1" dirty="0"/>
              <a:t>Germania</a:t>
            </a:r>
            <a:r>
              <a:rPr lang="cs-CZ" altLang="cs-CZ" dirty="0"/>
              <a:t>, r. 98:</a:t>
            </a:r>
          </a:p>
          <a:p>
            <a:pPr lvl="1"/>
            <a:r>
              <a:rPr lang="cs-CZ" altLang="cs-CZ" i="1" dirty="0" err="1"/>
              <a:t>Aestiorum</a:t>
            </a:r>
            <a:r>
              <a:rPr lang="cs-CZ" altLang="cs-CZ" i="1" dirty="0"/>
              <a:t> </a:t>
            </a:r>
            <a:r>
              <a:rPr lang="cs-CZ" altLang="cs-CZ" i="1" dirty="0" err="1"/>
              <a:t>gentes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Cassiodorus</a:t>
            </a:r>
            <a:r>
              <a:rPr lang="cs-CZ" altLang="cs-CZ" dirty="0"/>
              <a:t>, děkovný dopis, r. 523-526: 	</a:t>
            </a:r>
            <a:r>
              <a:rPr lang="cs-CZ" altLang="cs-CZ" i="1" dirty="0" err="1"/>
              <a:t>Hestis</a:t>
            </a:r>
            <a:r>
              <a:rPr lang="cs-CZ" altLang="cs-CZ" i="1" dirty="0"/>
              <a:t> </a:t>
            </a:r>
          </a:p>
          <a:p>
            <a:r>
              <a:rPr lang="cs-CZ" altLang="cs-CZ" dirty="0"/>
              <a:t>Alfred Veliký, </a:t>
            </a:r>
            <a:r>
              <a:rPr lang="cs-CZ" altLang="cs-CZ" i="1" dirty="0"/>
              <a:t>Dějiny světa</a:t>
            </a:r>
            <a:r>
              <a:rPr lang="cs-CZ" altLang="cs-CZ" dirty="0"/>
              <a:t>, r. 887-901:</a:t>
            </a:r>
          </a:p>
          <a:p>
            <a:pPr lvl="1"/>
            <a:r>
              <a:rPr lang="cs-CZ" altLang="cs-CZ" i="1" dirty="0"/>
              <a:t>to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mid</a:t>
            </a:r>
            <a:r>
              <a:rPr lang="cs-CZ" altLang="cs-CZ" i="1" dirty="0"/>
              <a:t>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Eastland</a:t>
            </a:r>
            <a:r>
              <a:rPr lang="cs-CZ" altLang="cs-CZ" i="1" dirty="0"/>
              <a:t>,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Eastlande</a:t>
            </a:r>
            <a:r>
              <a:rPr lang="cs-CZ" altLang="cs-CZ" i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4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Aisčiai</a:t>
            </a:r>
            <a:r>
              <a:rPr lang="cs-CZ" altLang="cs-CZ" dirty="0"/>
              <a:t> - </a:t>
            </a:r>
            <a:r>
              <a:rPr lang="cs-CZ" alt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Lot. </a:t>
            </a:r>
            <a:r>
              <a:rPr lang="cs-CZ" altLang="cs-CZ" i="1" dirty="0" err="1"/>
              <a:t>istnieki</a:t>
            </a:r>
            <a:r>
              <a:rPr lang="cs-CZ" altLang="cs-CZ" dirty="0"/>
              <a:t>, por. s.sl. </a:t>
            </a:r>
            <a:r>
              <a:rPr lang="cs-CZ" altLang="cs-CZ" i="1" dirty="0" err="1"/>
              <a:t>ist</a:t>
            </a:r>
            <a:r>
              <a:rPr lang="cs-CZ" altLang="cs-CZ" dirty="0"/>
              <a:t> = „pokrevný, nejbližší příbuzný“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 err="1"/>
              <a:t>Hydronymický</a:t>
            </a:r>
            <a:r>
              <a:rPr lang="cs-CZ" altLang="cs-CZ" dirty="0"/>
              <a:t> původ:</a:t>
            </a:r>
          </a:p>
          <a:p>
            <a:pPr lvl="1"/>
            <a:r>
              <a:rPr lang="cs-CZ" altLang="cs-CZ" sz="3000" i="1" dirty="0" err="1"/>
              <a:t>Aista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Aisetas</a:t>
            </a:r>
            <a:r>
              <a:rPr lang="cs-CZ" altLang="cs-CZ" dirty="0"/>
              <a:t>:</a:t>
            </a:r>
          </a:p>
          <a:p>
            <a:pPr lvl="1">
              <a:buFontTx/>
              <a:buNone/>
            </a:pPr>
            <a:r>
              <a:rPr lang="cs-CZ" altLang="cs-CZ" sz="3200" dirty="0"/>
              <a:t>ide. *eis- / *</a:t>
            </a:r>
            <a:r>
              <a:rPr lang="cs-CZ" altLang="cs-CZ" sz="3200" dirty="0" err="1"/>
              <a:t>ǒis</a:t>
            </a:r>
            <a:r>
              <a:rPr lang="cs-CZ" altLang="cs-CZ" sz="3200" dirty="0"/>
              <a:t>- / *</a:t>
            </a:r>
            <a:r>
              <a:rPr lang="cs-CZ" altLang="cs-CZ" sz="3200" dirty="0" err="1"/>
              <a:t>is</a:t>
            </a:r>
            <a:r>
              <a:rPr lang="cs-CZ" altLang="cs-CZ" sz="3200" dirty="0"/>
              <a:t>-  „jít; téct“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9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Areál baltských jazyků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062174" y="1600202"/>
            <a:ext cx="3520225" cy="3641500"/>
          </a:xfrm>
        </p:spPr>
        <p:txBody>
          <a:bodyPr/>
          <a:lstStyle/>
          <a:p>
            <a:endParaRPr lang="cs-CZ" altLang="cs-CZ" i="1" dirty="0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063750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024563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0" y="1106995"/>
            <a:ext cx="7566212" cy="7911878"/>
          </a:xfrm>
        </p:spPr>
      </p:pic>
    </p:spTree>
    <p:extLst>
      <p:ext uri="{BB962C8B-B14F-4D97-AF65-F5344CB8AC3E}">
        <p14:creationId xmlns:p14="http://schemas.microsoft.com/office/powerpoint/2010/main" val="61358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352" y="-167426"/>
            <a:ext cx="10515600" cy="888643"/>
          </a:xfrm>
        </p:spPr>
        <p:txBody>
          <a:bodyPr>
            <a:normAutofit/>
          </a:bodyPr>
          <a:lstStyle/>
          <a:p>
            <a:pPr algn="ctr"/>
            <a:r>
              <a:rPr lang="lt-LT" dirty="0" err="1"/>
              <a:t>Historicky</a:t>
            </a:r>
            <a:r>
              <a:rPr lang="lt-LT" dirty="0"/>
              <a:t> </a:t>
            </a:r>
            <a:r>
              <a:rPr lang="cs-CZ" dirty="0"/>
              <a:t>doložené baltské kmeny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721217"/>
            <a:ext cx="6339560" cy="6049198"/>
          </a:xfrm>
        </p:spPr>
      </p:pic>
    </p:spTree>
    <p:extLst>
      <p:ext uri="{BB962C8B-B14F-4D97-AF65-F5344CB8AC3E}">
        <p14:creationId xmlns:p14="http://schemas.microsoft.com/office/powerpoint/2010/main" val="333106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9" t="45105" r="669" b="1688"/>
          <a:stretch/>
        </p:blipFill>
        <p:spPr>
          <a:xfrm>
            <a:off x="6381750" y="1383579"/>
            <a:ext cx="5619750" cy="432189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3EA138F-0E95-44A9-A01A-24F1958F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83579"/>
            <a:ext cx="5827276" cy="43218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B55163D-9C46-4D0C-8302-DB85D15D6104}"/>
              </a:ext>
            </a:extLst>
          </p:cNvPr>
          <p:cNvSpPr txBox="1"/>
          <p:nvPr/>
        </p:nvSpPr>
        <p:spPr>
          <a:xfrm>
            <a:off x="1020176" y="400345"/>
            <a:ext cx="45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Cca 1260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EAFE1FD-286A-410E-BF3E-AAE140A878F7}"/>
              </a:ext>
            </a:extLst>
          </p:cNvPr>
          <p:cNvSpPr txBox="1"/>
          <p:nvPr/>
        </p:nvSpPr>
        <p:spPr>
          <a:xfrm>
            <a:off x="7445260" y="400345"/>
            <a:ext cx="349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Současné hranice</a:t>
            </a:r>
          </a:p>
        </p:txBody>
      </p:sp>
    </p:spTree>
    <p:extLst>
      <p:ext uri="{BB962C8B-B14F-4D97-AF65-F5344CB8AC3E}">
        <p14:creationId xmlns:p14="http://schemas.microsoft.com/office/powerpoint/2010/main" val="223216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22" y="0"/>
            <a:ext cx="631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75" y="0"/>
            <a:ext cx="8747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3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32" y="0"/>
            <a:ext cx="6335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odvětví klasické baltistiky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Zkoumání litevštiny: </a:t>
            </a:r>
            <a:r>
              <a:rPr lang="cs-CZ" dirty="0" err="1"/>
              <a:t>lituanistika</a:t>
            </a:r>
            <a:endParaRPr lang="cs-CZ" dirty="0"/>
          </a:p>
          <a:p>
            <a:endParaRPr lang="cs-CZ" dirty="0"/>
          </a:p>
          <a:p>
            <a:r>
              <a:rPr lang="cs-CZ" dirty="0"/>
              <a:t>Zkoumání lotyštiny: </a:t>
            </a:r>
            <a:r>
              <a:rPr lang="cs-CZ" dirty="0" err="1"/>
              <a:t>letonistika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Zkoumání pruštiny: </a:t>
            </a:r>
            <a:r>
              <a:rPr lang="cs-CZ" dirty="0" err="1"/>
              <a:t>prusistika</a:t>
            </a:r>
            <a:r>
              <a:rPr lang="cs-CZ" dirty="0"/>
              <a:t> / </a:t>
            </a:r>
            <a:r>
              <a:rPr lang="cs-CZ" dirty="0" err="1"/>
              <a:t>prusologie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25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LIETUVA</a:t>
            </a:r>
            <a:r>
              <a:rPr lang="cs-CZ" dirty="0"/>
              <a:t> - LITVA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Dnešní tvar: </a:t>
            </a:r>
            <a:r>
              <a:rPr lang="cs-CZ" altLang="cs-CZ" i="1" dirty="0" err="1"/>
              <a:t>Lietu</a:t>
            </a:r>
            <a:r>
              <a:rPr lang="cs-CZ" altLang="cs-CZ" b="1" i="1" dirty="0" err="1"/>
              <a:t>va</a:t>
            </a:r>
            <a:r>
              <a:rPr lang="cs-CZ" altLang="cs-CZ" i="1" dirty="0"/>
              <a:t>,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vis</a:t>
            </a:r>
            <a:r>
              <a:rPr lang="cs-CZ" altLang="cs-CZ" i="1" dirty="0"/>
              <a:t> /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viai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Historické </a:t>
            </a:r>
            <a:r>
              <a:rPr lang="cs-CZ" altLang="cs-CZ" dirty="0" err="1"/>
              <a:t>zapísy</a:t>
            </a:r>
            <a:r>
              <a:rPr lang="cs-CZ" altLang="cs-CZ" dirty="0"/>
              <a:t>:</a:t>
            </a:r>
          </a:p>
          <a:p>
            <a:pPr marL="0" indent="0">
              <a:buNone/>
            </a:pPr>
            <a:r>
              <a:rPr lang="cs-CZ" altLang="cs-CZ" dirty="0"/>
              <a:t>Latina: </a:t>
            </a:r>
            <a:r>
              <a:rPr lang="cs-CZ" altLang="cs-CZ" i="1" dirty="0" err="1"/>
              <a:t>Litua</a:t>
            </a:r>
            <a:r>
              <a:rPr lang="cs-CZ" altLang="cs-CZ" dirty="0"/>
              <a:t>, </a:t>
            </a:r>
            <a:r>
              <a:rPr lang="cs-CZ" altLang="cs-CZ" i="1" dirty="0" err="1"/>
              <a:t>Lethovia</a:t>
            </a:r>
            <a:r>
              <a:rPr lang="cs-CZ" altLang="cs-CZ" i="1" dirty="0"/>
              <a:t>; </a:t>
            </a:r>
            <a:r>
              <a:rPr lang="cs-CZ" altLang="cs-CZ" i="1" dirty="0" err="1"/>
              <a:t>Lettowen</a:t>
            </a:r>
            <a:r>
              <a:rPr lang="cs-CZ" altLang="cs-CZ" i="1" dirty="0"/>
              <a:t>; </a:t>
            </a:r>
            <a:r>
              <a:rPr lang="cs-CZ" altLang="cs-CZ" i="1" dirty="0" err="1"/>
              <a:t>Lethovini</a:t>
            </a:r>
            <a:endParaRPr lang="cs-CZ" altLang="cs-CZ" i="1" dirty="0"/>
          </a:p>
          <a:p>
            <a:pPr marL="0" indent="0">
              <a:buNone/>
            </a:pPr>
            <a:endParaRPr lang="cs-CZ" altLang="cs-CZ" i="1" dirty="0"/>
          </a:p>
          <a:p>
            <a:pPr marL="0" indent="0">
              <a:buNone/>
            </a:pPr>
            <a:r>
              <a:rPr lang="cs-CZ" altLang="cs-CZ" dirty="0"/>
              <a:t>Ruština: </a:t>
            </a:r>
            <a:r>
              <a:rPr lang="cs-CZ" altLang="cs-CZ" i="1" dirty="0" err="1"/>
              <a:t>Лит</a:t>
            </a:r>
            <a:r>
              <a:rPr lang="cs-CZ" altLang="cs-CZ" i="1" dirty="0"/>
              <a:t>(ъ)</a:t>
            </a:r>
            <a:r>
              <a:rPr lang="cs-CZ" altLang="cs-CZ" i="1" dirty="0" err="1"/>
              <a:t>ва</a:t>
            </a:r>
            <a:r>
              <a:rPr lang="cs-CZ" altLang="cs-CZ" dirty="0"/>
              <a:t> (čti </a:t>
            </a:r>
            <a:r>
              <a:rPr lang="cs-CZ" altLang="cs-CZ" i="1" dirty="0"/>
              <a:t>Litva</a:t>
            </a:r>
            <a:r>
              <a:rPr lang="cs-CZ" altLang="cs-CZ" dirty="0"/>
              <a:t>)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</a:p>
          <a:p>
            <a:pPr marL="0" indent="0">
              <a:buNone/>
            </a:pPr>
            <a:r>
              <a:rPr lang="cs-CZ" altLang="cs-CZ" dirty="0"/>
              <a:t>Polština:  </a:t>
            </a:r>
            <a:r>
              <a:rPr lang="cs-CZ" altLang="cs-CZ" i="1" dirty="0" err="1"/>
              <a:t>Litwa</a:t>
            </a:r>
            <a:r>
              <a:rPr lang="cs-CZ" altLang="cs-CZ" i="1" dirty="0"/>
              <a:t>,</a:t>
            </a:r>
            <a:r>
              <a:rPr lang="cs-CZ" altLang="cs-CZ" dirty="0"/>
              <a:t>  </a:t>
            </a:r>
            <a:r>
              <a:rPr lang="cs-CZ" altLang="cs-CZ" i="1" dirty="0" err="1"/>
              <a:t>Litwini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191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i="1" dirty="0" err="1"/>
              <a:t>Annales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Quedlinburgenses</a:t>
            </a:r>
            <a:r>
              <a:rPr lang="cs-CZ" altLang="cs-CZ" b="1" dirty="0"/>
              <a:t>, zápis z roku 1009</a:t>
            </a:r>
          </a:p>
        </p:txBody>
      </p:sp>
      <p:pic>
        <p:nvPicPr>
          <p:cNvPr id="56327" name="Picture 7" descr="Quedlinburgas_puslap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484314"/>
            <a:ext cx="2952750" cy="407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19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352" y="120427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pic>
        <p:nvPicPr>
          <p:cNvPr id="58374" name="Picture 6" descr="Quedlinburgas_cit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10" y="948806"/>
            <a:ext cx="11663158" cy="6272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6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6" descr="Quedlinburgas_citat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/>
          <a:stretch/>
        </p:blipFill>
        <p:spPr>
          <a:xfrm>
            <a:off x="166374" y="1914917"/>
            <a:ext cx="5504623" cy="4172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808372" y="1825625"/>
            <a:ext cx="5545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/>
          </a:p>
          <a:p>
            <a:pPr marL="0" indent="0" algn="r">
              <a:buNone/>
            </a:pPr>
            <a:endParaRPr lang="lt-LT" sz="1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Sanc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tus Br</a:t>
            </a:r>
            <a:r>
              <a:rPr lang="lt-LT" sz="1800" dirty="0"/>
              <a:t>u</a:t>
            </a:r>
            <a:r>
              <a:rPr lang="la-Latn" sz="1800" dirty="0"/>
              <a:t>no qui cognominatur Bonifacius archepiskopus et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monachus XI. </a:t>
            </a:r>
            <a:r>
              <a:rPr lang="lt-LT" sz="1800" dirty="0"/>
              <a:t>s</a:t>
            </a:r>
            <a:r>
              <a:rPr lang="la-Latn" sz="1800" dirty="0"/>
              <a:t>uae conversionis anno in confinio Rusci</a:t>
            </a:r>
            <a:r>
              <a:rPr lang="cs-CZ" sz="1800" dirty="0"/>
              <a:t>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et Li</a:t>
            </a:r>
            <a:r>
              <a:rPr lang="cs-CZ" sz="1800"/>
              <a:t>t</a:t>
            </a:r>
            <a:r>
              <a:rPr lang="la-Latn" sz="1800"/>
              <a:t>u</a:t>
            </a:r>
            <a:r>
              <a:rPr lang="cs-CZ" sz="1800" dirty="0"/>
              <a:t>æ</a:t>
            </a:r>
            <a:r>
              <a:rPr lang="la-Latn" sz="1800" dirty="0"/>
              <a:t> a paganis capite plexus cum suis XVIII</a:t>
            </a:r>
            <a:r>
              <a:rPr lang="lt-LT" sz="1800" dirty="0"/>
              <a:t>,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VII id</a:t>
            </a:r>
            <a:r>
              <a:rPr lang="lt-LT" sz="1800" dirty="0"/>
              <a:t>.</a:t>
            </a:r>
            <a:r>
              <a:rPr lang="la-Latn" sz="1800" dirty="0"/>
              <a:t> Martii periit c</a:t>
            </a:r>
            <a:r>
              <a:rPr lang="cs-CZ" sz="1800" dirty="0"/>
              <a:t>æ</a:t>
            </a:r>
            <a:r>
              <a:rPr lang="la-Latn" sz="1800" dirty="0"/>
              <a:t>los.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4542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r>
              <a:rPr lang="cs-CZ" altLang="cs-CZ" dirty="0"/>
              <a:t> - Lotyšsko</a:t>
            </a:r>
          </a:p>
        </p:txBody>
      </p:sp>
      <p:pic>
        <p:nvPicPr>
          <p:cNvPr id="49158" name="Picture 6" descr="latv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67691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07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endParaRPr lang="cs-CZ" alt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Dnešní tvar: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vija</a:t>
            </a:r>
            <a:r>
              <a:rPr lang="cs-CZ" altLang="cs-CZ" i="1" dirty="0"/>
              <a:t>,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vietis</a:t>
            </a:r>
            <a:r>
              <a:rPr lang="cs-CZ" altLang="cs-CZ" i="1" dirty="0"/>
              <a:t> /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vieši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Historické zápisy:</a:t>
            </a:r>
          </a:p>
          <a:p>
            <a:pPr marL="0" indent="0">
              <a:buNone/>
            </a:pPr>
            <a:r>
              <a:rPr lang="cs-CZ" altLang="cs-CZ" dirty="0"/>
              <a:t>V ruských letopisech 11.-12. st.: </a:t>
            </a:r>
            <a:r>
              <a:rPr lang="cs-CZ" altLang="cs-CZ" i="1" dirty="0" err="1"/>
              <a:t>Лотыгола</a:t>
            </a:r>
            <a:r>
              <a:rPr lang="cs-CZ" altLang="cs-CZ" i="1" dirty="0"/>
              <a:t> [</a:t>
            </a:r>
            <a:r>
              <a:rPr lang="cs-CZ" altLang="cs-CZ" i="1" dirty="0" err="1"/>
              <a:t>Lotygola</a:t>
            </a:r>
            <a:r>
              <a:rPr lang="cs-CZ" altLang="cs-CZ" i="1" dirty="0"/>
              <a:t>]</a:t>
            </a:r>
          </a:p>
          <a:p>
            <a:pPr marL="0" indent="0">
              <a:buNone/>
            </a:pPr>
            <a:r>
              <a:rPr lang="cs-CZ" altLang="cs-CZ" dirty="0" err="1"/>
              <a:t>Livonské</a:t>
            </a:r>
            <a:r>
              <a:rPr lang="cs-CZ" altLang="cs-CZ" dirty="0"/>
              <a:t> kroniky (r. 1206): </a:t>
            </a:r>
            <a:r>
              <a:rPr lang="cs-CZ" altLang="cs-CZ" i="1" dirty="0" err="1"/>
              <a:t>Lethos</a:t>
            </a:r>
            <a:r>
              <a:rPr lang="cs-CZ" altLang="cs-CZ" i="1" dirty="0"/>
              <a:t>, qui </a:t>
            </a:r>
            <a:r>
              <a:rPr lang="cs-CZ" altLang="cs-CZ" i="1" dirty="0" err="1"/>
              <a:t>proprie</a:t>
            </a:r>
            <a:r>
              <a:rPr lang="cs-CZ" altLang="cs-CZ" i="1" dirty="0"/>
              <a:t> </a:t>
            </a:r>
            <a:r>
              <a:rPr lang="cs-CZ" altLang="cs-CZ" i="1" dirty="0" err="1"/>
              <a:t>dicuntur</a:t>
            </a:r>
            <a:r>
              <a:rPr lang="cs-CZ" altLang="cs-CZ" i="1" dirty="0"/>
              <a:t> </a:t>
            </a:r>
            <a:r>
              <a:rPr lang="cs-CZ" altLang="cs-CZ" i="1" dirty="0" err="1"/>
              <a:t>Lethigalli</a:t>
            </a:r>
            <a:r>
              <a:rPr lang="cs-CZ" altLang="cs-CZ" dirty="0"/>
              <a:t>.</a:t>
            </a:r>
            <a:endParaRPr lang="cs-CZ" altLang="cs-CZ" i="1" dirty="0"/>
          </a:p>
          <a:p>
            <a:pPr lvl="1"/>
            <a:r>
              <a:rPr lang="cs-CZ" altLang="cs-CZ" i="1" dirty="0" err="1"/>
              <a:t>Lethhi</a:t>
            </a:r>
            <a:r>
              <a:rPr lang="cs-CZ" altLang="cs-CZ" i="1" dirty="0"/>
              <a:t>, </a:t>
            </a:r>
            <a:r>
              <a:rPr lang="cs-CZ" altLang="cs-CZ" i="1" dirty="0" err="1"/>
              <a:t>Letti</a:t>
            </a:r>
            <a:r>
              <a:rPr lang="cs-CZ" altLang="cs-CZ" i="1" dirty="0"/>
              <a:t>;</a:t>
            </a:r>
          </a:p>
          <a:p>
            <a:pPr lvl="1"/>
            <a:r>
              <a:rPr lang="cs-CZ" altLang="cs-CZ" i="1" dirty="0" err="1"/>
              <a:t>Lethia</a:t>
            </a:r>
            <a:r>
              <a:rPr lang="cs-CZ" altLang="cs-CZ" i="1" dirty="0"/>
              <a:t>, </a:t>
            </a:r>
            <a:r>
              <a:rPr lang="cs-CZ" altLang="cs-CZ" i="1" dirty="0" err="1"/>
              <a:t>Lettia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387100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962624"/>
            <a:ext cx="8168300" cy="57541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30894" y="193183"/>
            <a:ext cx="1056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400" dirty="0" err="1"/>
              <a:t>Pr</a:t>
            </a:r>
            <a:r>
              <a:rPr lang="lt-LT" altLang="cs-CZ" sz="4400" dirty="0"/>
              <a:t>ū</a:t>
            </a:r>
            <a:r>
              <a:rPr lang="cs-CZ" altLang="cs-CZ" sz="4400" dirty="0" err="1"/>
              <a:t>sai</a:t>
            </a:r>
            <a:r>
              <a:rPr lang="cs-CZ" altLang="cs-CZ" sz="4400" dirty="0"/>
              <a:t> </a:t>
            </a:r>
            <a:r>
              <a:rPr lang="lt-LT" altLang="cs-CZ" sz="4400" dirty="0"/>
              <a:t>-</a:t>
            </a:r>
            <a:r>
              <a:rPr lang="cs-CZ" altLang="cs-CZ" sz="4400" dirty="0"/>
              <a:t> Prusové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3190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0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Pr</a:t>
            </a:r>
            <a:r>
              <a:rPr lang="lt-LT" altLang="cs-CZ" dirty="0"/>
              <a:t>ū</a:t>
            </a:r>
            <a:r>
              <a:rPr lang="cs-CZ" altLang="cs-CZ" dirty="0" err="1"/>
              <a:t>sai</a:t>
            </a:r>
            <a:r>
              <a:rPr lang="cs-CZ" altLang="cs-CZ" dirty="0"/>
              <a:t> </a:t>
            </a:r>
            <a:r>
              <a:rPr lang="lt-LT" altLang="cs-CZ" dirty="0"/>
              <a:t>-</a:t>
            </a:r>
            <a:r>
              <a:rPr lang="cs-CZ" altLang="cs-CZ" dirty="0"/>
              <a:t> Prusové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732" y="1825625"/>
            <a:ext cx="6009067" cy="386683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Jméno se objevuje v 9. st.</a:t>
            </a:r>
          </a:p>
          <a:p>
            <a:r>
              <a:rPr lang="cs-CZ" altLang="cs-CZ" dirty="0"/>
              <a:t>Historické zápisy:</a:t>
            </a:r>
          </a:p>
          <a:p>
            <a:pPr>
              <a:buFontTx/>
              <a:buNone/>
            </a:pPr>
            <a:r>
              <a:rPr lang="cs-CZ" altLang="cs-CZ" sz="3600" i="1" dirty="0" err="1"/>
              <a:t>Bruzi</a:t>
            </a:r>
            <a:r>
              <a:rPr lang="cs-CZ" altLang="cs-CZ" sz="3600" i="1" dirty="0"/>
              <a:t>        </a:t>
            </a:r>
            <a:r>
              <a:rPr lang="cs-CZ" altLang="cs-CZ" sz="3600" i="1" dirty="0" err="1"/>
              <a:t>Pruzze</a:t>
            </a:r>
            <a:r>
              <a:rPr lang="cs-CZ" altLang="cs-CZ" sz="3600" i="1" dirty="0"/>
              <a:t>         </a:t>
            </a:r>
            <a:r>
              <a:rPr lang="cs-CZ" altLang="cs-CZ" sz="3600" i="1" dirty="0" err="1"/>
              <a:t>Pruze</a:t>
            </a:r>
            <a:r>
              <a:rPr lang="cs-CZ" altLang="cs-CZ" sz="3600" i="1" dirty="0"/>
              <a:t>   </a:t>
            </a:r>
            <a:r>
              <a:rPr lang="cs-CZ" altLang="cs-CZ" sz="3600" i="1" dirty="0" err="1"/>
              <a:t>Pruzzi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pl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Pruzzorum</a:t>
            </a:r>
            <a:r>
              <a:rPr lang="cs-CZ" altLang="cs-CZ" sz="3600" i="1" dirty="0"/>
              <a:t>    </a:t>
            </a:r>
            <a:r>
              <a:rPr lang="cs-CZ" altLang="cs-CZ" sz="3600" i="1" dirty="0" err="1"/>
              <a:t>Prucorum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Pruzziae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 err="1"/>
              <a:t>acc</a:t>
            </a:r>
            <a:r>
              <a:rPr lang="cs-CZ" altLang="cs-CZ" sz="3600" dirty="0"/>
              <a:t>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Pruciam</a:t>
            </a:r>
            <a:endParaRPr lang="cs-CZ" alt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2273121"/>
            <a:ext cx="5183036" cy="36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850"/>
          </a:xfrm>
        </p:spPr>
        <p:txBody>
          <a:bodyPr>
            <a:normAutofit fontScale="90000"/>
          </a:bodyPr>
          <a:lstStyle/>
          <a:p>
            <a:endParaRPr lang="cs-CZ" altLang="cs-CZ" sz="4000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437063"/>
            <a:ext cx="8229600" cy="1689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Kayle rekyse thoneaw labonache thewelys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Eg koyte poyte nykoyte penega doyte </a:t>
            </a:r>
          </a:p>
        </p:txBody>
      </p:sp>
      <p:pic>
        <p:nvPicPr>
          <p:cNvPr id="45063" name="Picture 7" descr="Prusu_irasas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620714"/>
            <a:ext cx="7200900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25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Prusk</a:t>
            </a:r>
            <a:r>
              <a:rPr lang="cs-CZ" dirty="0"/>
              <a:t>é písemné památky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1433371"/>
            <a:ext cx="4287592" cy="53030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1589694"/>
            <a:ext cx="3734874" cy="49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Největší města</a:t>
            </a:r>
            <a:r>
              <a:rPr lang="cs-CZ" dirty="0"/>
              <a:t> (2019):</a:t>
            </a:r>
          </a:p>
          <a:p>
            <a:endParaRPr lang="cs-CZ" dirty="0"/>
          </a:p>
          <a:p>
            <a:r>
              <a:rPr lang="cs-CZ" dirty="0"/>
              <a:t>Vilnius: 541 212 </a:t>
            </a:r>
          </a:p>
          <a:p>
            <a:r>
              <a:rPr lang="cs-CZ" dirty="0"/>
              <a:t>	Litevci 60%</a:t>
            </a:r>
          </a:p>
          <a:p>
            <a:r>
              <a:rPr lang="cs-CZ" dirty="0"/>
              <a:t>	Rusové 25%</a:t>
            </a:r>
          </a:p>
          <a:p>
            <a:r>
              <a:rPr lang="cs-CZ" dirty="0"/>
              <a:t>	Poláci 15% </a:t>
            </a:r>
          </a:p>
          <a:p>
            <a:endParaRPr lang="cs-CZ" dirty="0"/>
          </a:p>
          <a:p>
            <a:r>
              <a:rPr lang="cs-CZ" dirty="0"/>
              <a:t>Kaunas: 286 754 </a:t>
            </a:r>
          </a:p>
          <a:p>
            <a:r>
              <a:rPr lang="cs-CZ" dirty="0"/>
              <a:t>	Litevci 84%</a:t>
            </a:r>
          </a:p>
          <a:p>
            <a:r>
              <a:rPr lang="cs-CZ" dirty="0"/>
              <a:t>	Rusové 16%</a:t>
            </a:r>
          </a:p>
          <a:p>
            <a:r>
              <a:rPr lang="cs-CZ" dirty="0"/>
              <a:t>	</a:t>
            </a:r>
          </a:p>
          <a:p>
            <a:r>
              <a:rPr lang="cs-CZ" dirty="0"/>
              <a:t>	</a:t>
            </a:r>
          </a:p>
          <a:p>
            <a:endParaRPr lang="cs-CZ" dirty="0"/>
          </a:p>
          <a:p>
            <a:r>
              <a:rPr lang="lt-LT" dirty="0"/>
              <a:t>Klaipėda: </a:t>
            </a:r>
            <a:r>
              <a:rPr lang="cs-CZ" dirty="0"/>
              <a:t>147 892 </a:t>
            </a:r>
          </a:p>
          <a:p>
            <a:r>
              <a:rPr lang="cs-CZ" dirty="0"/>
              <a:t>	Litevci 70%</a:t>
            </a:r>
          </a:p>
          <a:p>
            <a:r>
              <a:rPr lang="cs-CZ" dirty="0"/>
              <a:t>	Rusové 27%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87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Ztráty obyvatelů Litvy</a:t>
            </a:r>
            <a:r>
              <a:rPr lang="cs-CZ" dirty="0"/>
              <a:t> </a:t>
            </a:r>
            <a:r>
              <a:rPr lang="cs-CZ" b="1" dirty="0"/>
              <a:t>za německé a sovětské okupace</a:t>
            </a:r>
          </a:p>
          <a:p>
            <a:r>
              <a:rPr lang="cs-CZ" b="1" dirty="0"/>
              <a:t>1940-1959:</a:t>
            </a:r>
          </a:p>
          <a:p>
            <a:endParaRPr lang="cs-CZ" dirty="0"/>
          </a:p>
          <a:p>
            <a:r>
              <a:rPr lang="cs-CZ" dirty="0"/>
              <a:t>Deportace na Sibiř v rámci ideologických sovětských čistek:</a:t>
            </a:r>
          </a:p>
          <a:p>
            <a:r>
              <a:rPr lang="cs-CZ" dirty="0"/>
              <a:t>cca 130 000</a:t>
            </a:r>
          </a:p>
          <a:p>
            <a:endParaRPr lang="cs-CZ" dirty="0"/>
          </a:p>
          <a:p>
            <a:r>
              <a:rPr lang="cs-CZ" dirty="0"/>
              <a:t>Židé - oběti německé nacistické genocidy</a:t>
            </a:r>
          </a:p>
          <a:p>
            <a:r>
              <a:rPr lang="cs-CZ" dirty="0"/>
              <a:t>cca 200 000 </a:t>
            </a:r>
          </a:p>
          <a:p>
            <a:endParaRPr lang="cs-CZ" dirty="0"/>
          </a:p>
          <a:p>
            <a:r>
              <a:rPr lang="cs-CZ" dirty="0"/>
              <a:t>Běženci před postupujícími sovětskými vojsky na Západ: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Padlí účastnící partizánského odboje proti sovětské okupaci:</a:t>
            </a:r>
          </a:p>
          <a:p>
            <a:r>
              <a:rPr lang="cs-CZ" dirty="0"/>
              <a:t>cca 30 000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33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337839" y="2805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Litevská komunita mimo Litvu </a:t>
            </a:r>
            <a:r>
              <a:rPr lang="cs-CZ" dirty="0"/>
              <a:t>(2021)</a:t>
            </a:r>
          </a:p>
          <a:p>
            <a:endParaRPr lang="cs-CZ" dirty="0"/>
          </a:p>
          <a:p>
            <a:r>
              <a:rPr lang="cs-CZ" dirty="0"/>
              <a:t>Celkový počet Litevců trvale žijících mimo Litvu:</a:t>
            </a:r>
          </a:p>
          <a:p>
            <a:r>
              <a:rPr lang="cs-CZ" dirty="0"/>
              <a:t>cca 500 000</a:t>
            </a:r>
          </a:p>
          <a:p>
            <a:endParaRPr lang="cs-CZ" dirty="0"/>
          </a:p>
          <a:p>
            <a:r>
              <a:rPr lang="cs-CZ" dirty="0"/>
              <a:t>Nejpočetnější komunity:</a:t>
            </a:r>
          </a:p>
          <a:p>
            <a:endParaRPr lang="cs-CZ" dirty="0"/>
          </a:p>
          <a:p>
            <a:r>
              <a:rPr lang="cs-CZ" dirty="0"/>
              <a:t>Velká Británie</a:t>
            </a:r>
          </a:p>
          <a:p>
            <a:endParaRPr lang="cs-CZ" dirty="0"/>
          </a:p>
          <a:p>
            <a:r>
              <a:rPr lang="cs-CZ" dirty="0"/>
              <a:t>Německo</a:t>
            </a:r>
          </a:p>
          <a:p>
            <a:endParaRPr lang="cs-CZ" dirty="0"/>
          </a:p>
          <a:p>
            <a:r>
              <a:rPr lang="cs-CZ" dirty="0"/>
              <a:t>Norsko</a:t>
            </a:r>
          </a:p>
          <a:p>
            <a:endParaRPr lang="cs-CZ" dirty="0"/>
          </a:p>
          <a:p>
            <a:r>
              <a:rPr lang="cs-CZ" dirty="0"/>
              <a:t>Irsko</a:t>
            </a:r>
          </a:p>
          <a:p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7AEC0C-D22E-4B45-9796-0851A52E6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82" t="26902" r="12919" b="7156"/>
          <a:stretch/>
        </p:blipFill>
        <p:spPr>
          <a:xfrm>
            <a:off x="361950" y="0"/>
            <a:ext cx="6620062" cy="62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F15BC-D591-4D9B-A8C2-873E6623DA02}"/>
              </a:ext>
            </a:extLst>
          </p:cNvPr>
          <p:cNvSpPr txBox="1"/>
          <p:nvPr/>
        </p:nvSpPr>
        <p:spPr>
          <a:xfrm>
            <a:off x="939567" y="704675"/>
            <a:ext cx="8204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N</a:t>
            </a:r>
            <a:r>
              <a:rPr lang="cs-CZ" dirty="0"/>
              <a:t>ě</a:t>
            </a:r>
            <a:r>
              <a:rPr lang="lt-LT" dirty="0"/>
              <a:t>kolik</a:t>
            </a:r>
            <a:r>
              <a:rPr lang="cs-CZ" dirty="0"/>
              <a:t> promočních videí :). </a:t>
            </a:r>
          </a:p>
          <a:p>
            <a:endParaRPr lang="cs-CZ" dirty="0"/>
          </a:p>
          <a:p>
            <a:r>
              <a:rPr lang="cs-CZ" dirty="0"/>
              <a:t>Vilnius: </a:t>
            </a:r>
            <a:r>
              <a:rPr lang="cs-CZ" dirty="0">
                <a:hlinkClick r:id="rId2"/>
              </a:rPr>
              <a:t>https://www.youtube.com/watch?v=vqFNUwU3dWI&amp;ab_channel=DroneProfs</a:t>
            </a:r>
            <a:endParaRPr lang="cs-CZ" dirty="0"/>
          </a:p>
          <a:p>
            <a:endParaRPr lang="cs-CZ" dirty="0"/>
          </a:p>
          <a:p>
            <a:r>
              <a:rPr lang="cs-CZ" dirty="0"/>
              <a:t>Kaunas: </a:t>
            </a:r>
            <a:r>
              <a:rPr lang="cs-CZ" dirty="0">
                <a:hlinkClick r:id="rId3"/>
              </a:rPr>
              <a:t>https://www.youtube.com/watch?v=i8FmGnk6IZ0&amp;ab_channel=ALLin4K</a:t>
            </a:r>
            <a:endParaRPr lang="cs-CZ" dirty="0"/>
          </a:p>
          <a:p>
            <a:endParaRPr lang="cs-CZ" dirty="0"/>
          </a:p>
          <a:p>
            <a:r>
              <a:rPr lang="lt-LT" dirty="0"/>
              <a:t>Klaipėda: </a:t>
            </a:r>
            <a:r>
              <a:rPr lang="lt-LT" dirty="0">
                <a:hlinkClick r:id="rId4"/>
              </a:rPr>
              <a:t>https://www.youtube.com/watch?v=dGPznenvIbg&amp;ab_channel=OneManWolfPack</a:t>
            </a:r>
            <a:endParaRPr lang="lt-LT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89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r>
              <a:rPr lang="cs-CZ" dirty="0"/>
              <a:t> (2015)</a:t>
            </a:r>
          </a:p>
          <a:p>
            <a:endParaRPr lang="cs-CZ" dirty="0"/>
          </a:p>
          <a:p>
            <a:r>
              <a:rPr lang="cs-CZ" dirty="0"/>
              <a:t>Obyvatelé celkem: 1 919 968</a:t>
            </a:r>
          </a:p>
          <a:p>
            <a:endParaRPr lang="cs-CZ" dirty="0"/>
          </a:p>
          <a:p>
            <a:r>
              <a:rPr lang="cs-CZ" dirty="0"/>
              <a:t>Lotyši: 61,6%</a:t>
            </a:r>
          </a:p>
          <a:p>
            <a:endParaRPr lang="cs-CZ" dirty="0"/>
          </a:p>
          <a:p>
            <a:r>
              <a:rPr lang="cs-CZ" dirty="0"/>
              <a:t>Rusové: 25,8%</a:t>
            </a:r>
          </a:p>
          <a:p>
            <a:endParaRPr lang="cs-CZ" dirty="0"/>
          </a:p>
          <a:p>
            <a:r>
              <a:rPr lang="cs-CZ" dirty="0"/>
              <a:t>Bělorusové: 3,4%</a:t>
            </a:r>
          </a:p>
          <a:p>
            <a:endParaRPr lang="cs-CZ" dirty="0"/>
          </a:p>
          <a:p>
            <a:r>
              <a:rPr lang="cs-CZ" dirty="0"/>
              <a:t>Ukrajinci: 2,3%</a:t>
            </a:r>
          </a:p>
          <a:p>
            <a:endParaRPr lang="cs-CZ" dirty="0"/>
          </a:p>
          <a:p>
            <a:r>
              <a:rPr lang="cs-CZ" dirty="0"/>
              <a:t>Poláci: 2,1%</a:t>
            </a:r>
          </a:p>
          <a:p>
            <a:endParaRPr lang="cs-CZ" dirty="0"/>
          </a:p>
          <a:p>
            <a:r>
              <a:rPr lang="cs-CZ"/>
              <a:t>Litevci: </a:t>
            </a:r>
            <a:r>
              <a:rPr lang="cs-CZ" dirty="0"/>
              <a:t>1,3%</a:t>
            </a:r>
          </a:p>
        </p:txBody>
      </p:sp>
    </p:spTree>
    <p:extLst>
      <p:ext uri="{BB962C8B-B14F-4D97-AF65-F5344CB8AC3E}">
        <p14:creationId xmlns:p14="http://schemas.microsoft.com/office/powerpoint/2010/main" val="224024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Etnická skladba ve městech</a:t>
            </a:r>
          </a:p>
          <a:p>
            <a:r>
              <a:rPr lang="cs-CZ" b="1" dirty="0"/>
              <a:t>(2019)</a:t>
            </a:r>
          </a:p>
          <a:p>
            <a:endParaRPr lang="cs-CZ" b="1" dirty="0"/>
          </a:p>
          <a:p>
            <a:r>
              <a:rPr lang="la-Latn" i="1" dirty="0"/>
              <a:t>Rīga</a:t>
            </a:r>
            <a:r>
              <a:rPr lang="la-Latn" dirty="0"/>
              <a:t>:</a:t>
            </a:r>
            <a:r>
              <a:rPr lang="cs-CZ" dirty="0"/>
              <a:t> celkem 632 614</a:t>
            </a:r>
          </a:p>
          <a:p>
            <a:r>
              <a:rPr lang="cs-CZ" dirty="0"/>
              <a:t>Lotyši 	46%</a:t>
            </a:r>
          </a:p>
          <a:p>
            <a:r>
              <a:rPr lang="cs-CZ" dirty="0"/>
              <a:t>Rusové	40%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Daugavpils</a:t>
            </a:r>
            <a:r>
              <a:rPr lang="cs-CZ" dirty="0"/>
              <a:t>: celkem 82 604 </a:t>
            </a:r>
          </a:p>
          <a:p>
            <a:r>
              <a:rPr lang="cs-CZ" dirty="0"/>
              <a:t>Lotyši	18%</a:t>
            </a:r>
          </a:p>
          <a:p>
            <a:r>
              <a:rPr lang="cs-CZ" dirty="0"/>
              <a:t>Rusové	51%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Liepāja</a:t>
            </a:r>
            <a:r>
              <a:rPr lang="cs-CZ" dirty="0"/>
              <a:t>: celkem 68 945 </a:t>
            </a:r>
          </a:p>
          <a:p>
            <a:r>
              <a:rPr lang="cs-CZ" dirty="0"/>
              <a:t>Lotyši	55%</a:t>
            </a:r>
          </a:p>
          <a:p>
            <a:r>
              <a:rPr lang="cs-CZ" dirty="0"/>
              <a:t>Rusové	31%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409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2" ma:contentTypeDescription="Vytvoří nový dokument" ma:contentTypeScope="" ma:versionID="06741ebd4b56286bebb867bdf4e17dba">
  <xsd:schema xmlns:xsd="http://www.w3.org/2001/XMLSchema" xmlns:xs="http://www.w3.org/2001/XMLSchema" xmlns:p="http://schemas.microsoft.com/office/2006/metadata/properties" xmlns:ns3="4f0289a4-3b82-4623-a95c-1407cf5b8323" xmlns:ns4="21083ac9-bfbf-47e4-af4e-605821655a76" targetNamespace="http://schemas.microsoft.com/office/2006/metadata/properties" ma:root="true" ma:fieldsID="2f4626391da0473bd1d8988729f8872d" ns3:_="" ns4:_="">
    <xsd:import namespace="4f0289a4-3b82-4623-a95c-1407cf5b8323"/>
    <xsd:import namespace="21083ac9-bfbf-47e4-af4e-605821655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EEED0-E9C5-4DED-977B-3137847856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3F94D9-7442-415C-8DDD-52CF71C4EFAB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083ac9-bfbf-47e4-af4e-605821655a76"/>
    <ds:schemaRef ds:uri="4f0289a4-3b82-4623-a95c-1407cf5b832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4407CB-C579-4B22-A413-C9F5278C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21083ac9-bfbf-47e4-af4e-605821655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853</Words>
  <Application>Microsoft Office PowerPoint</Application>
  <PresentationFormat>Širokoúhlá obrazovka</PresentationFormat>
  <Paragraphs>204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Název aisčiai - Aistové</vt:lpstr>
      <vt:lpstr>Aisčiai - Aistové</vt:lpstr>
      <vt:lpstr>Areál baltských jazyků</vt:lpstr>
      <vt:lpstr>Historicky doložené baltské kmeny</vt:lpstr>
      <vt:lpstr>Prezentace aplikace PowerPoint</vt:lpstr>
      <vt:lpstr>Prezentace aplikace PowerPoint</vt:lpstr>
      <vt:lpstr>Prezentace aplikace PowerPoint</vt:lpstr>
      <vt:lpstr>Prezentace aplikace PowerPoint</vt:lpstr>
      <vt:lpstr>Základní odvětví klasické baltistiky</vt:lpstr>
      <vt:lpstr>LIETUVA - LITVA</vt:lpstr>
      <vt:lpstr>Lietuva</vt:lpstr>
      <vt:lpstr>Lietuva</vt:lpstr>
      <vt:lpstr>Prezentace aplikace PowerPoint</vt:lpstr>
      <vt:lpstr>Latvija - Lotyšsko</vt:lpstr>
      <vt:lpstr>Latvija</vt:lpstr>
      <vt:lpstr>Prezentace aplikace PowerPoint</vt:lpstr>
      <vt:lpstr>Prūsai - Prusové</vt:lpstr>
      <vt:lpstr>Prezentace aplikace PowerPoint</vt:lpstr>
      <vt:lpstr>Pruské písemné památky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45</cp:revision>
  <dcterms:created xsi:type="dcterms:W3CDTF">2016-04-27T05:16:26Z</dcterms:created>
  <dcterms:modified xsi:type="dcterms:W3CDTF">2021-10-08T09:26:17Z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